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3"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8288000" cy="10287000"/>
  <p:notesSz cx="6858000" cy="9144000"/>
  <p:embeddedFontLst>
    <p:embeddedFont>
      <p:font typeface="Abril Fatface" panose="02000503000000020003" pitchFamily="2" charset="77"/>
      <p:regular r:id="rId29"/>
    </p:embeddedFont>
    <p:embeddedFont>
      <p:font typeface="Poppins" pitchFamily="2" charset="77"/>
      <p:regular r:id="rId30"/>
      <p:bold r:id="rId31"/>
      <p:italic r:id="rId32"/>
      <p:boldItalic r:id="rId33"/>
    </p:embeddedFont>
    <p:embeddedFont>
      <p:font typeface="Poppins Bold" pitchFamily="2" charset="77"/>
      <p:regular r:id="rId34"/>
      <p:bold r:id="rId35"/>
    </p:embeddedFont>
    <p:embeddedFont>
      <p:font typeface="Poppins Bold Italics" pitchFamily="2" charset="77"/>
      <p:regular r:id="rId36"/>
      <p:bold r:id="rId37"/>
      <p:italic r:id="rId38"/>
      <p:boldItalic r:id="rId39"/>
    </p:embeddedFont>
    <p:embeddedFont>
      <p:font typeface="Poppins Italics" pitchFamily="2" charset="77"/>
      <p:regular r:id="rId40"/>
      <p:italic r:id="rId41"/>
    </p:embeddedFont>
    <p:embeddedFont>
      <p:font typeface="Poppins Light" panose="020B060402020202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7" autoAdjust="0"/>
    <p:restoredTop sz="94588" autoAdjust="0"/>
  </p:normalViewPr>
  <p:slideViewPr>
    <p:cSldViewPr>
      <p:cViewPr varScale="1">
        <p:scale>
          <a:sx n="90" d="100"/>
          <a:sy n="90" d="100"/>
        </p:scale>
        <p:origin x="7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8" y="-530535"/>
            <a:ext cx="2657475" cy="11348070"/>
            <a:chOff x="0" y="0"/>
            <a:chExt cx="699911" cy="2988792"/>
          </a:xfrm>
        </p:grpSpPr>
        <p:sp>
          <p:nvSpPr>
            <p:cNvPr id="3" name="Freeform 3"/>
            <p:cNvSpPr/>
            <p:nvPr/>
          </p:nvSpPr>
          <p:spPr>
            <a:xfrm>
              <a:off x="0" y="0"/>
              <a:ext cx="699911" cy="2988792"/>
            </a:xfrm>
            <a:custGeom>
              <a:avLst/>
              <a:gdLst/>
              <a:ahLst/>
              <a:cxnLst/>
              <a:rect l="l" t="t" r="r" b="b"/>
              <a:pathLst>
                <a:path w="699911" h="2988792">
                  <a:moveTo>
                    <a:pt x="0" y="0"/>
                  </a:moveTo>
                  <a:lnTo>
                    <a:pt x="699911" y="0"/>
                  </a:lnTo>
                  <a:lnTo>
                    <a:pt x="699911" y="2988792"/>
                  </a:lnTo>
                  <a:lnTo>
                    <a:pt x="0" y="2988792"/>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grpSp>
        <p:nvGrpSpPr>
          <p:cNvPr id="5" name="Group 5"/>
          <p:cNvGrpSpPr>
            <a:grpSpLocks noChangeAspect="1"/>
          </p:cNvGrpSpPr>
          <p:nvPr/>
        </p:nvGrpSpPr>
        <p:grpSpPr>
          <a:xfrm>
            <a:off x="0" y="1333054"/>
            <a:ext cx="7620892" cy="7620892"/>
            <a:chOff x="0" y="0"/>
            <a:chExt cx="3282950" cy="3282950"/>
          </a:xfrm>
        </p:grpSpPr>
        <p:sp>
          <p:nvSpPr>
            <p:cNvPr id="6" name="Freeform 6"/>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43679" r="-6320"/>
              </a:stretch>
            </a:blipFill>
          </p:spPr>
          <p:txBody>
            <a:bodyPr/>
            <a:lstStyle/>
            <a:p>
              <a:endParaRPr lang="en-US"/>
            </a:p>
          </p:txBody>
        </p:sp>
      </p:grpSp>
      <p:grpSp>
        <p:nvGrpSpPr>
          <p:cNvPr id="7" name="Group 7"/>
          <p:cNvGrpSpPr/>
          <p:nvPr/>
        </p:nvGrpSpPr>
        <p:grpSpPr>
          <a:xfrm>
            <a:off x="16683718" y="-175532"/>
            <a:ext cx="881743" cy="3313139"/>
            <a:chOff x="0" y="0"/>
            <a:chExt cx="232229" cy="872596"/>
          </a:xfrm>
        </p:grpSpPr>
        <p:sp>
          <p:nvSpPr>
            <p:cNvPr id="8" name="Freeform 8"/>
            <p:cNvSpPr/>
            <p:nvPr/>
          </p:nvSpPr>
          <p:spPr>
            <a:xfrm>
              <a:off x="0" y="0"/>
              <a:ext cx="232229" cy="872596"/>
            </a:xfrm>
            <a:custGeom>
              <a:avLst/>
              <a:gdLst/>
              <a:ahLst/>
              <a:cxnLst/>
              <a:rect l="l" t="t" r="r" b="b"/>
              <a:pathLst>
                <a:path w="232229" h="872596">
                  <a:moveTo>
                    <a:pt x="0" y="0"/>
                  </a:moveTo>
                  <a:lnTo>
                    <a:pt x="232229" y="0"/>
                  </a:lnTo>
                  <a:lnTo>
                    <a:pt x="232229" y="872596"/>
                  </a:lnTo>
                  <a:lnTo>
                    <a:pt x="0" y="872596"/>
                  </a:lnTo>
                  <a:close/>
                </a:path>
              </a:pathLst>
            </a:custGeom>
            <a:solidFill>
              <a:srgbClr val="315122"/>
            </a:solidFill>
          </p:spPr>
          <p:txBody>
            <a:bodyPr/>
            <a:lstStyle/>
            <a:p>
              <a:endParaRPr lang="en-US"/>
            </a:p>
          </p:txBody>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0264" y="803991"/>
            <a:ext cx="1493415" cy="1506597"/>
          </a:xfrm>
          <a:prstGeom prst="rect">
            <a:avLst/>
          </a:prstGeom>
        </p:spPr>
      </p:pic>
      <p:pic>
        <p:nvPicPr>
          <p:cNvPr id="11" name="Picture 11"/>
          <p:cNvPicPr>
            <a:picLocks noChangeAspect="1"/>
          </p:cNvPicPr>
          <p:nvPr/>
        </p:nvPicPr>
        <p:blipFill>
          <a:blip r:embed="rId5"/>
          <a:srcRect/>
          <a:stretch>
            <a:fillRect/>
          </a:stretch>
        </p:blipFill>
        <p:spPr>
          <a:xfrm>
            <a:off x="9920349" y="803991"/>
            <a:ext cx="1874390" cy="2333616"/>
          </a:xfrm>
          <a:prstGeom prst="rect">
            <a:avLst/>
          </a:prstGeom>
        </p:spPr>
      </p:pic>
      <p:sp>
        <p:nvSpPr>
          <p:cNvPr id="12" name="TextBox 12"/>
          <p:cNvSpPr txBox="1"/>
          <p:nvPr/>
        </p:nvSpPr>
        <p:spPr>
          <a:xfrm>
            <a:off x="8384355" y="3857338"/>
            <a:ext cx="7545759" cy="1801357"/>
          </a:xfrm>
          <a:prstGeom prst="rect">
            <a:avLst/>
          </a:prstGeom>
        </p:spPr>
        <p:txBody>
          <a:bodyPr lIns="0" tIns="0" rIns="0" bIns="0" rtlCol="0" anchor="t">
            <a:spAutoFit/>
          </a:bodyPr>
          <a:lstStyle/>
          <a:p>
            <a:pPr algn="ctr">
              <a:lnSpc>
                <a:spcPts val="13544"/>
              </a:lnSpc>
            </a:pPr>
            <a:r>
              <a:rPr lang="en-US" sz="13544">
                <a:solidFill>
                  <a:srgbClr val="619133"/>
                </a:solidFill>
                <a:latin typeface="Abril Fatface"/>
              </a:rPr>
              <a:t>BY THE</a:t>
            </a:r>
          </a:p>
        </p:txBody>
      </p:sp>
      <p:sp>
        <p:nvSpPr>
          <p:cNvPr id="13" name="TextBox 13"/>
          <p:cNvSpPr txBox="1"/>
          <p:nvPr/>
        </p:nvSpPr>
        <p:spPr>
          <a:xfrm>
            <a:off x="9144000" y="7709347"/>
            <a:ext cx="8767906" cy="1173479"/>
          </a:xfrm>
          <a:prstGeom prst="rect">
            <a:avLst/>
          </a:prstGeom>
        </p:spPr>
        <p:txBody>
          <a:bodyPr lIns="0" tIns="0" rIns="0" bIns="0" rtlCol="0" anchor="t">
            <a:spAutoFit/>
          </a:bodyPr>
          <a:lstStyle/>
          <a:p>
            <a:pPr>
              <a:lnSpc>
                <a:spcPts val="4620"/>
              </a:lnSpc>
              <a:spcBef>
                <a:spcPct val="0"/>
              </a:spcBef>
            </a:pPr>
            <a:r>
              <a:rPr lang="en-US" sz="3300">
                <a:solidFill>
                  <a:srgbClr val="000000"/>
                </a:solidFill>
                <a:latin typeface="Poppins"/>
              </a:rPr>
              <a:t>The Unique Business of Augusta National &amp; The Masters Golf Tournament</a:t>
            </a:r>
          </a:p>
        </p:txBody>
      </p:sp>
      <p:sp>
        <p:nvSpPr>
          <p:cNvPr id="14" name="TextBox 14"/>
          <p:cNvSpPr txBox="1"/>
          <p:nvPr/>
        </p:nvSpPr>
        <p:spPr>
          <a:xfrm>
            <a:off x="9045908" y="5758962"/>
            <a:ext cx="8519553" cy="1831283"/>
          </a:xfrm>
          <a:prstGeom prst="rect">
            <a:avLst/>
          </a:prstGeom>
        </p:spPr>
        <p:txBody>
          <a:bodyPr lIns="0" tIns="0" rIns="0" bIns="0" rtlCol="0" anchor="t">
            <a:spAutoFit/>
          </a:bodyPr>
          <a:lstStyle/>
          <a:p>
            <a:pPr algn="ctr">
              <a:lnSpc>
                <a:spcPts val="13744"/>
              </a:lnSpc>
            </a:pPr>
            <a:r>
              <a:rPr lang="en-US" sz="13744">
                <a:solidFill>
                  <a:srgbClr val="315122"/>
                </a:solidFill>
                <a:latin typeface="Abril Fatface"/>
              </a:rPr>
              <a:t>NUMBERS</a:t>
            </a:r>
          </a:p>
        </p:txBody>
      </p:sp>
      <p:sp>
        <p:nvSpPr>
          <p:cNvPr id="15" name="TextBox 15"/>
          <p:cNvSpPr txBox="1"/>
          <p:nvPr/>
        </p:nvSpPr>
        <p:spPr>
          <a:xfrm>
            <a:off x="11691439" y="2561137"/>
            <a:ext cx="3892241" cy="576470"/>
          </a:xfrm>
          <a:prstGeom prst="rect">
            <a:avLst/>
          </a:prstGeom>
        </p:spPr>
        <p:txBody>
          <a:bodyPr lIns="0" tIns="0" rIns="0" bIns="0" rtlCol="0" anchor="t">
            <a:spAutoFit/>
          </a:bodyPr>
          <a:lstStyle/>
          <a:p>
            <a:pPr algn="r">
              <a:lnSpc>
                <a:spcPts val="4320"/>
              </a:lnSpc>
            </a:pPr>
            <a:r>
              <a:rPr lang="en-US" sz="3600">
                <a:solidFill>
                  <a:srgbClr val="008037"/>
                </a:solidFill>
                <a:latin typeface="Poppins Bold"/>
              </a:rPr>
              <a:t>THE MASTERS</a:t>
            </a:r>
          </a:p>
        </p:txBody>
      </p:sp>
      <p:pic>
        <p:nvPicPr>
          <p:cNvPr id="16" name="Picture 16"/>
          <p:cNvPicPr>
            <a:picLocks noChangeAspect="1"/>
          </p:cNvPicPr>
          <p:nvPr/>
        </p:nvPicPr>
        <p:blipFill>
          <a:blip r:embed="rId6"/>
          <a:srcRect/>
          <a:stretch>
            <a:fillRect/>
          </a:stretch>
        </p:blipFill>
        <p:spPr>
          <a:xfrm>
            <a:off x="2405062" y="9258300"/>
            <a:ext cx="2763986" cy="8810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016278"/>
            <a:ext cx="8486887" cy="5118735"/>
          </a:xfrm>
          <a:prstGeom prst="rect">
            <a:avLst/>
          </a:prstGeom>
        </p:spPr>
        <p:txBody>
          <a:bodyPr lIns="0" tIns="0" rIns="0" bIns="0" rtlCol="0" anchor="t">
            <a:spAutoFit/>
          </a:bodyPr>
          <a:lstStyle/>
          <a:p>
            <a:pPr>
              <a:lnSpc>
                <a:spcPts val="5040"/>
              </a:lnSpc>
            </a:pPr>
            <a:r>
              <a:rPr lang="en-US" sz="3600">
                <a:solidFill>
                  <a:srgbClr val="000000"/>
                </a:solidFill>
                <a:latin typeface="Poppins"/>
              </a:rPr>
              <a:t>According to the same </a:t>
            </a:r>
            <a:r>
              <a:rPr lang="en-US" sz="3600">
                <a:solidFill>
                  <a:srgbClr val="000000"/>
                </a:solidFill>
                <a:latin typeface="Poppins Italics"/>
              </a:rPr>
              <a:t>Forbes</a:t>
            </a:r>
            <a:r>
              <a:rPr lang="en-US" sz="3600">
                <a:solidFill>
                  <a:srgbClr val="000000"/>
                </a:solidFill>
                <a:latin typeface="Poppins"/>
              </a:rPr>
              <a:t> report, Augusta National generated $8 million in revenue through concessions sales, despite its reputation for historically keeping food and beverage prices extraordinarily low when compared to other major sporting events. </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$8 MILLION</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8818" y="-1558244"/>
            <a:ext cx="18965636" cy="3366312"/>
            <a:chOff x="0" y="0"/>
            <a:chExt cx="4995065" cy="886601"/>
          </a:xfrm>
        </p:grpSpPr>
        <p:sp>
          <p:nvSpPr>
            <p:cNvPr id="3" name="Freeform 3"/>
            <p:cNvSpPr/>
            <p:nvPr/>
          </p:nvSpPr>
          <p:spPr>
            <a:xfrm>
              <a:off x="0" y="0"/>
              <a:ext cx="4995064" cy="886601"/>
            </a:xfrm>
            <a:custGeom>
              <a:avLst/>
              <a:gdLst/>
              <a:ahLst/>
              <a:cxnLst/>
              <a:rect l="l" t="t" r="r" b="b"/>
              <a:pathLst>
                <a:path w="4995064" h="886601">
                  <a:moveTo>
                    <a:pt x="0" y="0"/>
                  </a:moveTo>
                  <a:lnTo>
                    <a:pt x="4995064" y="0"/>
                  </a:lnTo>
                  <a:lnTo>
                    <a:pt x="4995064" y="886601"/>
                  </a:lnTo>
                  <a:lnTo>
                    <a:pt x="0" y="88660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7913262" y="1829137"/>
            <a:ext cx="10230631" cy="7872095"/>
          </a:xfrm>
          <a:prstGeom prst="rect">
            <a:avLst/>
          </a:prstGeom>
        </p:spPr>
        <p:txBody>
          <a:bodyPr lIns="0" tIns="0" rIns="0" bIns="0" rtlCol="0" anchor="t">
            <a:spAutoFit/>
          </a:bodyPr>
          <a:lstStyle/>
          <a:p>
            <a:pPr>
              <a:lnSpc>
                <a:spcPts val="4479"/>
              </a:lnSpc>
            </a:pPr>
            <a:r>
              <a:rPr lang="en-US" sz="3199">
                <a:solidFill>
                  <a:srgbClr val="000000"/>
                </a:solidFill>
                <a:latin typeface="Poppins"/>
              </a:rPr>
              <a:t>Concessions prices at the Masters are incredibly affordable (Augusta National is famous for its egg salad sandwich and pimento cheese sandwich): </a:t>
            </a:r>
          </a:p>
          <a:p>
            <a:pPr>
              <a:lnSpc>
                <a:spcPts val="4479"/>
              </a:lnSpc>
            </a:pPr>
            <a:endParaRPr lang="en-US" sz="3199">
              <a:solidFill>
                <a:srgbClr val="000000"/>
              </a:solidFill>
              <a:latin typeface="Poppins"/>
            </a:endParaRPr>
          </a:p>
          <a:p>
            <a:pPr marL="690877" lvl="1" indent="-345439">
              <a:lnSpc>
                <a:spcPts val="4479"/>
              </a:lnSpc>
              <a:buFont typeface="Arial"/>
              <a:buChar char="•"/>
            </a:pPr>
            <a:r>
              <a:rPr lang="en-US" sz="3199">
                <a:solidFill>
                  <a:srgbClr val="000000"/>
                </a:solidFill>
                <a:latin typeface="Poppins"/>
              </a:rPr>
              <a:t>Egg Salad Sandwich: $1.50.</a:t>
            </a:r>
          </a:p>
          <a:p>
            <a:pPr marL="690877" lvl="1" indent="-345439">
              <a:lnSpc>
                <a:spcPts val="4479"/>
              </a:lnSpc>
              <a:buFont typeface="Arial"/>
              <a:buChar char="•"/>
            </a:pPr>
            <a:r>
              <a:rPr lang="en-US" sz="3199">
                <a:solidFill>
                  <a:srgbClr val="000000"/>
                </a:solidFill>
                <a:latin typeface="Poppins"/>
              </a:rPr>
              <a:t>Pimento Cheese Sandwich: $1.50.</a:t>
            </a:r>
          </a:p>
          <a:p>
            <a:pPr marL="690877" lvl="1" indent="-345439">
              <a:lnSpc>
                <a:spcPts val="4479"/>
              </a:lnSpc>
              <a:buFont typeface="Arial"/>
              <a:buChar char="•"/>
            </a:pPr>
            <a:r>
              <a:rPr lang="en-US" sz="3199">
                <a:solidFill>
                  <a:srgbClr val="000000"/>
                </a:solidFill>
                <a:latin typeface="Poppins"/>
              </a:rPr>
              <a:t>Barbecue Sandwich: $3.</a:t>
            </a:r>
          </a:p>
          <a:p>
            <a:pPr marL="690877" lvl="1" indent="-345439">
              <a:lnSpc>
                <a:spcPts val="4479"/>
              </a:lnSpc>
              <a:buFont typeface="Arial"/>
              <a:buChar char="•"/>
            </a:pPr>
            <a:r>
              <a:rPr lang="en-US" sz="3199">
                <a:solidFill>
                  <a:srgbClr val="000000"/>
                </a:solidFill>
                <a:latin typeface="Poppins"/>
              </a:rPr>
              <a:t>Masters Club: $3.</a:t>
            </a:r>
          </a:p>
          <a:p>
            <a:pPr marL="690877" lvl="1" indent="-345439">
              <a:lnSpc>
                <a:spcPts val="4479"/>
              </a:lnSpc>
              <a:buFont typeface="Arial"/>
              <a:buChar char="•"/>
            </a:pPr>
            <a:r>
              <a:rPr lang="en-US" sz="3199">
                <a:solidFill>
                  <a:srgbClr val="000000"/>
                </a:solidFill>
                <a:latin typeface="Poppins"/>
              </a:rPr>
              <a:t>Grilled Chicken Wrap: $3.</a:t>
            </a:r>
          </a:p>
          <a:p>
            <a:pPr marL="690877" lvl="1" indent="-345439">
              <a:lnSpc>
                <a:spcPts val="4479"/>
              </a:lnSpc>
              <a:buFont typeface="Arial"/>
              <a:buChar char="•"/>
            </a:pPr>
            <a:r>
              <a:rPr lang="en-US" sz="3199">
                <a:solidFill>
                  <a:srgbClr val="000000"/>
                </a:solidFill>
                <a:latin typeface="Poppins"/>
              </a:rPr>
              <a:t>Classic Chicken Sandwich: $3.</a:t>
            </a:r>
          </a:p>
          <a:p>
            <a:pPr marL="690877" lvl="1" indent="-345439">
              <a:lnSpc>
                <a:spcPts val="4479"/>
              </a:lnSpc>
              <a:buFont typeface="Arial"/>
              <a:buChar char="•"/>
            </a:pPr>
            <a:r>
              <a:rPr lang="en-US" sz="3199">
                <a:solidFill>
                  <a:srgbClr val="000000"/>
                </a:solidFill>
                <a:latin typeface="Poppins"/>
              </a:rPr>
              <a:t>Chicken Salad Sandwich: $3.</a:t>
            </a:r>
          </a:p>
          <a:p>
            <a:pPr marL="690877" lvl="1" indent="-345439">
              <a:lnSpc>
                <a:spcPts val="4479"/>
              </a:lnSpc>
              <a:buFont typeface="Arial"/>
              <a:buChar char="•"/>
            </a:pPr>
            <a:r>
              <a:rPr lang="en-US" sz="3199">
                <a:solidFill>
                  <a:srgbClr val="000000"/>
                </a:solidFill>
                <a:latin typeface="Poppins"/>
              </a:rPr>
              <a:t>Ham &amp; Cheese on Rye: $2.50.</a:t>
            </a:r>
          </a:p>
          <a:p>
            <a:pPr>
              <a:lnSpc>
                <a:spcPts val="4479"/>
              </a:lnSpc>
            </a:pPr>
            <a:endParaRPr lang="en-US" sz="3199">
              <a:solidFill>
                <a:srgbClr val="000000"/>
              </a:solidFill>
              <a:latin typeface="Poppins"/>
            </a:endParaRPr>
          </a:p>
        </p:txBody>
      </p:sp>
      <p:sp>
        <p:nvSpPr>
          <p:cNvPr id="8" name="AutoShape 8"/>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sp>
        <p:nvSpPr>
          <p:cNvPr id="9" name="TextBox 9"/>
          <p:cNvSpPr txBox="1"/>
          <p:nvPr/>
        </p:nvSpPr>
        <p:spPr>
          <a:xfrm>
            <a:off x="7913262" y="296362"/>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$1.50</a:t>
            </a:r>
          </a:p>
        </p:txBody>
      </p:sp>
      <p:grpSp>
        <p:nvGrpSpPr>
          <p:cNvPr id="10" name="Group 10"/>
          <p:cNvGrpSpPr>
            <a:grpSpLocks noChangeAspect="1"/>
          </p:cNvGrpSpPr>
          <p:nvPr/>
        </p:nvGrpSpPr>
        <p:grpSpPr>
          <a:xfrm>
            <a:off x="474745" y="856432"/>
            <a:ext cx="6799095" cy="681607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700286" y="1082535"/>
            <a:ext cx="6348015" cy="6363867"/>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t="-16240" b="-16240"/>
              </a:stretch>
            </a:blip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8818" y="-1558244"/>
            <a:ext cx="18965636" cy="3366312"/>
            <a:chOff x="0" y="0"/>
            <a:chExt cx="4995065" cy="886601"/>
          </a:xfrm>
        </p:grpSpPr>
        <p:sp>
          <p:nvSpPr>
            <p:cNvPr id="3" name="Freeform 3"/>
            <p:cNvSpPr/>
            <p:nvPr/>
          </p:nvSpPr>
          <p:spPr>
            <a:xfrm>
              <a:off x="0" y="0"/>
              <a:ext cx="4995064" cy="886601"/>
            </a:xfrm>
            <a:custGeom>
              <a:avLst/>
              <a:gdLst/>
              <a:ahLst/>
              <a:cxnLst/>
              <a:rect l="l" t="t" r="r" b="b"/>
              <a:pathLst>
                <a:path w="4995064" h="886601">
                  <a:moveTo>
                    <a:pt x="0" y="0"/>
                  </a:moveTo>
                  <a:lnTo>
                    <a:pt x="4995064" y="0"/>
                  </a:lnTo>
                  <a:lnTo>
                    <a:pt x="4995064" y="886601"/>
                  </a:lnTo>
                  <a:lnTo>
                    <a:pt x="0" y="88660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7913262" y="1838662"/>
            <a:ext cx="10230631" cy="7203440"/>
          </a:xfrm>
          <a:prstGeom prst="rect">
            <a:avLst/>
          </a:prstGeom>
        </p:spPr>
        <p:txBody>
          <a:bodyPr lIns="0" tIns="0" rIns="0" bIns="0" rtlCol="0" anchor="t">
            <a:spAutoFit/>
          </a:bodyPr>
          <a:lstStyle/>
          <a:p>
            <a:pPr>
              <a:lnSpc>
                <a:spcPts val="4059"/>
              </a:lnSpc>
            </a:pPr>
            <a:r>
              <a:rPr lang="en-US" sz="2899">
                <a:solidFill>
                  <a:srgbClr val="000000"/>
                </a:solidFill>
                <a:latin typeface="Poppins"/>
              </a:rPr>
              <a:t>A Masters "food package" was available to fans at  home for $175 that serves 12-14 (it quickly sold out).  The package includes: </a:t>
            </a:r>
          </a:p>
          <a:p>
            <a:pPr>
              <a:lnSpc>
                <a:spcPts val="4059"/>
              </a:lnSpc>
            </a:pPr>
            <a:endParaRPr lang="en-US" sz="2899">
              <a:solidFill>
                <a:srgbClr val="000000"/>
              </a:solidFill>
              <a:latin typeface="Poppins"/>
            </a:endParaRPr>
          </a:p>
          <a:p>
            <a:pPr marL="626109" lvl="1" indent="-313054">
              <a:lnSpc>
                <a:spcPts val="4059"/>
              </a:lnSpc>
              <a:buFont typeface="Arial"/>
              <a:buChar char="•"/>
            </a:pPr>
            <a:r>
              <a:rPr lang="en-US" sz="2899">
                <a:solidFill>
                  <a:srgbClr val="000000"/>
                </a:solidFill>
                <a:latin typeface="Poppins"/>
              </a:rPr>
              <a:t>Egg Salad (24oz)</a:t>
            </a:r>
          </a:p>
          <a:p>
            <a:pPr marL="626109" lvl="1" indent="-313054">
              <a:lnSpc>
                <a:spcPts val="4059"/>
              </a:lnSpc>
              <a:buFont typeface="Arial"/>
              <a:buChar char="•"/>
            </a:pPr>
            <a:r>
              <a:rPr lang="en-US" sz="2899">
                <a:solidFill>
                  <a:srgbClr val="000000"/>
                </a:solidFill>
                <a:latin typeface="Poppins"/>
              </a:rPr>
              <a:t>Pimento Cheese (24oz)</a:t>
            </a:r>
          </a:p>
          <a:p>
            <a:pPr marL="626109" lvl="1" indent="-313054">
              <a:lnSpc>
                <a:spcPts val="4059"/>
              </a:lnSpc>
              <a:buFont typeface="Arial"/>
              <a:buChar char="•"/>
            </a:pPr>
            <a:r>
              <a:rPr lang="en-US" sz="2899">
                <a:solidFill>
                  <a:srgbClr val="000000"/>
                </a:solidFill>
                <a:latin typeface="Poppins"/>
              </a:rPr>
              <a:t>Pork Bar-B-Que (24oz)</a:t>
            </a:r>
          </a:p>
          <a:p>
            <a:pPr marL="626109" lvl="1" indent="-313054">
              <a:lnSpc>
                <a:spcPts val="4059"/>
              </a:lnSpc>
              <a:buFont typeface="Arial"/>
              <a:buChar char="•"/>
            </a:pPr>
            <a:r>
              <a:rPr lang="en-US" sz="2899">
                <a:solidFill>
                  <a:srgbClr val="000000"/>
                </a:solidFill>
                <a:latin typeface="Poppins"/>
              </a:rPr>
              <a:t>Plain Potato Chips (6)</a:t>
            </a:r>
          </a:p>
          <a:p>
            <a:pPr marL="626109" lvl="1" indent="-313054">
              <a:lnSpc>
                <a:spcPts val="4059"/>
              </a:lnSpc>
              <a:buFont typeface="Arial"/>
              <a:buChar char="•"/>
            </a:pPr>
            <a:r>
              <a:rPr lang="en-US" sz="2899">
                <a:solidFill>
                  <a:srgbClr val="000000"/>
                </a:solidFill>
                <a:latin typeface="Poppins"/>
              </a:rPr>
              <a:t>Bar-B-Que Potato Chips (6)</a:t>
            </a:r>
          </a:p>
          <a:p>
            <a:pPr marL="626109" lvl="1" indent="-313054">
              <a:lnSpc>
                <a:spcPts val="4059"/>
              </a:lnSpc>
              <a:buFont typeface="Arial"/>
              <a:buChar char="•"/>
            </a:pPr>
            <a:r>
              <a:rPr lang="en-US" sz="2899">
                <a:solidFill>
                  <a:srgbClr val="000000"/>
                </a:solidFill>
                <a:latin typeface="Poppins"/>
              </a:rPr>
              <a:t>Cookies (12)</a:t>
            </a:r>
          </a:p>
          <a:p>
            <a:pPr marL="626109" lvl="1" indent="-313054">
              <a:lnSpc>
                <a:spcPts val="4059"/>
              </a:lnSpc>
              <a:buFont typeface="Arial"/>
              <a:buChar char="•"/>
            </a:pPr>
            <a:r>
              <a:rPr lang="en-US" sz="2899">
                <a:solidFill>
                  <a:srgbClr val="000000"/>
                </a:solidFill>
                <a:latin typeface="Poppins"/>
              </a:rPr>
              <a:t>Masters Branded Souvenir Cups (sleeve of 25)</a:t>
            </a:r>
          </a:p>
          <a:p>
            <a:pPr marL="626109" lvl="1" indent="-313054">
              <a:lnSpc>
                <a:spcPts val="4059"/>
              </a:lnSpc>
              <a:buFont typeface="Arial"/>
              <a:buChar char="•"/>
            </a:pPr>
            <a:r>
              <a:rPr lang="en-US" sz="2899">
                <a:solidFill>
                  <a:srgbClr val="000000"/>
                </a:solidFill>
                <a:latin typeface="Poppins"/>
              </a:rPr>
              <a:t>Masters Branded Wax Paper (sleeve of 12 sheets)</a:t>
            </a:r>
          </a:p>
          <a:p>
            <a:pPr marL="626109" lvl="1" indent="-313054">
              <a:lnSpc>
                <a:spcPts val="4059"/>
              </a:lnSpc>
              <a:buFont typeface="Arial"/>
              <a:buChar char="•"/>
            </a:pPr>
            <a:r>
              <a:rPr lang="en-US" sz="2899">
                <a:solidFill>
                  <a:srgbClr val="000000"/>
                </a:solidFill>
                <a:latin typeface="Poppins"/>
              </a:rPr>
              <a:t>Masters Coasters (pack of 12)</a:t>
            </a:r>
          </a:p>
          <a:p>
            <a:pPr marL="626109" lvl="1" indent="-313054">
              <a:lnSpc>
                <a:spcPts val="4059"/>
              </a:lnSpc>
              <a:buFont typeface="Arial"/>
              <a:buChar char="•"/>
            </a:pPr>
            <a:r>
              <a:rPr lang="en-US" sz="2899">
                <a:solidFill>
                  <a:srgbClr val="000000"/>
                </a:solidFill>
                <a:latin typeface="Poppins"/>
              </a:rPr>
              <a:t>Hosting Kit Materials</a:t>
            </a:r>
          </a:p>
        </p:txBody>
      </p:sp>
      <p:sp>
        <p:nvSpPr>
          <p:cNvPr id="8" name="AutoShape 8"/>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9" name="Group 9"/>
          <p:cNvGrpSpPr>
            <a:grpSpLocks noChangeAspect="1"/>
          </p:cNvGrpSpPr>
          <p:nvPr/>
        </p:nvGrpSpPr>
        <p:grpSpPr>
          <a:xfrm>
            <a:off x="570561" y="1125163"/>
            <a:ext cx="6848009" cy="6865110"/>
            <a:chOff x="0" y="0"/>
            <a:chExt cx="5594350" cy="5608320"/>
          </a:xfrm>
        </p:grpSpPr>
        <p:sp>
          <p:nvSpPr>
            <p:cNvPr id="10" name="Freeform 10"/>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1" name="Group 11"/>
          <p:cNvGrpSpPr>
            <a:grpSpLocks noChangeAspect="1"/>
          </p:cNvGrpSpPr>
          <p:nvPr/>
        </p:nvGrpSpPr>
        <p:grpSpPr>
          <a:xfrm>
            <a:off x="797724" y="1352893"/>
            <a:ext cx="6393683" cy="6409649"/>
            <a:chOff x="0" y="0"/>
            <a:chExt cx="5594350" cy="5608320"/>
          </a:xfrm>
        </p:grpSpPr>
        <p:sp>
          <p:nvSpPr>
            <p:cNvPr id="12" name="Freeform 12"/>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38864" r="-38864"/>
              </a:stretch>
            </a:blipFill>
          </p:spPr>
          <p:txBody>
            <a:bodyPr/>
            <a:lstStyle/>
            <a:p>
              <a:endParaRPr lang="en-US"/>
            </a:p>
          </p:txBody>
        </p:sp>
      </p:grpSp>
      <p:sp>
        <p:nvSpPr>
          <p:cNvPr id="13" name="TextBox 13"/>
          <p:cNvSpPr txBox="1"/>
          <p:nvPr/>
        </p:nvSpPr>
        <p:spPr>
          <a:xfrm>
            <a:off x="7913262" y="296362"/>
            <a:ext cx="7545759" cy="1289933"/>
          </a:xfrm>
          <a:prstGeom prst="rect">
            <a:avLst/>
          </a:prstGeom>
        </p:spPr>
        <p:txBody>
          <a:bodyPr lIns="0" tIns="0" rIns="0" bIns="0" rtlCol="0" anchor="t">
            <a:spAutoFit/>
          </a:bodyPr>
          <a:lstStyle/>
          <a:p>
            <a:pPr>
              <a:lnSpc>
                <a:spcPts val="9600"/>
              </a:lnSpc>
            </a:pPr>
            <a:r>
              <a:rPr lang="en-US" sz="9600">
                <a:solidFill>
                  <a:srgbClr val="FFFFFF"/>
                </a:solidFill>
                <a:latin typeface="Abril Fatface"/>
              </a:rPr>
              <a:t>$175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087342" y="3205293"/>
            <a:ext cx="8486887" cy="4480560"/>
          </a:xfrm>
          <a:prstGeom prst="rect">
            <a:avLst/>
          </a:prstGeom>
        </p:spPr>
        <p:txBody>
          <a:bodyPr lIns="0" tIns="0" rIns="0" bIns="0" rtlCol="0" anchor="t">
            <a:spAutoFit/>
          </a:bodyPr>
          <a:lstStyle/>
          <a:p>
            <a:pPr>
              <a:lnSpc>
                <a:spcPts val="5040"/>
              </a:lnSpc>
            </a:pPr>
            <a:r>
              <a:rPr lang="en-US" sz="3600" dirty="0">
                <a:solidFill>
                  <a:srgbClr val="000000"/>
                </a:solidFill>
                <a:latin typeface="Poppins"/>
              </a:rPr>
              <a:t>One area homeowner claims to make more than $10,000 in 8 days renting out his Augusta home during Masters week.  Area lodging prices skyrocket every year for the Masters golf tournament. </a:t>
            </a:r>
          </a:p>
          <a:p>
            <a:pPr>
              <a:lnSpc>
                <a:spcPts val="5040"/>
              </a:lnSpc>
            </a:pPr>
            <a:endParaRPr lang="en-US" sz="3600" dirty="0">
              <a:solidFill>
                <a:srgbClr val="000000"/>
              </a:solidFill>
              <a:latin typeface="Poppins"/>
            </a:endParaRPr>
          </a:p>
        </p:txBody>
      </p:sp>
      <p:sp>
        <p:nvSpPr>
          <p:cNvPr id="8" name="TextBox 8"/>
          <p:cNvSpPr txBox="1"/>
          <p:nvPr/>
        </p:nvSpPr>
        <p:spPr>
          <a:xfrm>
            <a:off x="9144000" y="815579"/>
            <a:ext cx="7545759" cy="1289933"/>
          </a:xfrm>
          <a:prstGeom prst="rect">
            <a:avLst/>
          </a:prstGeom>
        </p:spPr>
        <p:txBody>
          <a:bodyPr lIns="0" tIns="0" rIns="0" bIns="0" rtlCol="0" anchor="t">
            <a:spAutoFit/>
          </a:bodyPr>
          <a:lstStyle/>
          <a:p>
            <a:pPr>
              <a:lnSpc>
                <a:spcPts val="9600"/>
              </a:lnSpc>
            </a:pPr>
            <a:r>
              <a:rPr lang="en-US" sz="9600">
                <a:solidFill>
                  <a:srgbClr val="FFFFFF"/>
                </a:solidFill>
                <a:latin typeface="Abril Fatface"/>
              </a:rPr>
              <a:t>$10,000</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66156" r="-24322"/>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087342" y="3205293"/>
            <a:ext cx="8486887" cy="4480560"/>
          </a:xfrm>
          <a:prstGeom prst="rect">
            <a:avLst/>
          </a:prstGeom>
        </p:spPr>
        <p:txBody>
          <a:bodyPr lIns="0" tIns="0" rIns="0" bIns="0" rtlCol="0" anchor="t">
            <a:spAutoFit/>
          </a:bodyPr>
          <a:lstStyle/>
          <a:p>
            <a:pPr>
              <a:lnSpc>
                <a:spcPts val="5040"/>
              </a:lnSpc>
            </a:pPr>
            <a:r>
              <a:rPr lang="en-US" sz="3600">
                <a:solidFill>
                  <a:srgbClr val="000000"/>
                </a:solidFill>
                <a:latin typeface="Poppins"/>
              </a:rPr>
              <a:t>According to a spokesperson from MGM Resorts, the Masters draws more wagering than any other golf tournament, saying: “There is no comparison. It’s easily the most heavily bet-on golf tournament of the year."</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#1</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8803676" y="3205293"/>
            <a:ext cx="8950924" cy="5733621"/>
          </a:xfrm>
          <a:prstGeom prst="rect">
            <a:avLst/>
          </a:prstGeom>
        </p:spPr>
        <p:txBody>
          <a:bodyPr wrap="square" lIns="0" tIns="0" rIns="0" bIns="0" rtlCol="0" anchor="t">
            <a:spAutoFit/>
          </a:bodyPr>
          <a:lstStyle/>
          <a:p>
            <a:pPr>
              <a:lnSpc>
                <a:spcPts val="5040"/>
              </a:lnSpc>
            </a:pPr>
            <a:r>
              <a:rPr lang="en-US" sz="3200" dirty="0">
                <a:solidFill>
                  <a:srgbClr val="000000"/>
                </a:solidFill>
                <a:latin typeface="Poppins"/>
              </a:rPr>
              <a:t>Tiger Woods has won 82 PGA Tour golf tournaments in his illustrious career.  However, he has played one competitive golf tournament so far this year.  </a:t>
            </a:r>
          </a:p>
          <a:p>
            <a:pPr>
              <a:lnSpc>
                <a:spcPts val="5040"/>
              </a:lnSpc>
            </a:pPr>
            <a:endParaRPr lang="en-US" sz="3200" dirty="0">
              <a:solidFill>
                <a:srgbClr val="000000"/>
              </a:solidFill>
              <a:latin typeface="Poppins"/>
            </a:endParaRPr>
          </a:p>
          <a:p>
            <a:pPr>
              <a:lnSpc>
                <a:spcPts val="5040"/>
              </a:lnSpc>
            </a:pPr>
            <a:r>
              <a:rPr lang="en-US" sz="3200" dirty="0">
                <a:solidFill>
                  <a:srgbClr val="000000"/>
                </a:solidFill>
                <a:latin typeface="Poppins"/>
              </a:rPr>
              <a:t>His odds of winning this year are currently 160-1, which will likely attract a lot of wagers.  If he were to win, sports books would lose a lot of money. </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82</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30191" r="-30191"/>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186063"/>
            <a:ext cx="7871518" cy="3184205"/>
          </a:xfrm>
          <a:prstGeom prst="rect">
            <a:avLst/>
          </a:prstGeom>
        </p:spPr>
        <p:txBody>
          <a:bodyPr lIns="0" tIns="0" rIns="0" bIns="0" rtlCol="0" anchor="t">
            <a:spAutoFit/>
          </a:bodyPr>
          <a:lstStyle/>
          <a:p>
            <a:pPr>
              <a:lnSpc>
                <a:spcPts val="5040"/>
              </a:lnSpc>
            </a:pPr>
            <a:r>
              <a:rPr lang="en-US" sz="3600" dirty="0">
                <a:solidFill>
                  <a:srgbClr val="000000"/>
                </a:solidFill>
                <a:latin typeface="Poppins"/>
              </a:rPr>
              <a:t>The final round of the 2023 Masters on CBS was the most-watched golf telecast on any US network in five years, averaging 12.06 million viewers.</a:t>
            </a:r>
          </a:p>
        </p:txBody>
      </p:sp>
      <p:sp>
        <p:nvSpPr>
          <p:cNvPr id="8" name="TextBox 8"/>
          <p:cNvSpPr txBox="1"/>
          <p:nvPr/>
        </p:nvSpPr>
        <p:spPr>
          <a:xfrm>
            <a:off x="9144000" y="815579"/>
            <a:ext cx="7545759" cy="1289933"/>
          </a:xfrm>
          <a:prstGeom prst="rect">
            <a:avLst/>
          </a:prstGeom>
        </p:spPr>
        <p:txBody>
          <a:bodyPr lIns="0" tIns="0" rIns="0" bIns="0" rtlCol="0" anchor="t">
            <a:spAutoFit/>
          </a:bodyPr>
          <a:lstStyle/>
          <a:p>
            <a:pPr>
              <a:lnSpc>
                <a:spcPts val="9600"/>
              </a:lnSpc>
            </a:pPr>
            <a:r>
              <a:rPr lang="en-US" sz="9600" dirty="0">
                <a:solidFill>
                  <a:srgbClr val="FFFFFF"/>
                </a:solidFill>
                <a:latin typeface="Abril Fatface"/>
              </a:rPr>
              <a:t>12 MILLION</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085" r="-25085"/>
              </a:stretch>
            </a:blipFill>
          </p:spPr>
          <p:txBody>
            <a:bodyPr/>
            <a:lstStyle/>
            <a:p>
              <a:endParaRPr 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335366"/>
            <a:ext cx="8486887" cy="2566035"/>
          </a:xfrm>
          <a:prstGeom prst="rect">
            <a:avLst/>
          </a:prstGeom>
        </p:spPr>
        <p:txBody>
          <a:bodyPr lIns="0" tIns="0" rIns="0" bIns="0" rtlCol="0" anchor="t">
            <a:spAutoFit/>
          </a:bodyPr>
          <a:lstStyle/>
          <a:p>
            <a:pPr>
              <a:lnSpc>
                <a:spcPts val="5040"/>
              </a:lnSpc>
            </a:pPr>
            <a:r>
              <a:rPr lang="en-US" sz="3600">
                <a:solidFill>
                  <a:srgbClr val="000000"/>
                </a:solidFill>
                <a:latin typeface="Poppins"/>
              </a:rPr>
              <a:t>The average length of the Masters telecast has jumped from 2.5 hours in 1956 to 18.5 hours, an increase of 640%.</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640%</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81508" t="-26656" r="-9050"/>
              </a:stretch>
            </a:blipFill>
          </p:spPr>
          <p:txBody>
            <a:bodyP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489008"/>
            <a:ext cx="8486887" cy="1901803"/>
          </a:xfrm>
          <a:prstGeom prst="rect">
            <a:avLst/>
          </a:prstGeom>
        </p:spPr>
        <p:txBody>
          <a:bodyPr lIns="0" tIns="0" rIns="0" bIns="0" rtlCol="0" anchor="t">
            <a:spAutoFit/>
          </a:bodyPr>
          <a:lstStyle/>
          <a:p>
            <a:pPr>
              <a:lnSpc>
                <a:spcPts val="5040"/>
              </a:lnSpc>
            </a:pPr>
            <a:r>
              <a:rPr lang="en-US" sz="3600" dirty="0">
                <a:solidFill>
                  <a:srgbClr val="000000"/>
                </a:solidFill>
                <a:latin typeface="Poppins"/>
              </a:rPr>
              <a:t>The prize purse at the 2024 Masters is $18 million – up from $15 million for last year’s event.</a:t>
            </a:r>
          </a:p>
        </p:txBody>
      </p:sp>
      <p:sp>
        <p:nvSpPr>
          <p:cNvPr id="8" name="TextBox 8"/>
          <p:cNvSpPr txBox="1"/>
          <p:nvPr/>
        </p:nvSpPr>
        <p:spPr>
          <a:xfrm>
            <a:off x="9144000" y="815579"/>
            <a:ext cx="7545759" cy="1289933"/>
          </a:xfrm>
          <a:prstGeom prst="rect">
            <a:avLst/>
          </a:prstGeom>
        </p:spPr>
        <p:txBody>
          <a:bodyPr lIns="0" tIns="0" rIns="0" bIns="0" rtlCol="0" anchor="t">
            <a:spAutoFit/>
          </a:bodyPr>
          <a:lstStyle/>
          <a:p>
            <a:pPr>
              <a:lnSpc>
                <a:spcPts val="9600"/>
              </a:lnSpc>
            </a:pPr>
            <a:r>
              <a:rPr lang="en-US" sz="9600" dirty="0">
                <a:solidFill>
                  <a:srgbClr val="FFFFFF"/>
                </a:solidFill>
                <a:latin typeface="Abril Fatface"/>
              </a:rPr>
              <a:t>$18 MILLION</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489008"/>
            <a:ext cx="8486887" cy="5107809"/>
          </a:xfrm>
          <a:prstGeom prst="rect">
            <a:avLst/>
          </a:prstGeom>
        </p:spPr>
        <p:txBody>
          <a:bodyPr lIns="0" tIns="0" rIns="0" bIns="0" rtlCol="0" anchor="t">
            <a:spAutoFit/>
          </a:bodyPr>
          <a:lstStyle/>
          <a:p>
            <a:pPr>
              <a:lnSpc>
                <a:spcPts val="5040"/>
              </a:lnSpc>
            </a:pPr>
            <a:r>
              <a:rPr lang="en-US" sz="3600" dirty="0">
                <a:solidFill>
                  <a:srgbClr val="000000"/>
                </a:solidFill>
                <a:latin typeface="Poppins"/>
              </a:rPr>
              <a:t>The biggest purse for the 2023-24 PGA Tour season was $25 million at The Players Championship. </a:t>
            </a:r>
          </a:p>
          <a:p>
            <a:pPr>
              <a:lnSpc>
                <a:spcPts val="5040"/>
              </a:lnSpc>
            </a:pPr>
            <a:endParaRPr lang="en-US" sz="3600" dirty="0">
              <a:solidFill>
                <a:srgbClr val="000000"/>
              </a:solidFill>
              <a:latin typeface="Poppins"/>
            </a:endParaRPr>
          </a:p>
          <a:p>
            <a:pPr>
              <a:lnSpc>
                <a:spcPts val="5040"/>
              </a:lnSpc>
            </a:pPr>
            <a:r>
              <a:rPr lang="en-US" sz="3600" dirty="0">
                <a:solidFill>
                  <a:srgbClr val="000000"/>
                </a:solidFill>
                <a:latin typeface="Poppins"/>
              </a:rPr>
              <a:t>It was played March 14-17 at TPC Sawgrass, where Scottie Scheffler collected $4.5 million for winning the tournament.</a:t>
            </a:r>
          </a:p>
        </p:txBody>
      </p:sp>
      <p:sp>
        <p:nvSpPr>
          <p:cNvPr id="8" name="TextBox 8"/>
          <p:cNvSpPr txBox="1"/>
          <p:nvPr/>
        </p:nvSpPr>
        <p:spPr>
          <a:xfrm>
            <a:off x="9144000" y="815579"/>
            <a:ext cx="7545759" cy="1289933"/>
          </a:xfrm>
          <a:prstGeom prst="rect">
            <a:avLst/>
          </a:prstGeom>
        </p:spPr>
        <p:txBody>
          <a:bodyPr lIns="0" tIns="0" rIns="0" bIns="0" rtlCol="0" anchor="t">
            <a:spAutoFit/>
          </a:bodyPr>
          <a:lstStyle/>
          <a:p>
            <a:pPr>
              <a:lnSpc>
                <a:spcPts val="9600"/>
              </a:lnSpc>
            </a:pPr>
            <a:r>
              <a:rPr lang="en-US" sz="9600">
                <a:solidFill>
                  <a:srgbClr val="FFFFFF"/>
                </a:solidFill>
                <a:latin typeface="Abril Fatface"/>
              </a:rPr>
              <a:t>$25 MILLION</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t="-31439" b="-6399"/>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AutoShape 7"/>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8" name="Group 8"/>
          <p:cNvGrpSpPr>
            <a:grpSpLocks noChangeAspect="1"/>
          </p:cNvGrpSpPr>
          <p:nvPr/>
        </p:nvGrpSpPr>
        <p:grpSpPr>
          <a:xfrm>
            <a:off x="783734" y="1005539"/>
            <a:ext cx="7384683" cy="7403124"/>
            <a:chOff x="0" y="0"/>
            <a:chExt cx="5594350" cy="5608320"/>
          </a:xfrm>
        </p:grpSpPr>
        <p:sp>
          <p:nvSpPr>
            <p:cNvPr id="9" name="Freeform 9"/>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sp>
        <p:nvSpPr>
          <p:cNvPr id="10" name="TextBox 10"/>
          <p:cNvSpPr txBox="1"/>
          <p:nvPr/>
        </p:nvSpPr>
        <p:spPr>
          <a:xfrm>
            <a:off x="9144000" y="3169920"/>
            <a:ext cx="8313815" cy="3842385"/>
          </a:xfrm>
          <a:prstGeom prst="rect">
            <a:avLst/>
          </a:prstGeom>
        </p:spPr>
        <p:txBody>
          <a:bodyPr lIns="0" tIns="0" rIns="0" bIns="0" rtlCol="0" anchor="t">
            <a:spAutoFit/>
          </a:bodyPr>
          <a:lstStyle/>
          <a:p>
            <a:pPr>
              <a:lnSpc>
                <a:spcPts val="5040"/>
              </a:lnSpc>
            </a:pPr>
            <a:r>
              <a:rPr lang="en-US" sz="3600">
                <a:solidFill>
                  <a:srgbClr val="000000"/>
                </a:solidFill>
                <a:latin typeface="Poppins"/>
              </a:rPr>
              <a:t>There are just 300 members at the Augusta National Golf Club, home to the annual Masters Golf Tournament, one of the PGA Tour's most prestigious events and one of its four annual Majors events. </a:t>
            </a:r>
          </a:p>
        </p:txBody>
      </p:sp>
      <p:sp>
        <p:nvSpPr>
          <p:cNvPr id="11" name="TextBox 11"/>
          <p:cNvSpPr txBox="1"/>
          <p:nvPr/>
        </p:nvSpPr>
        <p:spPr>
          <a:xfrm>
            <a:off x="9144000" y="815579"/>
            <a:ext cx="7545759" cy="1289933"/>
          </a:xfrm>
          <a:prstGeom prst="rect">
            <a:avLst/>
          </a:prstGeom>
        </p:spPr>
        <p:txBody>
          <a:bodyPr lIns="0" tIns="0" rIns="0" bIns="0" rtlCol="0" anchor="t">
            <a:spAutoFit/>
          </a:bodyPr>
          <a:lstStyle/>
          <a:p>
            <a:pPr>
              <a:lnSpc>
                <a:spcPts val="9600"/>
              </a:lnSpc>
            </a:pPr>
            <a:r>
              <a:rPr lang="en-US" sz="9600">
                <a:solidFill>
                  <a:srgbClr val="FFFFFF"/>
                </a:solidFill>
                <a:latin typeface="Abril Fatface"/>
              </a:rPr>
              <a:t>300</a:t>
            </a:r>
          </a:p>
        </p:txBody>
      </p:sp>
      <p:grpSp>
        <p:nvGrpSpPr>
          <p:cNvPr id="12" name="Group 12"/>
          <p:cNvGrpSpPr>
            <a:grpSpLocks noChangeAspect="1"/>
          </p:cNvGrpSpPr>
          <p:nvPr/>
        </p:nvGrpSpPr>
        <p:grpSpPr>
          <a:xfrm>
            <a:off x="1028700" y="12511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100312" r="-53458"/>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335366"/>
            <a:ext cx="7409991" cy="4480560"/>
          </a:xfrm>
          <a:prstGeom prst="rect">
            <a:avLst/>
          </a:prstGeom>
        </p:spPr>
        <p:txBody>
          <a:bodyPr lIns="0" tIns="0" rIns="0" bIns="0" rtlCol="0" anchor="t">
            <a:spAutoFit/>
          </a:bodyPr>
          <a:lstStyle/>
          <a:p>
            <a:pPr>
              <a:lnSpc>
                <a:spcPts val="5040"/>
              </a:lnSpc>
            </a:pPr>
            <a:r>
              <a:rPr lang="en-US" sz="3600">
                <a:solidFill>
                  <a:srgbClr val="000000"/>
                </a:solidFill>
                <a:latin typeface="Poppins"/>
              </a:rPr>
              <a:t>In one of the most mysterious TV money deals in sports, the Masters does not make any money on broadcast rights, and CBS and ESPN (rights holders) reportedly do not generate any revenue from ad sales. </a:t>
            </a:r>
          </a:p>
        </p:txBody>
      </p:sp>
      <p:sp>
        <p:nvSpPr>
          <p:cNvPr id="8" name="TextBox 8"/>
          <p:cNvSpPr txBox="1"/>
          <p:nvPr/>
        </p:nvSpPr>
        <p:spPr>
          <a:xfrm>
            <a:off x="9144000" y="815579"/>
            <a:ext cx="8486887"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$0</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6314" r="-6314"/>
              </a:stretch>
            </a:blipFill>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AutoShape 7"/>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8" name="Group 8"/>
          <p:cNvGrpSpPr>
            <a:grpSpLocks noChangeAspect="1"/>
          </p:cNvGrpSpPr>
          <p:nvPr/>
        </p:nvGrpSpPr>
        <p:grpSpPr>
          <a:xfrm>
            <a:off x="936134" y="1157939"/>
            <a:ext cx="7384683" cy="7403124"/>
            <a:chOff x="0" y="0"/>
            <a:chExt cx="5594350" cy="5608320"/>
          </a:xfrm>
        </p:grpSpPr>
        <p:sp>
          <p:nvSpPr>
            <p:cNvPr id="9" name="Freeform 9"/>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181100" y="1403516"/>
            <a:ext cx="6894752" cy="6911969"/>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t="-1600" b="-1600"/>
              </a:stretch>
            </a:blipFill>
          </p:spPr>
          <p:txBody>
            <a:bodyPr/>
            <a:lstStyle/>
            <a:p>
              <a:endParaRPr lang="en-US"/>
            </a:p>
          </p:txBody>
        </p:sp>
      </p:grpSp>
      <p:pic>
        <p:nvPicPr>
          <p:cNvPr id="12" name="Picture 12"/>
          <p:cNvPicPr>
            <a:picLocks noChangeAspect="1"/>
          </p:cNvPicPr>
          <p:nvPr/>
        </p:nvPicPr>
        <p:blipFill>
          <a:blip r:embed="rId5"/>
          <a:srcRect/>
          <a:stretch>
            <a:fillRect/>
          </a:stretch>
        </p:blipFill>
        <p:spPr>
          <a:xfrm>
            <a:off x="2014872" y="2158050"/>
            <a:ext cx="4288802" cy="1611875"/>
          </a:xfrm>
          <a:prstGeom prst="rect">
            <a:avLst/>
          </a:prstGeom>
        </p:spPr>
      </p:pic>
      <p:sp>
        <p:nvSpPr>
          <p:cNvPr id="13" name="TextBox 13"/>
          <p:cNvSpPr txBox="1"/>
          <p:nvPr/>
        </p:nvSpPr>
        <p:spPr>
          <a:xfrm>
            <a:off x="9144000" y="3335366"/>
            <a:ext cx="7409991" cy="3204210"/>
          </a:xfrm>
          <a:prstGeom prst="rect">
            <a:avLst/>
          </a:prstGeom>
        </p:spPr>
        <p:txBody>
          <a:bodyPr lIns="0" tIns="0" rIns="0" bIns="0" rtlCol="0" anchor="t">
            <a:spAutoFit/>
          </a:bodyPr>
          <a:lstStyle/>
          <a:p>
            <a:pPr>
              <a:lnSpc>
                <a:spcPts val="5040"/>
              </a:lnSpc>
            </a:pPr>
            <a:r>
              <a:rPr lang="en-US" sz="3600" dirty="0">
                <a:solidFill>
                  <a:srgbClr val="000000"/>
                </a:solidFill>
                <a:latin typeface="Poppins"/>
              </a:rPr>
              <a:t>Compare that to the U.S. Open,  another of the four PGA Tour Majors events, which collects a reported $93 million from its U.S. TV rights.</a:t>
            </a:r>
          </a:p>
        </p:txBody>
      </p:sp>
      <p:sp>
        <p:nvSpPr>
          <p:cNvPr id="14" name="TextBox 14"/>
          <p:cNvSpPr txBox="1"/>
          <p:nvPr/>
        </p:nvSpPr>
        <p:spPr>
          <a:xfrm>
            <a:off x="9144000" y="815579"/>
            <a:ext cx="8486887"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$93 MILLION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335366"/>
            <a:ext cx="7409991" cy="1927860"/>
          </a:xfrm>
          <a:prstGeom prst="rect">
            <a:avLst/>
          </a:prstGeom>
        </p:spPr>
        <p:txBody>
          <a:bodyPr lIns="0" tIns="0" rIns="0" bIns="0" rtlCol="0" anchor="t">
            <a:spAutoFit/>
          </a:bodyPr>
          <a:lstStyle/>
          <a:p>
            <a:pPr>
              <a:lnSpc>
                <a:spcPts val="5040"/>
              </a:lnSpc>
            </a:pPr>
            <a:r>
              <a:rPr lang="en-US" sz="3600">
                <a:solidFill>
                  <a:srgbClr val="000000"/>
                </a:solidFill>
                <a:latin typeface="Poppins"/>
              </a:rPr>
              <a:t>Augusta National has just six sponsors—AT&amp;T, Delta, IBM, Mercedes Benz, Rolex and UPS.</a:t>
            </a:r>
          </a:p>
        </p:txBody>
      </p:sp>
      <p:sp>
        <p:nvSpPr>
          <p:cNvPr id="8" name="TextBox 8"/>
          <p:cNvSpPr txBox="1"/>
          <p:nvPr/>
        </p:nvSpPr>
        <p:spPr>
          <a:xfrm>
            <a:off x="9144000" y="815579"/>
            <a:ext cx="8486887"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6</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179" r="-25179"/>
              </a:stretch>
            </a:blipFill>
          </p:spPr>
          <p:txBody>
            <a:bodyPr/>
            <a:lstStyle/>
            <a:p>
              <a:endParaRPr lang="en-US"/>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335366"/>
            <a:ext cx="7409991" cy="3825406"/>
          </a:xfrm>
          <a:prstGeom prst="rect">
            <a:avLst/>
          </a:prstGeom>
        </p:spPr>
        <p:txBody>
          <a:bodyPr lIns="0" tIns="0" rIns="0" bIns="0" rtlCol="0" anchor="t">
            <a:spAutoFit/>
          </a:bodyPr>
          <a:lstStyle/>
          <a:p>
            <a:pPr>
              <a:lnSpc>
                <a:spcPts val="5040"/>
              </a:lnSpc>
            </a:pPr>
            <a:r>
              <a:rPr lang="en-US" sz="3600" dirty="0">
                <a:solidFill>
                  <a:srgbClr val="000000"/>
                </a:solidFill>
                <a:latin typeface="Poppins"/>
              </a:rPr>
              <a:t>There are no on-course advertisements from those six sponsors anywhere at Augusta National.  Advertising is not allowed anywhere on the property.</a:t>
            </a:r>
          </a:p>
        </p:txBody>
      </p:sp>
      <p:sp>
        <p:nvSpPr>
          <p:cNvPr id="8" name="TextBox 8"/>
          <p:cNvSpPr txBox="1"/>
          <p:nvPr/>
        </p:nvSpPr>
        <p:spPr>
          <a:xfrm>
            <a:off x="9144000" y="815579"/>
            <a:ext cx="8486887"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0</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44000" y="3489008"/>
            <a:ext cx="8486887" cy="3204210"/>
          </a:xfrm>
          <a:prstGeom prst="rect">
            <a:avLst/>
          </a:prstGeom>
        </p:spPr>
        <p:txBody>
          <a:bodyPr lIns="0" tIns="0" rIns="0" bIns="0" rtlCol="0" anchor="t">
            <a:spAutoFit/>
          </a:bodyPr>
          <a:lstStyle/>
          <a:p>
            <a:pPr>
              <a:lnSpc>
                <a:spcPts val="5040"/>
              </a:lnSpc>
            </a:pPr>
            <a:r>
              <a:rPr lang="en-US" sz="3600">
                <a:solidFill>
                  <a:srgbClr val="000000"/>
                </a:solidFill>
                <a:latin typeface="Poppins"/>
              </a:rPr>
              <a:t>Between the minimalistic approach to broadcast rights and sponsorship, </a:t>
            </a:r>
            <a:r>
              <a:rPr lang="en-US" sz="3600">
                <a:solidFill>
                  <a:srgbClr val="000000"/>
                </a:solidFill>
                <a:latin typeface="Poppins Italics"/>
              </a:rPr>
              <a:t>Forbes</a:t>
            </a:r>
            <a:r>
              <a:rPr lang="en-US" sz="3600">
                <a:solidFill>
                  <a:srgbClr val="000000"/>
                </a:solidFill>
                <a:latin typeface="Poppins"/>
              </a:rPr>
              <a:t> estimates that the event could be leaving $269 million in revenue on the table. </a:t>
            </a:r>
          </a:p>
        </p:txBody>
      </p:sp>
      <p:sp>
        <p:nvSpPr>
          <p:cNvPr id="8" name="TextBox 8"/>
          <p:cNvSpPr txBox="1"/>
          <p:nvPr/>
        </p:nvSpPr>
        <p:spPr>
          <a:xfrm>
            <a:off x="9144000" y="815579"/>
            <a:ext cx="8486887"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$269 MILLION</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15947" r="-15947"/>
              </a:stretch>
            </a:blipFill>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1673" y="8770190"/>
            <a:ext cx="1149872" cy="1431591"/>
          </a:xfrm>
          <a:prstGeom prst="rect">
            <a:avLst/>
          </a:prstGeom>
        </p:spPr>
      </p:pic>
      <p:pic>
        <p:nvPicPr>
          <p:cNvPr id="3" name="Picture 3"/>
          <p:cNvPicPr>
            <a:picLocks noChangeAspect="1"/>
          </p:cNvPicPr>
          <p:nvPr/>
        </p:nvPicPr>
        <p:blipFill>
          <a:blip r:embed="rId3"/>
          <a:srcRect/>
          <a:stretch>
            <a:fillRect/>
          </a:stretch>
        </p:blipFill>
        <p:spPr>
          <a:xfrm>
            <a:off x="14787759" y="9148897"/>
            <a:ext cx="3140823" cy="1001137"/>
          </a:xfrm>
          <a:prstGeom prst="rect">
            <a:avLst/>
          </a:prstGeom>
        </p:spPr>
      </p:pic>
      <p:sp>
        <p:nvSpPr>
          <p:cNvPr id="4" name="AutoShape 4"/>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5" name="Group 5"/>
          <p:cNvGrpSpPr>
            <a:grpSpLocks noChangeAspect="1"/>
          </p:cNvGrpSpPr>
          <p:nvPr/>
        </p:nvGrpSpPr>
        <p:grpSpPr>
          <a:xfrm>
            <a:off x="301673" y="302500"/>
            <a:ext cx="6822891" cy="6958948"/>
            <a:chOff x="0" y="0"/>
            <a:chExt cx="6050280" cy="6170930"/>
          </a:xfrm>
        </p:grpSpPr>
        <p:sp>
          <p:nvSpPr>
            <p:cNvPr id="6" name="Freeform 6"/>
            <p:cNvSpPr/>
            <p:nvPr/>
          </p:nvSpPr>
          <p:spPr>
            <a:xfrm>
              <a:off x="-490220" y="-706120"/>
              <a:ext cx="6901180" cy="7377431"/>
            </a:xfrm>
            <a:custGeom>
              <a:avLst/>
              <a:gdLst/>
              <a:ahLst/>
              <a:cxnLst/>
              <a:rect l="l" t="t" r="r" b="b"/>
              <a:pathLst>
                <a:path w="6901180" h="7377431">
                  <a:moveTo>
                    <a:pt x="2721610" y="6808470"/>
                  </a:moveTo>
                  <a:cubicBezTo>
                    <a:pt x="3751580" y="6522720"/>
                    <a:pt x="3093720" y="5607050"/>
                    <a:pt x="4438650" y="4319270"/>
                  </a:cubicBezTo>
                  <a:cubicBezTo>
                    <a:pt x="5702300" y="3110230"/>
                    <a:pt x="6901180" y="3328670"/>
                    <a:pt x="6441440" y="1487170"/>
                  </a:cubicBezTo>
                  <a:cubicBezTo>
                    <a:pt x="6068060" y="0"/>
                    <a:pt x="1833880" y="772160"/>
                    <a:pt x="848360" y="2669540"/>
                  </a:cubicBezTo>
                  <a:cubicBezTo>
                    <a:pt x="0" y="4304030"/>
                    <a:pt x="673100" y="7377431"/>
                    <a:pt x="2721610" y="6808470"/>
                  </a:cubicBezTo>
                  <a:close/>
                </a:path>
              </a:pathLst>
            </a:custGeom>
            <a:blipFill>
              <a:blip r:embed="rId4"/>
              <a:stretch>
                <a:fillRect l="-26485" r="-26485"/>
              </a:stretch>
            </a:blipFill>
          </p:spPr>
          <p:txBody>
            <a:bodyPr/>
            <a:lstStyle/>
            <a:p>
              <a:endParaRPr lang="en-US"/>
            </a:p>
          </p:txBody>
        </p:sp>
      </p:grpSp>
      <p:sp>
        <p:nvSpPr>
          <p:cNvPr id="7" name="TextBox 7"/>
          <p:cNvSpPr txBox="1"/>
          <p:nvPr/>
        </p:nvSpPr>
        <p:spPr>
          <a:xfrm>
            <a:off x="6100091" y="3524702"/>
            <a:ext cx="11557012" cy="56241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000000"/>
                </a:solidFill>
                <a:latin typeface="Poppins"/>
              </a:rPr>
              <a:t>What is the paradox of commercialism?</a:t>
            </a:r>
          </a:p>
          <a:p>
            <a:pPr marL="690881" lvl="1" indent="-345440">
              <a:lnSpc>
                <a:spcPts val="4480"/>
              </a:lnSpc>
              <a:buFont typeface="Arial"/>
              <a:buChar char="•"/>
            </a:pPr>
            <a:r>
              <a:rPr lang="en-US" sz="3200">
                <a:solidFill>
                  <a:srgbClr val="000000"/>
                </a:solidFill>
                <a:latin typeface="Poppins"/>
              </a:rPr>
              <a:t>Based on what you learned in this presentation, how would you describe Augusta National's approach to  the concept of commercialism?</a:t>
            </a:r>
          </a:p>
          <a:p>
            <a:pPr marL="690881" lvl="1" indent="-345440">
              <a:lnSpc>
                <a:spcPts val="4480"/>
              </a:lnSpc>
              <a:buFont typeface="Arial"/>
              <a:buChar char="•"/>
            </a:pPr>
            <a:r>
              <a:rPr lang="en-US" sz="3200">
                <a:solidFill>
                  <a:srgbClr val="000000"/>
                </a:solidFill>
                <a:latin typeface="Poppins"/>
              </a:rPr>
              <a:t>What is sponsorship?</a:t>
            </a:r>
          </a:p>
          <a:p>
            <a:pPr marL="690881" lvl="1" indent="-345440">
              <a:lnSpc>
                <a:spcPts val="4480"/>
              </a:lnSpc>
              <a:buFont typeface="Arial"/>
              <a:buChar char="•"/>
            </a:pPr>
            <a:r>
              <a:rPr lang="en-US" sz="3200">
                <a:solidFill>
                  <a:srgbClr val="000000"/>
                </a:solidFill>
                <a:latin typeface="Poppins"/>
              </a:rPr>
              <a:t>Why is sponsorship important to most sports and entertainment events?</a:t>
            </a:r>
          </a:p>
          <a:p>
            <a:pPr marL="690881" lvl="1" indent="-345440">
              <a:lnSpc>
                <a:spcPts val="4480"/>
              </a:lnSpc>
              <a:buFont typeface="Arial"/>
              <a:buChar char="•"/>
            </a:pPr>
            <a:r>
              <a:rPr lang="en-US" sz="3200">
                <a:solidFill>
                  <a:srgbClr val="000000"/>
                </a:solidFill>
                <a:latin typeface="Poppins"/>
              </a:rPr>
              <a:t>How many sponsors are at The Masters?</a:t>
            </a:r>
          </a:p>
          <a:p>
            <a:pPr marL="690881" lvl="1" indent="-345440">
              <a:lnSpc>
                <a:spcPts val="4480"/>
              </a:lnSpc>
              <a:buFont typeface="Arial"/>
              <a:buChar char="•"/>
            </a:pPr>
            <a:r>
              <a:rPr lang="en-US" sz="3200">
                <a:solidFill>
                  <a:srgbClr val="000000"/>
                </a:solidFill>
                <a:latin typeface="Poppins"/>
              </a:rPr>
              <a:t>Do you think they could sell more sponsorships?</a:t>
            </a:r>
          </a:p>
          <a:p>
            <a:pPr marL="690881" lvl="1" indent="-345440">
              <a:lnSpc>
                <a:spcPts val="4480"/>
              </a:lnSpc>
              <a:buFont typeface="Arial"/>
              <a:buChar char="•"/>
            </a:pPr>
            <a:r>
              <a:rPr lang="en-US" sz="3200">
                <a:solidFill>
                  <a:srgbClr val="000000"/>
                </a:solidFill>
                <a:latin typeface="Poppins"/>
              </a:rPr>
              <a:t>If so, why don't they?</a:t>
            </a:r>
          </a:p>
        </p:txBody>
      </p:sp>
      <p:sp>
        <p:nvSpPr>
          <p:cNvPr id="8" name="TextBox 8"/>
          <p:cNvSpPr txBox="1"/>
          <p:nvPr/>
        </p:nvSpPr>
        <p:spPr>
          <a:xfrm>
            <a:off x="7697121" y="685663"/>
            <a:ext cx="8088421" cy="2070112"/>
          </a:xfrm>
          <a:prstGeom prst="rect">
            <a:avLst/>
          </a:prstGeom>
        </p:spPr>
        <p:txBody>
          <a:bodyPr lIns="0" tIns="0" rIns="0" bIns="0" rtlCol="0" anchor="t">
            <a:spAutoFit/>
          </a:bodyPr>
          <a:lstStyle/>
          <a:p>
            <a:pPr>
              <a:lnSpc>
                <a:spcPts val="8000"/>
              </a:lnSpc>
            </a:pPr>
            <a:r>
              <a:rPr lang="en-US" sz="8000">
                <a:solidFill>
                  <a:srgbClr val="000000"/>
                </a:solidFill>
                <a:latin typeface="Abril Fatface"/>
              </a:rPr>
              <a:t>DISCUSSION QUESTIONS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1673" y="8770190"/>
            <a:ext cx="1149872" cy="1431591"/>
          </a:xfrm>
          <a:prstGeom prst="rect">
            <a:avLst/>
          </a:prstGeom>
        </p:spPr>
      </p:pic>
      <p:pic>
        <p:nvPicPr>
          <p:cNvPr id="3" name="Picture 3"/>
          <p:cNvPicPr>
            <a:picLocks noChangeAspect="1"/>
          </p:cNvPicPr>
          <p:nvPr/>
        </p:nvPicPr>
        <p:blipFill>
          <a:blip r:embed="rId3"/>
          <a:srcRect/>
          <a:stretch>
            <a:fillRect/>
          </a:stretch>
        </p:blipFill>
        <p:spPr>
          <a:xfrm>
            <a:off x="14787759" y="9148897"/>
            <a:ext cx="3140823" cy="1001137"/>
          </a:xfrm>
          <a:prstGeom prst="rect">
            <a:avLst/>
          </a:prstGeom>
        </p:spPr>
      </p:pic>
      <p:sp>
        <p:nvSpPr>
          <p:cNvPr id="4" name="AutoShape 4"/>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5" name="Group 5"/>
          <p:cNvGrpSpPr>
            <a:grpSpLocks noChangeAspect="1"/>
          </p:cNvGrpSpPr>
          <p:nvPr/>
        </p:nvGrpSpPr>
        <p:grpSpPr>
          <a:xfrm>
            <a:off x="301673" y="302500"/>
            <a:ext cx="6822891" cy="6958948"/>
            <a:chOff x="0" y="0"/>
            <a:chExt cx="6050280" cy="6170930"/>
          </a:xfrm>
        </p:grpSpPr>
        <p:sp>
          <p:nvSpPr>
            <p:cNvPr id="6" name="Freeform 6"/>
            <p:cNvSpPr/>
            <p:nvPr/>
          </p:nvSpPr>
          <p:spPr>
            <a:xfrm>
              <a:off x="-490220" y="-706120"/>
              <a:ext cx="6901180" cy="7377431"/>
            </a:xfrm>
            <a:custGeom>
              <a:avLst/>
              <a:gdLst/>
              <a:ahLst/>
              <a:cxnLst/>
              <a:rect l="l" t="t" r="r" b="b"/>
              <a:pathLst>
                <a:path w="6901180" h="7377431">
                  <a:moveTo>
                    <a:pt x="2721610" y="6808470"/>
                  </a:moveTo>
                  <a:cubicBezTo>
                    <a:pt x="3751580" y="6522720"/>
                    <a:pt x="3093720" y="5607050"/>
                    <a:pt x="4438650" y="4319270"/>
                  </a:cubicBezTo>
                  <a:cubicBezTo>
                    <a:pt x="5702300" y="3110230"/>
                    <a:pt x="6901180" y="3328670"/>
                    <a:pt x="6441440" y="1487170"/>
                  </a:cubicBezTo>
                  <a:cubicBezTo>
                    <a:pt x="6068060" y="0"/>
                    <a:pt x="1833880" y="772160"/>
                    <a:pt x="848360" y="2669540"/>
                  </a:cubicBezTo>
                  <a:cubicBezTo>
                    <a:pt x="0" y="4304030"/>
                    <a:pt x="673100" y="7377431"/>
                    <a:pt x="2721610" y="6808470"/>
                  </a:cubicBezTo>
                  <a:close/>
                </a:path>
              </a:pathLst>
            </a:custGeom>
            <a:blipFill>
              <a:blip r:embed="rId4"/>
              <a:stretch>
                <a:fillRect l="-26485" r="-26485"/>
              </a:stretch>
            </a:blipFill>
          </p:spPr>
          <p:txBody>
            <a:bodyPr/>
            <a:lstStyle/>
            <a:p>
              <a:endParaRPr lang="en-US"/>
            </a:p>
          </p:txBody>
        </p:sp>
      </p:grpSp>
      <p:sp>
        <p:nvSpPr>
          <p:cNvPr id="7" name="TextBox 7"/>
          <p:cNvSpPr txBox="1"/>
          <p:nvPr/>
        </p:nvSpPr>
        <p:spPr>
          <a:xfrm>
            <a:off x="6100091" y="3524702"/>
            <a:ext cx="11557012" cy="5062220"/>
          </a:xfrm>
          <a:prstGeom prst="rect">
            <a:avLst/>
          </a:prstGeom>
        </p:spPr>
        <p:txBody>
          <a:bodyPr lIns="0" tIns="0" rIns="0" bIns="0" rtlCol="0" anchor="t">
            <a:spAutoFit/>
          </a:bodyPr>
          <a:lstStyle/>
          <a:p>
            <a:pPr marL="690881" lvl="1" indent="-345440">
              <a:lnSpc>
                <a:spcPts val="4480"/>
              </a:lnSpc>
              <a:buFont typeface="Arial"/>
              <a:buChar char="•"/>
            </a:pPr>
            <a:r>
              <a:rPr lang="en-US" sz="3200" dirty="0">
                <a:solidFill>
                  <a:srgbClr val="000000"/>
                </a:solidFill>
                <a:latin typeface="Poppins"/>
              </a:rPr>
              <a:t>What are broadcast rights?</a:t>
            </a:r>
          </a:p>
          <a:p>
            <a:pPr marL="690881" lvl="1" indent="-345440">
              <a:lnSpc>
                <a:spcPts val="4480"/>
              </a:lnSpc>
              <a:buFont typeface="Arial"/>
              <a:buChar char="•"/>
            </a:pPr>
            <a:r>
              <a:rPr lang="en-US" sz="3200" dirty="0">
                <a:solidFill>
                  <a:srgbClr val="000000"/>
                </a:solidFill>
                <a:latin typeface="Poppins"/>
              </a:rPr>
              <a:t>Why do you think Augusta National doesn't make millions from a TV rights deal? </a:t>
            </a:r>
          </a:p>
          <a:p>
            <a:pPr marL="690881" lvl="1" indent="-345440">
              <a:lnSpc>
                <a:spcPts val="4480"/>
              </a:lnSpc>
              <a:buFont typeface="Arial"/>
              <a:buChar char="•"/>
            </a:pPr>
            <a:r>
              <a:rPr lang="en-US" sz="3200" dirty="0">
                <a:solidFill>
                  <a:srgbClr val="000000"/>
                </a:solidFill>
                <a:latin typeface="Poppins"/>
              </a:rPr>
              <a:t>Why do you think they charge so little for concessions?</a:t>
            </a:r>
          </a:p>
          <a:p>
            <a:pPr marL="690881" lvl="1" indent="-345440">
              <a:lnSpc>
                <a:spcPts val="4480"/>
              </a:lnSpc>
              <a:buFont typeface="Arial"/>
              <a:buChar char="•"/>
            </a:pPr>
            <a:r>
              <a:rPr lang="en-US" sz="3200" dirty="0">
                <a:solidFill>
                  <a:srgbClr val="000000"/>
                </a:solidFill>
                <a:latin typeface="Poppins"/>
              </a:rPr>
              <a:t>Why do you think this is such a popular sporting event?</a:t>
            </a:r>
          </a:p>
          <a:p>
            <a:pPr marL="690881" lvl="1" indent="-345440">
              <a:lnSpc>
                <a:spcPts val="4480"/>
              </a:lnSpc>
              <a:buFont typeface="Arial"/>
              <a:buChar char="•"/>
            </a:pPr>
            <a:r>
              <a:rPr lang="en-US" sz="3200" dirty="0">
                <a:solidFill>
                  <a:srgbClr val="000000"/>
                </a:solidFill>
                <a:latin typeface="Poppins"/>
              </a:rPr>
              <a:t>Will you watch The Masters this year?</a:t>
            </a:r>
          </a:p>
          <a:p>
            <a:pPr marL="690881" lvl="1" indent="-345440">
              <a:lnSpc>
                <a:spcPts val="4480"/>
              </a:lnSpc>
              <a:buFont typeface="Arial"/>
              <a:buChar char="•"/>
            </a:pPr>
            <a:r>
              <a:rPr lang="en-US" sz="3200" dirty="0">
                <a:solidFill>
                  <a:srgbClr val="000000"/>
                </a:solidFill>
                <a:latin typeface="Poppins"/>
              </a:rPr>
              <a:t>Who do you think will win? </a:t>
            </a:r>
          </a:p>
        </p:txBody>
      </p:sp>
      <p:sp>
        <p:nvSpPr>
          <p:cNvPr id="8" name="TextBox 8"/>
          <p:cNvSpPr txBox="1"/>
          <p:nvPr/>
        </p:nvSpPr>
        <p:spPr>
          <a:xfrm>
            <a:off x="7697121" y="685663"/>
            <a:ext cx="8088421" cy="2070112"/>
          </a:xfrm>
          <a:prstGeom prst="rect">
            <a:avLst/>
          </a:prstGeom>
        </p:spPr>
        <p:txBody>
          <a:bodyPr lIns="0" tIns="0" rIns="0" bIns="0" rtlCol="0" anchor="t">
            <a:spAutoFit/>
          </a:bodyPr>
          <a:lstStyle/>
          <a:p>
            <a:pPr>
              <a:lnSpc>
                <a:spcPts val="8000"/>
              </a:lnSpc>
            </a:pPr>
            <a:r>
              <a:rPr lang="en-US" sz="8000">
                <a:solidFill>
                  <a:srgbClr val="000000"/>
                </a:solidFill>
                <a:latin typeface="Abril Fatface"/>
              </a:rPr>
              <a:t>DISCUSSION QUESTIONS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15122"/>
        </a:solidFill>
        <a:effectLst/>
      </p:bgPr>
    </p:bg>
    <p:spTree>
      <p:nvGrpSpPr>
        <p:cNvPr id="1" name=""/>
        <p:cNvGrpSpPr/>
        <p:nvPr/>
      </p:nvGrpSpPr>
      <p:grpSpPr>
        <a:xfrm>
          <a:off x="0" y="0"/>
          <a:ext cx="0" cy="0"/>
          <a:chOff x="0" y="0"/>
          <a:chExt cx="0" cy="0"/>
        </a:xfrm>
      </p:grpSpPr>
      <p:sp>
        <p:nvSpPr>
          <p:cNvPr id="2" name="TextBox 2"/>
          <p:cNvSpPr txBox="1"/>
          <p:nvPr/>
        </p:nvSpPr>
        <p:spPr>
          <a:xfrm>
            <a:off x="664466" y="876300"/>
            <a:ext cx="8088421" cy="1053008"/>
          </a:xfrm>
          <a:prstGeom prst="rect">
            <a:avLst/>
          </a:prstGeom>
        </p:spPr>
        <p:txBody>
          <a:bodyPr lIns="0" tIns="0" rIns="0" bIns="0" rtlCol="0" anchor="t">
            <a:spAutoFit/>
          </a:bodyPr>
          <a:lstStyle/>
          <a:p>
            <a:pPr>
              <a:lnSpc>
                <a:spcPts val="8000"/>
              </a:lnSpc>
            </a:pPr>
            <a:r>
              <a:rPr lang="en-US" sz="8000" dirty="0">
                <a:solidFill>
                  <a:srgbClr val="FFFFFF"/>
                </a:solidFill>
                <a:latin typeface="Abril Fatface"/>
              </a:rPr>
              <a:t>SOURCES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91200" y="609104"/>
            <a:ext cx="1194860" cy="1205408"/>
          </a:xfrm>
          <a:prstGeom prst="rect">
            <a:avLst/>
          </a:prstGeom>
        </p:spPr>
      </p:pic>
      <p:sp>
        <p:nvSpPr>
          <p:cNvPr id="4" name="TextBox 4"/>
          <p:cNvSpPr txBox="1"/>
          <p:nvPr/>
        </p:nvSpPr>
        <p:spPr>
          <a:xfrm>
            <a:off x="664466" y="2324100"/>
            <a:ext cx="16952099" cy="7348165"/>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2000" dirty="0" err="1">
                <a:solidFill>
                  <a:srgbClr val="FFFFFF"/>
                </a:solidFill>
                <a:latin typeface="Poppins"/>
              </a:rPr>
              <a:t>forbes.com</a:t>
            </a:r>
            <a:r>
              <a:rPr lang="en-US" sz="2000" dirty="0">
                <a:solidFill>
                  <a:srgbClr val="FFFFFF"/>
                </a:solidFill>
                <a:latin typeface="Poppins"/>
              </a:rPr>
              <a:t>/sites/</a:t>
            </a:r>
            <a:r>
              <a:rPr lang="en-US" sz="2000" dirty="0" err="1">
                <a:solidFill>
                  <a:srgbClr val="FFFFFF"/>
                </a:solidFill>
                <a:latin typeface="Poppins"/>
              </a:rPr>
              <a:t>justinteitelbaum</a:t>
            </a:r>
            <a:r>
              <a:rPr lang="en-US" sz="2000" dirty="0">
                <a:solidFill>
                  <a:srgbClr val="FFFFFF"/>
                </a:solidFill>
                <a:latin typeface="Poppins"/>
              </a:rPr>
              <a:t>/2022/04/07/the-masters-tournament-at-augusta-is-leaving-269-million-on-the-putting-green/?</a:t>
            </a:r>
            <a:r>
              <a:rPr lang="en-US" sz="2000" dirty="0" err="1">
                <a:solidFill>
                  <a:srgbClr val="FFFFFF"/>
                </a:solidFill>
                <a:latin typeface="Poppins"/>
              </a:rPr>
              <a:t>sh</a:t>
            </a:r>
            <a:r>
              <a:rPr lang="en-US" sz="2000" dirty="0">
                <a:solidFill>
                  <a:srgbClr val="FFFFFF"/>
                </a:solidFill>
                <a:latin typeface="Poppins"/>
              </a:rPr>
              <a:t>=29c3d95eb160</a:t>
            </a:r>
          </a:p>
          <a:p>
            <a:pPr marL="285750" indent="-285750">
              <a:lnSpc>
                <a:spcPct val="150000"/>
              </a:lnSpc>
              <a:buFont typeface="Arial" panose="020B0604020202020204" pitchFamily="34" charset="0"/>
              <a:buChar char="•"/>
            </a:pPr>
            <a:r>
              <a:rPr lang="en-US" sz="2000" dirty="0">
                <a:solidFill>
                  <a:srgbClr val="FFFFFF"/>
                </a:solidFill>
                <a:latin typeface="Poppins"/>
              </a:rPr>
              <a:t>https://</a:t>
            </a:r>
            <a:r>
              <a:rPr lang="en-US" sz="2000" dirty="0" err="1">
                <a:solidFill>
                  <a:srgbClr val="FFFFFF"/>
                </a:solidFill>
                <a:latin typeface="Poppins"/>
              </a:rPr>
              <a:t>www.sportingnews.com</a:t>
            </a:r>
            <a:r>
              <a:rPr lang="en-US" sz="2000" dirty="0">
                <a:solidFill>
                  <a:srgbClr val="FFFFFF"/>
                </a:solidFill>
                <a:latin typeface="Poppins"/>
              </a:rPr>
              <a:t>/us/golf/news/masters-tickets-2024-buy-price-cost-augusta-national-golf/0bd61cb3a4cfd5f1c803b844</a:t>
            </a:r>
          </a:p>
          <a:p>
            <a:pPr marL="285750" indent="-285750">
              <a:lnSpc>
                <a:spcPct val="150000"/>
              </a:lnSpc>
              <a:buFont typeface="Arial" panose="020B0604020202020204" pitchFamily="34" charset="0"/>
              <a:buChar char="•"/>
            </a:pPr>
            <a:r>
              <a:rPr lang="en-US" sz="2000" dirty="0" err="1">
                <a:solidFill>
                  <a:srgbClr val="FFFFFF"/>
                </a:solidFill>
                <a:latin typeface="Poppins"/>
              </a:rPr>
              <a:t>golf.com</a:t>
            </a:r>
            <a:r>
              <a:rPr lang="en-US" sz="2000" dirty="0">
                <a:solidFill>
                  <a:srgbClr val="FFFFFF"/>
                </a:solidFill>
                <a:latin typeface="Poppins"/>
              </a:rPr>
              <a:t>/news/tournaments/</a:t>
            </a:r>
            <a:r>
              <a:rPr lang="en-US" sz="2000" dirty="0" err="1">
                <a:solidFill>
                  <a:srgbClr val="FFFFFF"/>
                </a:solidFill>
                <a:latin typeface="Poppins"/>
              </a:rPr>
              <a:t>augusta</a:t>
            </a:r>
            <a:r>
              <a:rPr lang="en-US" sz="2000" dirty="0">
                <a:solidFill>
                  <a:srgbClr val="FFFFFF"/>
                </a:solidFill>
                <a:latin typeface="Poppins"/>
              </a:rPr>
              <a:t>-national-members-masters/</a:t>
            </a:r>
          </a:p>
          <a:p>
            <a:pPr marL="285750" indent="-285750">
              <a:lnSpc>
                <a:spcPct val="150000"/>
              </a:lnSpc>
              <a:buFont typeface="Arial" panose="020B0604020202020204" pitchFamily="34" charset="0"/>
              <a:buChar char="•"/>
            </a:pPr>
            <a:r>
              <a:rPr lang="en-US" sz="2000" dirty="0">
                <a:solidFill>
                  <a:srgbClr val="FFFFFF"/>
                </a:solidFill>
                <a:latin typeface="Poppins"/>
              </a:rPr>
              <a:t>https://</a:t>
            </a:r>
            <a:r>
              <a:rPr lang="en-US" sz="2000" dirty="0" err="1">
                <a:solidFill>
                  <a:srgbClr val="FFFFFF"/>
                </a:solidFill>
                <a:latin typeface="Poppins"/>
              </a:rPr>
              <a:t>wallethub.com</a:t>
            </a:r>
            <a:r>
              <a:rPr lang="en-US" sz="2000" dirty="0">
                <a:solidFill>
                  <a:srgbClr val="FFFFFF"/>
                </a:solidFill>
                <a:latin typeface="Poppins"/>
              </a:rPr>
              <a:t>/blog/masters-facts/2965</a:t>
            </a:r>
          </a:p>
          <a:p>
            <a:pPr marL="285750" indent="-285750">
              <a:lnSpc>
                <a:spcPct val="150000"/>
              </a:lnSpc>
              <a:buFont typeface="Arial" panose="020B0604020202020204" pitchFamily="34" charset="0"/>
              <a:buChar char="•"/>
            </a:pPr>
            <a:r>
              <a:rPr lang="en-US" sz="2000" dirty="0">
                <a:solidFill>
                  <a:srgbClr val="FFFFFF"/>
                </a:solidFill>
                <a:latin typeface="Poppins"/>
              </a:rPr>
              <a:t>https://</a:t>
            </a:r>
            <a:r>
              <a:rPr lang="en-US" sz="2000" dirty="0" err="1">
                <a:solidFill>
                  <a:srgbClr val="FFFFFF"/>
                </a:solidFill>
                <a:latin typeface="Poppins"/>
              </a:rPr>
              <a:t>www.sportspromedia.com</a:t>
            </a:r>
            <a:r>
              <a:rPr lang="en-US" sz="2000" dirty="0">
                <a:solidFill>
                  <a:srgbClr val="FFFFFF"/>
                </a:solidFill>
                <a:latin typeface="Poppins"/>
              </a:rPr>
              <a:t>/news/the-masters-2023-golf-cbs-paramount-plus-final-round-viewership-tv-audience</a:t>
            </a:r>
          </a:p>
          <a:p>
            <a:pPr marL="285750" indent="-285750">
              <a:lnSpc>
                <a:spcPct val="150000"/>
              </a:lnSpc>
              <a:buFont typeface="Arial" panose="020B0604020202020204" pitchFamily="34" charset="0"/>
              <a:buChar char="•"/>
            </a:pPr>
            <a:r>
              <a:rPr lang="en-US" sz="2000" dirty="0">
                <a:solidFill>
                  <a:srgbClr val="FFFFFF"/>
                </a:solidFill>
                <a:latin typeface="Poppins"/>
              </a:rPr>
              <a:t>https://</a:t>
            </a:r>
            <a:r>
              <a:rPr lang="en-US" sz="2000" dirty="0" err="1">
                <a:solidFill>
                  <a:srgbClr val="FFFFFF"/>
                </a:solidFill>
                <a:latin typeface="Poppins"/>
              </a:rPr>
              <a:t>www.todays-golfer.com</a:t>
            </a:r>
            <a:r>
              <a:rPr lang="en-US" sz="2000" dirty="0">
                <a:solidFill>
                  <a:srgbClr val="FFFFFF"/>
                </a:solidFill>
                <a:latin typeface="Poppins"/>
              </a:rPr>
              <a:t>/news-and-events/majors/the-masters/total-purse-and-prize-money-breakdown</a:t>
            </a:r>
          </a:p>
          <a:p>
            <a:pPr marL="285750" indent="-285750">
              <a:lnSpc>
                <a:spcPct val="150000"/>
              </a:lnSpc>
              <a:buFont typeface="Arial" panose="020B0604020202020204" pitchFamily="34" charset="0"/>
              <a:buChar char="•"/>
            </a:pPr>
            <a:r>
              <a:rPr lang="en-US" sz="2000" dirty="0">
                <a:solidFill>
                  <a:srgbClr val="FFFFFF"/>
                </a:solidFill>
                <a:latin typeface="Poppins"/>
              </a:rPr>
              <a:t>https://</a:t>
            </a:r>
            <a:r>
              <a:rPr lang="en-US" sz="2000" dirty="0" err="1">
                <a:solidFill>
                  <a:srgbClr val="FFFFFF"/>
                </a:solidFill>
                <a:latin typeface="Poppins"/>
              </a:rPr>
              <a:t>twitter.com</a:t>
            </a:r>
            <a:r>
              <a:rPr lang="en-US" sz="2000" dirty="0">
                <a:solidFill>
                  <a:srgbClr val="FFFFFF"/>
                </a:solidFill>
                <a:latin typeface="Poppins"/>
              </a:rPr>
              <a:t>/</a:t>
            </a:r>
            <a:r>
              <a:rPr lang="en-US" sz="2000" dirty="0" err="1">
                <a:solidFill>
                  <a:srgbClr val="FFFFFF"/>
                </a:solidFill>
                <a:latin typeface="Poppins"/>
              </a:rPr>
              <a:t>darrenrovell</a:t>
            </a:r>
            <a:r>
              <a:rPr lang="en-US" sz="2000" dirty="0">
                <a:solidFill>
                  <a:srgbClr val="FFFFFF"/>
                </a:solidFill>
                <a:latin typeface="Poppins"/>
              </a:rPr>
              <a:t>/status/1117442484429381632</a:t>
            </a:r>
          </a:p>
          <a:p>
            <a:pPr marL="285750" indent="-285750">
              <a:lnSpc>
                <a:spcPct val="150000"/>
              </a:lnSpc>
              <a:buFont typeface="Arial" panose="020B0604020202020204" pitchFamily="34" charset="0"/>
              <a:buChar char="•"/>
            </a:pPr>
            <a:r>
              <a:rPr lang="en-US" sz="2000" dirty="0" err="1">
                <a:solidFill>
                  <a:srgbClr val="FFFFFF"/>
                </a:solidFill>
                <a:latin typeface="Poppins"/>
              </a:rPr>
              <a:t>palmbeachpost.com</a:t>
            </a:r>
            <a:r>
              <a:rPr lang="en-US" sz="2000" dirty="0">
                <a:solidFill>
                  <a:srgbClr val="FFFFFF"/>
                </a:solidFill>
                <a:latin typeface="Poppins"/>
              </a:rPr>
              <a:t>/story/sports/</a:t>
            </a:r>
            <a:r>
              <a:rPr lang="en-US" sz="2000" dirty="0" err="1">
                <a:solidFill>
                  <a:srgbClr val="FFFFFF"/>
                </a:solidFill>
                <a:latin typeface="Poppins"/>
              </a:rPr>
              <a:t>pga</a:t>
            </a:r>
            <a:r>
              <a:rPr lang="en-US" sz="2000" dirty="0">
                <a:solidFill>
                  <a:srgbClr val="FFFFFF"/>
                </a:solidFill>
                <a:latin typeface="Poppins"/>
              </a:rPr>
              <a:t>/2023/03/09/taste-of-the-masters-2023-how-to-order-augusta-national-food-package-pimento-cheese-egg-salad/69990165007</a:t>
            </a:r>
          </a:p>
          <a:p>
            <a:pPr marL="285750" indent="-285750">
              <a:lnSpc>
                <a:spcPct val="150000"/>
              </a:lnSpc>
              <a:buFont typeface="Arial" panose="020B0604020202020204" pitchFamily="34" charset="0"/>
              <a:buChar char="•"/>
            </a:pPr>
            <a:r>
              <a:rPr lang="en-US" sz="2000" dirty="0" err="1">
                <a:solidFill>
                  <a:srgbClr val="FFFFFF"/>
                </a:solidFill>
                <a:latin typeface="Poppins"/>
              </a:rPr>
              <a:t>businessinsider.com</a:t>
            </a:r>
            <a:r>
              <a:rPr lang="en-US" sz="2000" dirty="0">
                <a:solidFill>
                  <a:srgbClr val="FFFFFF"/>
                </a:solidFill>
                <a:latin typeface="Poppins"/>
              </a:rPr>
              <a:t>/airbnb-augusta-homeowner-during-masters-golf-week-2022-4</a:t>
            </a:r>
          </a:p>
          <a:p>
            <a:pPr marL="285750" indent="-285750">
              <a:lnSpc>
                <a:spcPct val="150000"/>
              </a:lnSpc>
              <a:buFont typeface="Arial" panose="020B0604020202020204" pitchFamily="34" charset="0"/>
              <a:buChar char="•"/>
            </a:pPr>
            <a:r>
              <a:rPr lang="en-US" sz="2000" dirty="0" err="1">
                <a:solidFill>
                  <a:srgbClr val="FFFFFF"/>
                </a:solidFill>
                <a:latin typeface="Poppins"/>
              </a:rPr>
              <a:t>golfdigest.com</a:t>
            </a:r>
            <a:r>
              <a:rPr lang="en-US" sz="2000" dirty="0">
                <a:solidFill>
                  <a:srgbClr val="FFFFFF"/>
                </a:solidFill>
                <a:latin typeface="Poppins"/>
              </a:rPr>
              <a:t>/gallery/americas-100-greatest-golf-courses-ranking</a:t>
            </a:r>
          </a:p>
          <a:p>
            <a:pPr marL="285750" indent="-285750">
              <a:lnSpc>
                <a:spcPct val="150000"/>
              </a:lnSpc>
              <a:buFont typeface="Arial" panose="020B0604020202020204" pitchFamily="34" charset="0"/>
              <a:buChar char="•"/>
            </a:pPr>
            <a:r>
              <a:rPr lang="en-US" sz="2000" dirty="0" err="1">
                <a:solidFill>
                  <a:srgbClr val="FFFFFF"/>
                </a:solidFill>
                <a:latin typeface="Poppins"/>
              </a:rPr>
              <a:t>golfweek.usatoday.com</a:t>
            </a:r>
            <a:r>
              <a:rPr lang="en-US" sz="2000" dirty="0">
                <a:solidFill>
                  <a:srgbClr val="FFFFFF"/>
                </a:solidFill>
                <a:latin typeface="Poppins"/>
              </a:rPr>
              <a:t>/2019/04/09/place-your-bets-the-masters-is-a-major-player-in-sports-betting</a:t>
            </a:r>
          </a:p>
          <a:p>
            <a:pPr marL="285750" indent="-285750">
              <a:lnSpc>
                <a:spcPct val="150000"/>
              </a:lnSpc>
              <a:buFont typeface="Arial" panose="020B0604020202020204" pitchFamily="34" charset="0"/>
              <a:buChar char="•"/>
            </a:pPr>
            <a:r>
              <a:rPr lang="en-US" sz="2000" dirty="0" err="1">
                <a:solidFill>
                  <a:srgbClr val="FFFFFF"/>
                </a:solidFill>
                <a:latin typeface="Poppins"/>
              </a:rPr>
              <a:t>golf.com</a:t>
            </a:r>
            <a:r>
              <a:rPr lang="en-US" sz="2000" dirty="0">
                <a:solidFill>
                  <a:srgbClr val="FFFFFF"/>
                </a:solidFill>
                <a:latin typeface="Poppins"/>
              </a:rPr>
              <a:t>/news/tiger-woods-masters-ratings-</a:t>
            </a:r>
            <a:r>
              <a:rPr lang="en-US" sz="2000" dirty="0" err="1">
                <a:solidFill>
                  <a:srgbClr val="FFFFFF"/>
                </a:solidFill>
                <a:latin typeface="Poppins"/>
              </a:rPr>
              <a:t>espn</a:t>
            </a:r>
            <a:r>
              <a:rPr lang="en-US" sz="2000" dirty="0">
                <a:solidFill>
                  <a:srgbClr val="FFFFFF"/>
                </a:solidFill>
                <a:latin typeface="Poppins"/>
              </a:rPr>
              <a:t>-jump</a:t>
            </a:r>
          </a:p>
          <a:p>
            <a:pPr marL="285750" indent="-285750">
              <a:lnSpc>
                <a:spcPct val="150000"/>
              </a:lnSpc>
              <a:buFont typeface="Arial" panose="020B0604020202020204" pitchFamily="34" charset="0"/>
              <a:buChar char="•"/>
            </a:pPr>
            <a:r>
              <a:rPr lang="en-US" sz="2000" dirty="0" err="1">
                <a:solidFill>
                  <a:srgbClr val="FFFFFF"/>
                </a:solidFill>
                <a:latin typeface="Poppins"/>
              </a:rPr>
              <a:t>sports.yahoo.com</a:t>
            </a:r>
            <a:r>
              <a:rPr lang="en-US" sz="2000" dirty="0">
                <a:solidFill>
                  <a:srgbClr val="FFFFFF"/>
                </a:solidFill>
                <a:latin typeface="Poppins"/>
              </a:rPr>
              <a:t>/masters-leaving-money-table-forbes-162047893.html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087342" y="3205293"/>
            <a:ext cx="8486887" cy="5107809"/>
          </a:xfrm>
          <a:prstGeom prst="rect">
            <a:avLst/>
          </a:prstGeom>
        </p:spPr>
        <p:txBody>
          <a:bodyPr lIns="0" tIns="0" rIns="0" bIns="0" rtlCol="0" anchor="t">
            <a:spAutoFit/>
          </a:bodyPr>
          <a:lstStyle/>
          <a:p>
            <a:pPr>
              <a:lnSpc>
                <a:spcPts val="5040"/>
              </a:lnSpc>
            </a:pPr>
            <a:r>
              <a:rPr lang="en-US" sz="3600" dirty="0">
                <a:solidFill>
                  <a:srgbClr val="000000"/>
                </a:solidFill>
                <a:latin typeface="Poppins"/>
              </a:rPr>
              <a:t>It took 80 years before the club admitted its first female members. In 2012, Condoleezza Rice and Darla Moore became the first members of Augusta National Golf Club.  Currently, there are seven women members, with iconic LPGA star Annika Sorenstam joining last year.</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2012</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10304" r="-39867"/>
              </a:stretch>
            </a:blipFill>
          </p:spPr>
          <p:txBody>
            <a:bodyPr/>
            <a:lstStyle/>
            <a:p>
              <a:endParaRPr lang="en-US"/>
            </a:p>
          </p:txBody>
        </p:sp>
      </p:grpSp>
      <p:sp>
        <p:nvSpPr>
          <p:cNvPr id="14" name="TextBox 14"/>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2012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AutoShape 7"/>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8" name="Group 8"/>
          <p:cNvGrpSpPr>
            <a:grpSpLocks noChangeAspect="1"/>
          </p:cNvGrpSpPr>
          <p:nvPr/>
        </p:nvGrpSpPr>
        <p:grpSpPr>
          <a:xfrm>
            <a:off x="936134" y="1157939"/>
            <a:ext cx="7384683" cy="7403124"/>
            <a:chOff x="0" y="0"/>
            <a:chExt cx="5594350" cy="5608320"/>
          </a:xfrm>
        </p:grpSpPr>
        <p:sp>
          <p:nvSpPr>
            <p:cNvPr id="9" name="Freeform 9"/>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181100" y="1403516"/>
            <a:ext cx="6894752" cy="6911969"/>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r="-81429"/>
              </a:stretch>
            </a:blipFill>
          </p:spPr>
          <p:txBody>
            <a:bodyPr/>
            <a:lstStyle/>
            <a:p>
              <a:endParaRPr lang="en-US"/>
            </a:p>
          </p:txBody>
        </p:sp>
      </p:grpSp>
      <p:sp>
        <p:nvSpPr>
          <p:cNvPr id="12" name="TextBox 12"/>
          <p:cNvSpPr txBox="1"/>
          <p:nvPr/>
        </p:nvSpPr>
        <p:spPr>
          <a:xfrm>
            <a:off x="9087342" y="3205293"/>
            <a:ext cx="8486887" cy="4480560"/>
          </a:xfrm>
          <a:prstGeom prst="rect">
            <a:avLst/>
          </a:prstGeom>
        </p:spPr>
        <p:txBody>
          <a:bodyPr lIns="0" tIns="0" rIns="0" bIns="0" rtlCol="0" anchor="t">
            <a:spAutoFit/>
          </a:bodyPr>
          <a:lstStyle/>
          <a:p>
            <a:pPr>
              <a:lnSpc>
                <a:spcPts val="5040"/>
              </a:lnSpc>
            </a:pPr>
            <a:r>
              <a:rPr lang="en-US" sz="3600" dirty="0">
                <a:solidFill>
                  <a:srgbClr val="000000"/>
                </a:solidFill>
                <a:latin typeface="Poppins"/>
              </a:rPr>
              <a:t>According to </a:t>
            </a:r>
            <a:r>
              <a:rPr lang="en-US" sz="3600" dirty="0" err="1">
                <a:solidFill>
                  <a:srgbClr val="000000"/>
                </a:solidFill>
                <a:latin typeface="Poppins"/>
              </a:rPr>
              <a:t>Golf.com</a:t>
            </a:r>
            <a:r>
              <a:rPr lang="en-US" sz="3600" dirty="0">
                <a:solidFill>
                  <a:srgbClr val="000000"/>
                </a:solidFill>
                <a:latin typeface="Poppins"/>
              </a:rPr>
              <a:t>, </a:t>
            </a:r>
            <a:r>
              <a:rPr lang="en-US" sz="3600" dirty="0">
                <a:solidFill>
                  <a:srgbClr val="000000"/>
                </a:solidFill>
                <a:latin typeface="Poppins Light"/>
              </a:rPr>
              <a:t>the membership dues at Augusta are relatively low for a club of its stature. The initiation fee is estimated to be around $40,000 with yearly dues estimated at “a few thousand” dollars per year. </a:t>
            </a:r>
          </a:p>
        </p:txBody>
      </p:sp>
      <p:sp>
        <p:nvSpPr>
          <p:cNvPr id="13" name="TextBox 13"/>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$40,000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AutoShape 7"/>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8" name="Group 8"/>
          <p:cNvGrpSpPr>
            <a:grpSpLocks noChangeAspect="1"/>
          </p:cNvGrpSpPr>
          <p:nvPr/>
        </p:nvGrpSpPr>
        <p:grpSpPr>
          <a:xfrm>
            <a:off x="936134" y="1157939"/>
            <a:ext cx="7384683" cy="7403124"/>
            <a:chOff x="0" y="0"/>
            <a:chExt cx="5594350" cy="5608320"/>
          </a:xfrm>
        </p:grpSpPr>
        <p:sp>
          <p:nvSpPr>
            <p:cNvPr id="9" name="Freeform 9"/>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181100" y="1403516"/>
            <a:ext cx="6894752" cy="6911969"/>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
        <p:nvSpPr>
          <p:cNvPr id="12" name="TextBox 12"/>
          <p:cNvSpPr txBox="1"/>
          <p:nvPr/>
        </p:nvSpPr>
        <p:spPr>
          <a:xfrm>
            <a:off x="9087342" y="3205293"/>
            <a:ext cx="8486887" cy="2566035"/>
          </a:xfrm>
          <a:prstGeom prst="rect">
            <a:avLst/>
          </a:prstGeom>
        </p:spPr>
        <p:txBody>
          <a:bodyPr lIns="0" tIns="0" rIns="0" bIns="0" rtlCol="0" anchor="t">
            <a:spAutoFit/>
          </a:bodyPr>
          <a:lstStyle/>
          <a:p>
            <a:pPr>
              <a:lnSpc>
                <a:spcPts val="5040"/>
              </a:lnSpc>
            </a:pPr>
            <a:r>
              <a:rPr lang="en-US" sz="3600">
                <a:solidFill>
                  <a:srgbClr val="000000"/>
                </a:solidFill>
                <a:latin typeface="Poppins"/>
              </a:rPr>
              <a:t>The combined wealth of Bill Gates and Warren Buffett, Augusta's two richest members, is believed to be more than $180 billion.</a:t>
            </a:r>
          </a:p>
        </p:txBody>
      </p:sp>
      <p:sp>
        <p:nvSpPr>
          <p:cNvPr id="13" name="TextBox 13"/>
          <p:cNvSpPr txBox="1"/>
          <p:nvPr/>
        </p:nvSpPr>
        <p:spPr>
          <a:xfrm>
            <a:off x="9144000" y="815579"/>
            <a:ext cx="8115300"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$180 BILLION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AutoShape 7"/>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8" name="Group 8"/>
          <p:cNvGrpSpPr>
            <a:grpSpLocks noChangeAspect="1"/>
          </p:cNvGrpSpPr>
          <p:nvPr/>
        </p:nvGrpSpPr>
        <p:grpSpPr>
          <a:xfrm>
            <a:off x="936134" y="1157939"/>
            <a:ext cx="7384683" cy="7403124"/>
            <a:chOff x="0" y="0"/>
            <a:chExt cx="5594350" cy="5608320"/>
          </a:xfrm>
        </p:grpSpPr>
        <p:sp>
          <p:nvSpPr>
            <p:cNvPr id="9" name="Freeform 9"/>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0" name="Group 10"/>
          <p:cNvGrpSpPr>
            <a:grpSpLocks noChangeAspect="1"/>
          </p:cNvGrpSpPr>
          <p:nvPr/>
        </p:nvGrpSpPr>
        <p:grpSpPr>
          <a:xfrm>
            <a:off x="1181100" y="1403516"/>
            <a:ext cx="6894752" cy="6911969"/>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179" r="-25179"/>
              </a:stretch>
            </a:blipFill>
          </p:spPr>
          <p:txBody>
            <a:bodyPr/>
            <a:lstStyle/>
            <a:p>
              <a:endParaRPr lang="en-US"/>
            </a:p>
          </p:txBody>
        </p:sp>
      </p:grpSp>
      <p:sp>
        <p:nvSpPr>
          <p:cNvPr id="12" name="TextBox 12"/>
          <p:cNvSpPr txBox="1"/>
          <p:nvPr/>
        </p:nvSpPr>
        <p:spPr>
          <a:xfrm>
            <a:off x="9087342" y="3489008"/>
            <a:ext cx="8171958" cy="3204210"/>
          </a:xfrm>
          <a:prstGeom prst="rect">
            <a:avLst/>
          </a:prstGeom>
        </p:spPr>
        <p:txBody>
          <a:bodyPr lIns="0" tIns="0" rIns="0" bIns="0" rtlCol="0" anchor="t">
            <a:spAutoFit/>
          </a:bodyPr>
          <a:lstStyle/>
          <a:p>
            <a:pPr>
              <a:lnSpc>
                <a:spcPts val="5040"/>
              </a:lnSpc>
            </a:pPr>
            <a:r>
              <a:rPr lang="en-US" sz="3600">
                <a:solidFill>
                  <a:srgbClr val="000000"/>
                </a:solidFill>
                <a:latin typeface="Poppins"/>
              </a:rPr>
              <a:t>Augusta National ranks as the second-best course in America, behind Pine Valley Golf Course in New Jersey, according to Golf Digest. </a:t>
            </a:r>
          </a:p>
        </p:txBody>
      </p:sp>
      <p:sp>
        <p:nvSpPr>
          <p:cNvPr id="13" name="TextBox 13"/>
          <p:cNvSpPr txBox="1"/>
          <p:nvPr/>
        </p:nvSpPr>
        <p:spPr>
          <a:xfrm>
            <a:off x="9144000" y="815579"/>
            <a:ext cx="8115300"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087342" y="3205293"/>
            <a:ext cx="8486887" cy="4466607"/>
          </a:xfrm>
          <a:prstGeom prst="rect">
            <a:avLst/>
          </a:prstGeom>
        </p:spPr>
        <p:txBody>
          <a:bodyPr lIns="0" tIns="0" rIns="0" bIns="0" rtlCol="0" anchor="t">
            <a:spAutoFit/>
          </a:bodyPr>
          <a:lstStyle/>
          <a:p>
            <a:pPr>
              <a:lnSpc>
                <a:spcPts val="5040"/>
              </a:lnSpc>
            </a:pPr>
            <a:r>
              <a:rPr lang="en-US" sz="3600" dirty="0">
                <a:solidFill>
                  <a:srgbClr val="000000"/>
                </a:solidFill>
                <a:latin typeface="Poppins"/>
              </a:rPr>
              <a:t>As of April 2nd, four-day passes for the tournament on April 6-9 were selling for as much as $10,000 before fees on StubHub, a secondary market ticket re-seller.  Tickets for each of the three practice rounds were selling for more than $1,200.</a:t>
            </a:r>
          </a:p>
        </p:txBody>
      </p:sp>
      <p:sp>
        <p:nvSpPr>
          <p:cNvPr id="8" name="TextBox 8"/>
          <p:cNvSpPr txBox="1"/>
          <p:nvPr/>
        </p:nvSpPr>
        <p:spPr>
          <a:xfrm>
            <a:off x="9144000" y="815579"/>
            <a:ext cx="7545759" cy="1289933"/>
          </a:xfrm>
          <a:prstGeom prst="rect">
            <a:avLst/>
          </a:prstGeom>
        </p:spPr>
        <p:txBody>
          <a:bodyPr lIns="0" tIns="0" rIns="0" bIns="0" rtlCol="0" anchor="t">
            <a:spAutoFit/>
          </a:bodyPr>
          <a:lstStyle/>
          <a:p>
            <a:pPr>
              <a:lnSpc>
                <a:spcPts val="9600"/>
              </a:lnSpc>
            </a:pPr>
            <a:r>
              <a:rPr lang="en-US" sz="9600" dirty="0">
                <a:solidFill>
                  <a:srgbClr val="FFFFFF"/>
                </a:solidFill>
                <a:latin typeface="Abril Fatface"/>
              </a:rPr>
              <a:t>$10,000</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82780" y="3570668"/>
            <a:ext cx="8333045" cy="3204210"/>
          </a:xfrm>
          <a:prstGeom prst="rect">
            <a:avLst/>
          </a:prstGeom>
        </p:spPr>
        <p:txBody>
          <a:bodyPr lIns="0" tIns="0" rIns="0" bIns="0" rtlCol="0" anchor="t">
            <a:spAutoFit/>
          </a:bodyPr>
          <a:lstStyle/>
          <a:p>
            <a:pPr>
              <a:lnSpc>
                <a:spcPts val="5040"/>
              </a:lnSpc>
            </a:pPr>
            <a:r>
              <a:rPr lang="en-US" sz="3600">
                <a:solidFill>
                  <a:srgbClr val="000000"/>
                </a:solidFill>
                <a:latin typeface="Poppins"/>
              </a:rPr>
              <a:t>The Masters sells $50 million in merchandise each week, or an incredible </a:t>
            </a:r>
            <a:r>
              <a:rPr lang="en-US" sz="3600">
                <a:solidFill>
                  <a:srgbClr val="000000"/>
                </a:solidFill>
                <a:latin typeface="Poppins Bold Italics"/>
              </a:rPr>
              <a:t>$850,000 per hour</a:t>
            </a:r>
            <a:r>
              <a:rPr lang="en-US" sz="3600">
                <a:solidFill>
                  <a:srgbClr val="000000"/>
                </a:solidFill>
                <a:latin typeface="Poppins"/>
              </a:rPr>
              <a:t>, according to sports business analyst Darren Rovell.</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$850,000</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t="-24867" b="-24867"/>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037" y="-1423632"/>
            <a:ext cx="18965636" cy="4135523"/>
            <a:chOff x="0" y="0"/>
            <a:chExt cx="4995065" cy="1089191"/>
          </a:xfrm>
        </p:grpSpPr>
        <p:sp>
          <p:nvSpPr>
            <p:cNvPr id="3" name="Freeform 3"/>
            <p:cNvSpPr/>
            <p:nvPr/>
          </p:nvSpPr>
          <p:spPr>
            <a:xfrm>
              <a:off x="0" y="0"/>
              <a:ext cx="4995064" cy="1089191"/>
            </a:xfrm>
            <a:custGeom>
              <a:avLst/>
              <a:gdLst/>
              <a:ahLst/>
              <a:cxnLst/>
              <a:rect l="l" t="t" r="r" b="b"/>
              <a:pathLst>
                <a:path w="4995064" h="1089191">
                  <a:moveTo>
                    <a:pt x="0" y="0"/>
                  </a:moveTo>
                  <a:lnTo>
                    <a:pt x="4995064" y="0"/>
                  </a:lnTo>
                  <a:lnTo>
                    <a:pt x="4995064" y="1089191"/>
                  </a:lnTo>
                  <a:lnTo>
                    <a:pt x="0" y="1089191"/>
                  </a:lnTo>
                  <a:close/>
                </a:path>
              </a:pathLst>
            </a:custGeom>
            <a:solidFill>
              <a:srgbClr val="315122"/>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360"/>
                </a:lnSpc>
              </a:pPr>
              <a:endParaRPr/>
            </a:p>
          </p:txBody>
        </p:sp>
      </p:grpSp>
      <p:pic>
        <p:nvPicPr>
          <p:cNvPr id="5" name="Picture 5"/>
          <p:cNvPicPr>
            <a:picLocks noChangeAspect="1"/>
          </p:cNvPicPr>
          <p:nvPr/>
        </p:nvPicPr>
        <p:blipFill>
          <a:blip r:embed="rId2"/>
          <a:srcRect/>
          <a:stretch>
            <a:fillRect/>
          </a:stretch>
        </p:blipFill>
        <p:spPr>
          <a:xfrm>
            <a:off x="301673" y="8770190"/>
            <a:ext cx="1149872" cy="1431591"/>
          </a:xfrm>
          <a:prstGeom prst="rect">
            <a:avLst/>
          </a:prstGeom>
        </p:spPr>
      </p:pic>
      <p:pic>
        <p:nvPicPr>
          <p:cNvPr id="6" name="Picture 6"/>
          <p:cNvPicPr>
            <a:picLocks noChangeAspect="1"/>
          </p:cNvPicPr>
          <p:nvPr/>
        </p:nvPicPr>
        <p:blipFill>
          <a:blip r:embed="rId3"/>
          <a:srcRect/>
          <a:stretch>
            <a:fillRect/>
          </a:stretch>
        </p:blipFill>
        <p:spPr>
          <a:xfrm>
            <a:off x="14787759" y="9148897"/>
            <a:ext cx="3140823" cy="1001137"/>
          </a:xfrm>
          <a:prstGeom prst="rect">
            <a:avLst/>
          </a:prstGeom>
        </p:spPr>
      </p:pic>
      <p:sp>
        <p:nvSpPr>
          <p:cNvPr id="7" name="TextBox 7"/>
          <p:cNvSpPr txBox="1"/>
          <p:nvPr/>
        </p:nvSpPr>
        <p:spPr>
          <a:xfrm>
            <a:off x="9182780" y="3570668"/>
            <a:ext cx="8076520" cy="1289685"/>
          </a:xfrm>
          <a:prstGeom prst="rect">
            <a:avLst/>
          </a:prstGeom>
        </p:spPr>
        <p:txBody>
          <a:bodyPr lIns="0" tIns="0" rIns="0" bIns="0" rtlCol="0" anchor="t">
            <a:spAutoFit/>
          </a:bodyPr>
          <a:lstStyle/>
          <a:p>
            <a:pPr>
              <a:lnSpc>
                <a:spcPts val="5040"/>
              </a:lnSpc>
            </a:pPr>
            <a:r>
              <a:rPr lang="en-US" sz="3600">
                <a:solidFill>
                  <a:srgbClr val="000000"/>
                </a:solidFill>
                <a:latin typeface="Poppins"/>
              </a:rPr>
              <a:t>The merchandise reportedly sells at a 65% mark-up.</a:t>
            </a:r>
          </a:p>
        </p:txBody>
      </p:sp>
      <p:sp>
        <p:nvSpPr>
          <p:cNvPr id="8" name="TextBox 8"/>
          <p:cNvSpPr txBox="1"/>
          <p:nvPr/>
        </p:nvSpPr>
        <p:spPr>
          <a:xfrm>
            <a:off x="9144000" y="815579"/>
            <a:ext cx="7545759" cy="1291590"/>
          </a:xfrm>
          <a:prstGeom prst="rect">
            <a:avLst/>
          </a:prstGeom>
        </p:spPr>
        <p:txBody>
          <a:bodyPr lIns="0" tIns="0" rIns="0" bIns="0" rtlCol="0" anchor="t">
            <a:spAutoFit/>
          </a:bodyPr>
          <a:lstStyle/>
          <a:p>
            <a:pPr>
              <a:lnSpc>
                <a:spcPts val="9600"/>
              </a:lnSpc>
            </a:pPr>
            <a:r>
              <a:rPr lang="en-US" sz="9600">
                <a:solidFill>
                  <a:srgbClr val="FFFFFF"/>
                </a:solidFill>
                <a:latin typeface="Abril Fatface"/>
              </a:rPr>
              <a:t>65%</a:t>
            </a:r>
          </a:p>
        </p:txBody>
      </p:sp>
      <p:sp>
        <p:nvSpPr>
          <p:cNvPr id="9" name="AutoShape 9"/>
          <p:cNvSpPr/>
          <p:nvPr/>
        </p:nvSpPr>
        <p:spPr>
          <a:xfrm rot="-6464">
            <a:off x="1451533" y="9647717"/>
            <a:ext cx="13336238"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10" name="Group 10"/>
          <p:cNvGrpSpPr>
            <a:grpSpLocks noChangeAspect="1"/>
          </p:cNvGrpSpPr>
          <p:nvPr/>
        </p:nvGrpSpPr>
        <p:grpSpPr>
          <a:xfrm>
            <a:off x="936134" y="1157939"/>
            <a:ext cx="7384683" cy="7403124"/>
            <a:chOff x="0" y="0"/>
            <a:chExt cx="5594350" cy="5608320"/>
          </a:xfrm>
        </p:grpSpPr>
        <p:sp>
          <p:nvSpPr>
            <p:cNvPr id="11" name="Freeform 11"/>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solidFill>
              <a:srgbClr val="00BF63"/>
            </a:solidFill>
            <a:ln w="12700">
              <a:solidFill>
                <a:srgbClr val="000000"/>
              </a:solidFill>
            </a:ln>
          </p:spPr>
          <p:txBody>
            <a:bodyPr/>
            <a:lstStyle/>
            <a:p>
              <a:endParaRPr lang="en-US"/>
            </a:p>
          </p:txBody>
        </p:sp>
      </p:grpSp>
      <p:grpSp>
        <p:nvGrpSpPr>
          <p:cNvPr id="12" name="Group 12"/>
          <p:cNvGrpSpPr>
            <a:grpSpLocks noChangeAspect="1"/>
          </p:cNvGrpSpPr>
          <p:nvPr/>
        </p:nvGrpSpPr>
        <p:grpSpPr>
          <a:xfrm>
            <a:off x="1181100" y="1403516"/>
            <a:ext cx="6894752" cy="6911969"/>
            <a:chOff x="0" y="0"/>
            <a:chExt cx="5594350" cy="5608320"/>
          </a:xfrm>
        </p:grpSpPr>
        <p:sp>
          <p:nvSpPr>
            <p:cNvPr id="13" name="Freeform 13"/>
            <p:cNvSpPr/>
            <p:nvPr/>
          </p:nvSpPr>
          <p:spPr>
            <a:xfrm>
              <a:off x="-80010" y="-191771"/>
              <a:ext cx="6264910" cy="5977891"/>
            </a:xfrm>
            <a:custGeom>
              <a:avLst/>
              <a:gdLst/>
              <a:ahLst/>
              <a:cxnLst/>
              <a:rect l="l" t="t" r="r" b="b"/>
              <a:pathLst>
                <a:path w="6264910" h="5977891">
                  <a:moveTo>
                    <a:pt x="3576320" y="342901"/>
                  </a:moveTo>
                  <a:cubicBezTo>
                    <a:pt x="4768850" y="509271"/>
                    <a:pt x="6264910" y="971551"/>
                    <a:pt x="5435600" y="3060701"/>
                  </a:cubicBezTo>
                  <a:cubicBezTo>
                    <a:pt x="4606290" y="5149851"/>
                    <a:pt x="2889250" y="5520691"/>
                    <a:pt x="2059940" y="5749291"/>
                  </a:cubicBezTo>
                  <a:cubicBezTo>
                    <a:pt x="1230630" y="5977891"/>
                    <a:pt x="256540" y="5434331"/>
                    <a:pt x="600710" y="4203701"/>
                  </a:cubicBezTo>
                  <a:cubicBezTo>
                    <a:pt x="901700" y="3126740"/>
                    <a:pt x="0" y="1772921"/>
                    <a:pt x="86360" y="886460"/>
                  </a:cubicBezTo>
                  <a:cubicBezTo>
                    <a:pt x="172720" y="0"/>
                    <a:pt x="2145030" y="142240"/>
                    <a:pt x="3576320" y="342900"/>
                  </a:cubicBezTo>
                  <a:close/>
                </a:path>
              </a:pathLst>
            </a:custGeom>
            <a:blipFill>
              <a:blip r:embed="rId4"/>
              <a:stretch>
                <a:fillRect l="-25226" r="-25226"/>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1202</Words>
  <Application>Microsoft Macintosh PowerPoint</Application>
  <PresentationFormat>Custom</PresentationFormat>
  <Paragraphs>104</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Poppins</vt:lpstr>
      <vt:lpstr>Arial</vt:lpstr>
      <vt:lpstr>Poppins Italics</vt:lpstr>
      <vt:lpstr>Abril Fatface</vt:lpstr>
      <vt:lpstr>Calibri</vt:lpstr>
      <vt:lpstr>Poppins Bold Italics</vt:lpstr>
      <vt:lpstr>Poppins Light</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Masters by the Numbers</dc:title>
  <cp:lastModifiedBy>Chris Lindauer</cp:lastModifiedBy>
  <cp:revision>4</cp:revision>
  <dcterms:created xsi:type="dcterms:W3CDTF">2006-08-16T00:00:00Z</dcterms:created>
  <dcterms:modified xsi:type="dcterms:W3CDTF">2024-04-02T03:53:37Z</dcterms:modified>
  <dc:identifier>DAFfA4IPNzQ</dc:identifier>
</cp:coreProperties>
</file>