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9" r:id="rId4"/>
    <p:sldId id="272" r:id="rId5"/>
    <p:sldId id="269" r:id="rId6"/>
    <p:sldId id="258" r:id="rId7"/>
    <p:sldId id="260" r:id="rId8"/>
    <p:sldId id="267" r:id="rId9"/>
    <p:sldId id="270" r:id="rId10"/>
    <p:sldId id="271" r:id="rId11"/>
    <p:sldId id="273" r:id="rId12"/>
    <p:sldId id="274" r:id="rId13"/>
    <p:sldId id="268" r:id="rId14"/>
  </p:sldIdLst>
  <p:sldSz cx="15621000" cy="8801100"/>
  <p:notesSz cx="6858000" cy="9144000"/>
  <p:embeddedFontLst>
    <p:embeddedFont>
      <p:font typeface="Calibri" panose="020F0502020204030204" pitchFamily="34" charset="0"/>
      <p:regular r:id="rId15"/>
      <p:bold r:id="rId16"/>
      <p:italic r:id="rId17"/>
      <p:boldItalic r:id="rId18"/>
    </p:embeddedFont>
    <p:embeddedFont>
      <p:font typeface="Montserrat" pitchFamily="2" charset="77"/>
      <p:regular r:id="rId19"/>
      <p:bold r:id="rId20"/>
      <p:italic r:id="rId21"/>
      <p:boldItalic r:id="rId22"/>
    </p:embeddedFont>
    <p:embeddedFont>
      <p:font typeface="Montserrat Light" panose="020F0302020204030204" pitchFamily="34" charset="0"/>
      <p:regular r:id="rId23"/>
      <p:italic r:id="rId24"/>
    </p:embeddedFont>
    <p:embeddedFont>
      <p:font typeface="Montserrat Light Bold" pitchFamily="2" charset="77"/>
      <p:regular r:id="rId25"/>
      <p:bold r:id="rId26"/>
    </p:embeddedFont>
    <p:embeddedFont>
      <p:font typeface="Norwester" pitchFamily="2" charset="0"/>
      <p:regular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61" autoAdjust="0"/>
    <p:restoredTop sz="94601" autoAdjust="0"/>
  </p:normalViewPr>
  <p:slideViewPr>
    <p:cSldViewPr>
      <p:cViewPr varScale="1">
        <p:scale>
          <a:sx n="65" d="100"/>
          <a:sy n="65" d="100"/>
        </p:scale>
        <p:origin x="72" y="13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5.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11/30/23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11/30/23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11/30/23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11/30/23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11/30/23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11/30/23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11/30/23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www.youtube.com/embed/E48JX5EpCVQ?feature=oembed" TargetMode="Externa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www.youtube.com/embed/1iAiF0UASxk?feature=oembed" TargetMode="Externa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www.youtube.com/embed/bDxWjVypdac?feature=oembed" TargetMode="Externa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www.youtube.com/embed/lzmRkjUYuHM?feature=oembed" TargetMode="Externa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rotWithShape="1">
          <a:blip r:embed="rId2"/>
          <a:srcRect l="54" t="18341" r="-177" b="25317"/>
          <a:stretch/>
        </p:blipFill>
        <p:spPr>
          <a:xfrm>
            <a:off x="0" y="0"/>
            <a:ext cx="16649700" cy="8801100"/>
          </a:xfrm>
          <a:prstGeom prst="rect">
            <a:avLst/>
          </a:prstGeom>
        </p:spPr>
      </p:pic>
      <p:sp>
        <p:nvSpPr>
          <p:cNvPr id="3" name="TextBox 3"/>
          <p:cNvSpPr txBox="1"/>
          <p:nvPr/>
        </p:nvSpPr>
        <p:spPr>
          <a:xfrm>
            <a:off x="940904" y="1899746"/>
            <a:ext cx="9353998" cy="3027768"/>
          </a:xfrm>
          <a:prstGeom prst="rect">
            <a:avLst/>
          </a:prstGeom>
        </p:spPr>
        <p:txBody>
          <a:bodyPr lIns="0" tIns="0" rIns="0" bIns="0" rtlCol="0" anchor="t">
            <a:spAutoFit/>
          </a:bodyPr>
          <a:lstStyle/>
          <a:p>
            <a:pPr>
              <a:lnSpc>
                <a:spcPts val="11684"/>
              </a:lnSpc>
            </a:pPr>
            <a:r>
              <a:rPr lang="en-US" sz="11802" dirty="0">
                <a:solidFill>
                  <a:srgbClr val="FFFFFF"/>
                </a:solidFill>
                <a:latin typeface="Norwester"/>
              </a:rPr>
              <a:t>MY CAUSE</a:t>
            </a:r>
          </a:p>
          <a:p>
            <a:pPr>
              <a:lnSpc>
                <a:spcPts val="11684"/>
              </a:lnSpc>
            </a:pPr>
            <a:r>
              <a:rPr lang="en-US" sz="11802" dirty="0">
                <a:solidFill>
                  <a:srgbClr val="FFFFFF"/>
                </a:solidFill>
                <a:latin typeface="Norwester"/>
              </a:rPr>
              <a:t>MY CLEATS</a:t>
            </a:r>
          </a:p>
        </p:txBody>
      </p:sp>
      <p:sp>
        <p:nvSpPr>
          <p:cNvPr id="4" name="TextBox 4"/>
          <p:cNvSpPr txBox="1"/>
          <p:nvPr/>
        </p:nvSpPr>
        <p:spPr>
          <a:xfrm>
            <a:off x="940904" y="5857780"/>
            <a:ext cx="13294348" cy="671018"/>
          </a:xfrm>
          <a:prstGeom prst="rect">
            <a:avLst/>
          </a:prstGeom>
        </p:spPr>
        <p:txBody>
          <a:bodyPr wrap="square" lIns="0" tIns="0" rIns="0" bIns="0" rtlCol="0" anchor="t">
            <a:spAutoFit/>
          </a:bodyPr>
          <a:lstStyle/>
          <a:p>
            <a:pPr>
              <a:lnSpc>
                <a:spcPts val="5033"/>
              </a:lnSpc>
            </a:pPr>
            <a:r>
              <a:rPr lang="en-US" sz="6000" spc="537" dirty="0">
                <a:solidFill>
                  <a:srgbClr val="2D2D2D"/>
                </a:solidFill>
                <a:latin typeface="Montserrat Light Bold"/>
              </a:rPr>
              <a:t>NFL | 2023 CAMPAIGN</a:t>
            </a:r>
          </a:p>
        </p:txBody>
      </p:sp>
      <p:pic>
        <p:nvPicPr>
          <p:cNvPr id="12" name="Picture 11" descr="A red neon heart and hand on a black background&#10;&#10;Description automatically generated">
            <a:extLst>
              <a:ext uri="{FF2B5EF4-FFF2-40B4-BE49-F238E27FC236}">
                <a16:creationId xmlns:a16="http://schemas.microsoft.com/office/drawing/2014/main" id="{FAD6F83C-6C5C-8476-7627-45FC9A17F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6750" y="1200150"/>
            <a:ext cx="7408227" cy="573667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54B48254-8A3B-390F-3BBD-131247BEFFA2}"/>
              </a:ext>
            </a:extLst>
          </p:cNvPr>
          <p:cNvPicPr>
            <a:picLocks noChangeAspect="1"/>
          </p:cNvPicPr>
          <p:nvPr/>
        </p:nvPicPr>
        <p:blipFill rotWithShape="1">
          <a:blip r:embed="rId2"/>
          <a:srcRect l="54" t="18341" r="-177" b="25317"/>
          <a:stretch/>
        </p:blipFill>
        <p:spPr>
          <a:xfrm>
            <a:off x="0" y="0"/>
            <a:ext cx="16649700" cy="8801100"/>
          </a:xfrm>
          <a:prstGeom prst="rect">
            <a:avLst/>
          </a:prstGeom>
        </p:spPr>
      </p:pic>
      <p:sp>
        <p:nvSpPr>
          <p:cNvPr id="4" name="TextBox 4"/>
          <p:cNvSpPr txBox="1"/>
          <p:nvPr/>
        </p:nvSpPr>
        <p:spPr>
          <a:xfrm>
            <a:off x="524347" y="895350"/>
            <a:ext cx="9353998" cy="2000548"/>
          </a:xfrm>
          <a:prstGeom prst="rect">
            <a:avLst/>
          </a:prstGeom>
        </p:spPr>
        <p:txBody>
          <a:bodyPr lIns="0" tIns="0" rIns="0" bIns="0" rtlCol="0" anchor="t">
            <a:spAutoFit/>
          </a:bodyPr>
          <a:lstStyle/>
          <a:p>
            <a:pPr>
              <a:lnSpc>
                <a:spcPts val="7824"/>
              </a:lnSpc>
            </a:pPr>
            <a:r>
              <a:rPr lang="en-US" sz="7903" dirty="0">
                <a:solidFill>
                  <a:srgbClr val="FFFFFF"/>
                </a:solidFill>
                <a:latin typeface="Norwester"/>
              </a:rPr>
              <a:t>San Francisco</a:t>
            </a:r>
          </a:p>
          <a:p>
            <a:pPr>
              <a:lnSpc>
                <a:spcPts val="7824"/>
              </a:lnSpc>
            </a:pPr>
            <a:r>
              <a:rPr lang="en-US" sz="7903" dirty="0">
                <a:solidFill>
                  <a:srgbClr val="FFFFFF"/>
                </a:solidFill>
                <a:latin typeface="Norwester"/>
              </a:rPr>
              <a:t>49ers</a:t>
            </a:r>
          </a:p>
        </p:txBody>
      </p:sp>
      <p:sp>
        <p:nvSpPr>
          <p:cNvPr id="6" name="TextBox 6"/>
          <p:cNvSpPr txBox="1"/>
          <p:nvPr/>
        </p:nvSpPr>
        <p:spPr>
          <a:xfrm>
            <a:off x="524347" y="3257550"/>
            <a:ext cx="6370888" cy="3647345"/>
          </a:xfrm>
          <a:prstGeom prst="rect">
            <a:avLst/>
          </a:prstGeom>
        </p:spPr>
        <p:txBody>
          <a:bodyPr wrap="square" lIns="0" tIns="0" rIns="0" bIns="0" rtlCol="0" anchor="t">
            <a:spAutoFit/>
          </a:bodyPr>
          <a:lstStyle/>
          <a:p>
            <a:pPr>
              <a:lnSpc>
                <a:spcPts val="4770"/>
              </a:lnSpc>
              <a:spcBef>
                <a:spcPct val="0"/>
              </a:spcBef>
            </a:pPr>
            <a:r>
              <a:rPr lang="en-US" sz="3407" dirty="0">
                <a:solidFill>
                  <a:srgbClr val="000000"/>
                </a:solidFill>
                <a:latin typeface="Montserrat Light"/>
              </a:rPr>
              <a:t>More than 40 San Francisco players are participating in the My Cause My Cleats initiative this year, in partnership with Shoe Palace to help spread the word.</a:t>
            </a:r>
          </a:p>
        </p:txBody>
      </p:sp>
      <p:sp>
        <p:nvSpPr>
          <p:cNvPr id="12" name="TextBox 11">
            <a:extLst>
              <a:ext uri="{FF2B5EF4-FFF2-40B4-BE49-F238E27FC236}">
                <a16:creationId xmlns:a16="http://schemas.microsoft.com/office/drawing/2014/main" id="{1BB19AD7-0A3C-779A-7B88-3987BD7C59C1}"/>
              </a:ext>
            </a:extLst>
          </p:cNvPr>
          <p:cNvSpPr txBox="1"/>
          <p:nvPr/>
        </p:nvSpPr>
        <p:spPr>
          <a:xfrm>
            <a:off x="542460" y="7905750"/>
            <a:ext cx="7248947" cy="338554"/>
          </a:xfrm>
          <a:prstGeom prst="rect">
            <a:avLst/>
          </a:prstGeom>
          <a:noFill/>
        </p:spPr>
        <p:txBody>
          <a:bodyPr wrap="square">
            <a:spAutoFit/>
          </a:bodyPr>
          <a:lstStyle/>
          <a:p>
            <a:r>
              <a:rPr lang="en-US" sz="1600" dirty="0">
                <a:latin typeface="Montserrat" pitchFamily="2" charset="77"/>
              </a:rPr>
              <a:t>For more: https://www.49ers.com/community/about/cleats</a:t>
            </a:r>
          </a:p>
        </p:txBody>
      </p:sp>
      <p:pic>
        <p:nvPicPr>
          <p:cNvPr id="3074" name="Picture 2" descr="page-header-mcmc">
            <a:extLst>
              <a:ext uri="{FF2B5EF4-FFF2-40B4-BE49-F238E27FC236}">
                <a16:creationId xmlns:a16="http://schemas.microsoft.com/office/drawing/2014/main" id="{4FC95B2A-A31F-D6A6-EA0E-1B9FA45572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8780" y="6277286"/>
            <a:ext cx="7739849" cy="190664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TE George Kittle&#10;Operation Freedom Paws">
            <a:extLst>
              <a:ext uri="{FF2B5EF4-FFF2-40B4-BE49-F238E27FC236}">
                <a16:creationId xmlns:a16="http://schemas.microsoft.com/office/drawing/2014/main" id="{B29ACD90-38FC-7C30-2377-A6B3AB7F7A6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0500" y="666750"/>
            <a:ext cx="2363669" cy="132956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S Talanoa Hufanga&#10;Hawai'i Community Foundation - Mauii Strong Fund">
            <a:extLst>
              <a:ext uri="{FF2B5EF4-FFF2-40B4-BE49-F238E27FC236}">
                <a16:creationId xmlns:a16="http://schemas.microsoft.com/office/drawing/2014/main" id="{7F332B67-2A35-9159-1FAA-78079A785C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83642" y="4616288"/>
            <a:ext cx="2374988" cy="133593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8" descr="WR Brandon Aiyuk&#10;Boys &amp; Girls Club of America">
            <a:extLst>
              <a:ext uri="{FF2B5EF4-FFF2-40B4-BE49-F238E27FC236}">
                <a16:creationId xmlns:a16="http://schemas.microsoft.com/office/drawing/2014/main" id="{25F9AB09-4EE8-89DA-EA71-AA0BCA31AD0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91407" y="4616289"/>
            <a:ext cx="2396017" cy="134776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FB Kyle Juszczyk&#10;National Breast Cancer Foundation">
            <a:extLst>
              <a:ext uri="{FF2B5EF4-FFF2-40B4-BE49-F238E27FC236}">
                <a16:creationId xmlns:a16="http://schemas.microsoft.com/office/drawing/2014/main" id="{2D390757-B5DF-C029-A8C1-F353A782CCD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18780" y="2632421"/>
            <a:ext cx="2396017" cy="134776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LB Dre Greenlaw&#10;Bill Wilson Center">
            <a:extLst>
              <a:ext uri="{FF2B5EF4-FFF2-40B4-BE49-F238E27FC236}">
                <a16:creationId xmlns:a16="http://schemas.microsoft.com/office/drawing/2014/main" id="{30BC0A13-0B4D-D1DB-914E-705BC2DFFC7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93492" y="4619436"/>
            <a:ext cx="2390423" cy="1344613"/>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Linebackers Coach Johnny Holland&#10;Multiple Myeloma Research Foundation">
            <a:extLst>
              <a:ext uri="{FF2B5EF4-FFF2-40B4-BE49-F238E27FC236}">
                <a16:creationId xmlns:a16="http://schemas.microsoft.com/office/drawing/2014/main" id="{4865D6B9-B498-D639-0832-CFFEF00729E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93492" y="2665992"/>
            <a:ext cx="2384422" cy="1341237"/>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DB Deommodore Lenoir&#10;RYSE">
            <a:extLst>
              <a:ext uri="{FF2B5EF4-FFF2-40B4-BE49-F238E27FC236}">
                <a16:creationId xmlns:a16="http://schemas.microsoft.com/office/drawing/2014/main" id="{80FA6A21-147E-BB5C-F8B2-A27E213F504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171517" y="2665992"/>
            <a:ext cx="2384421" cy="1341237"/>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descr="T Trent Williams&#10;Sarcoma Foundation of America">
            <a:extLst>
              <a:ext uri="{FF2B5EF4-FFF2-40B4-BE49-F238E27FC236}">
                <a16:creationId xmlns:a16="http://schemas.microsoft.com/office/drawing/2014/main" id="{D272EF9D-3122-7DF0-EB29-4A3CE3FC3A8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493492" y="680153"/>
            <a:ext cx="2384422" cy="1341238"/>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Offensive Assistant Miguel Reveles&#10;Ronald McDonald House">
            <a:extLst>
              <a:ext uri="{FF2B5EF4-FFF2-40B4-BE49-F238E27FC236}">
                <a16:creationId xmlns:a16="http://schemas.microsoft.com/office/drawing/2014/main" id="{267F1D9A-D5A2-76B3-298D-0A1EECFA4C4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229121" y="680152"/>
            <a:ext cx="2374988" cy="1335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58841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A21CDF7-282E-189B-2B56-9A065A27A9E1}"/>
              </a:ext>
            </a:extLst>
          </p:cNvPr>
          <p:cNvPicPr>
            <a:picLocks noChangeAspect="1"/>
          </p:cNvPicPr>
          <p:nvPr/>
        </p:nvPicPr>
        <p:blipFill rotWithShape="1">
          <a:blip r:embed="rId3"/>
          <a:srcRect l="54" t="18341" r="-177" b="25317"/>
          <a:stretch/>
        </p:blipFill>
        <p:spPr>
          <a:xfrm>
            <a:off x="0" y="0"/>
            <a:ext cx="16649700" cy="8801100"/>
          </a:xfrm>
          <a:prstGeom prst="rect">
            <a:avLst/>
          </a:prstGeom>
        </p:spPr>
      </p:pic>
      <p:sp>
        <p:nvSpPr>
          <p:cNvPr id="3" name="TextBox 3"/>
          <p:cNvSpPr txBox="1"/>
          <p:nvPr/>
        </p:nvSpPr>
        <p:spPr>
          <a:xfrm>
            <a:off x="5305424" y="223349"/>
            <a:ext cx="5010150" cy="1000274"/>
          </a:xfrm>
          <a:prstGeom prst="rect">
            <a:avLst/>
          </a:prstGeom>
        </p:spPr>
        <p:txBody>
          <a:bodyPr wrap="square" lIns="0" tIns="0" rIns="0" bIns="0" rtlCol="0" anchor="t">
            <a:spAutoFit/>
          </a:bodyPr>
          <a:lstStyle/>
          <a:p>
            <a:pPr>
              <a:lnSpc>
                <a:spcPts val="7824"/>
              </a:lnSpc>
            </a:pPr>
            <a:r>
              <a:rPr lang="en-US" sz="6600" dirty="0">
                <a:solidFill>
                  <a:srgbClr val="FFFFFF"/>
                </a:solidFill>
                <a:latin typeface="Norwester"/>
              </a:rPr>
              <a:t>DAK PRESCOTT</a:t>
            </a:r>
          </a:p>
        </p:txBody>
      </p:sp>
      <p:sp>
        <p:nvSpPr>
          <p:cNvPr id="6" name="TextBox 5">
            <a:extLst>
              <a:ext uri="{FF2B5EF4-FFF2-40B4-BE49-F238E27FC236}">
                <a16:creationId xmlns:a16="http://schemas.microsoft.com/office/drawing/2014/main" id="{05AA4B3F-8F03-6661-635E-B17A84AC9FB4}"/>
              </a:ext>
            </a:extLst>
          </p:cNvPr>
          <p:cNvSpPr txBox="1"/>
          <p:nvPr/>
        </p:nvSpPr>
        <p:spPr>
          <a:xfrm>
            <a:off x="4171950" y="8240156"/>
            <a:ext cx="8305800" cy="369332"/>
          </a:xfrm>
          <a:prstGeom prst="rect">
            <a:avLst/>
          </a:prstGeom>
          <a:noFill/>
        </p:spPr>
        <p:txBody>
          <a:bodyPr wrap="square">
            <a:spAutoFit/>
          </a:bodyPr>
          <a:lstStyle/>
          <a:p>
            <a:r>
              <a:rPr lang="en-US" dirty="0">
                <a:latin typeface="Montserrat" pitchFamily="2" charset="77"/>
              </a:rPr>
              <a:t>Watch the unboxing at </a:t>
            </a:r>
            <a:r>
              <a:rPr lang="en-US" dirty="0" err="1">
                <a:latin typeface="Montserrat" pitchFamily="2" charset="77"/>
              </a:rPr>
              <a:t>www.youtube.com</a:t>
            </a:r>
            <a:r>
              <a:rPr lang="en-US" dirty="0">
                <a:latin typeface="Montserrat" pitchFamily="2" charset="77"/>
              </a:rPr>
              <a:t>/</a:t>
            </a:r>
            <a:r>
              <a:rPr lang="en-US" dirty="0" err="1">
                <a:latin typeface="Montserrat" pitchFamily="2" charset="77"/>
              </a:rPr>
              <a:t>watch?v</a:t>
            </a:r>
            <a:r>
              <a:rPr lang="en-US" dirty="0">
                <a:latin typeface="Montserrat" pitchFamily="2" charset="77"/>
              </a:rPr>
              <a:t>=E48JX5EpCVQ</a:t>
            </a:r>
          </a:p>
        </p:txBody>
      </p:sp>
      <p:pic>
        <p:nvPicPr>
          <p:cNvPr id="5" name="Online Media 4" descr="My Cause My Cleats">
            <a:hlinkClick r:id="" action="ppaction://media"/>
            <a:extLst>
              <a:ext uri="{FF2B5EF4-FFF2-40B4-BE49-F238E27FC236}">
                <a16:creationId xmlns:a16="http://schemas.microsoft.com/office/drawing/2014/main" id="{72B4C119-3E40-4A3E-23DC-AF98E58A07BF}"/>
              </a:ext>
            </a:extLst>
          </p:cNvPr>
          <p:cNvPicPr>
            <a:picLocks noRot="1" noChangeAspect="1"/>
          </p:cNvPicPr>
          <p:nvPr>
            <a:videoFile r:link="rId1"/>
          </p:nvPr>
        </p:nvPicPr>
        <p:blipFill>
          <a:blip r:embed="rId4"/>
          <a:stretch>
            <a:fillRect/>
          </a:stretch>
        </p:blipFill>
        <p:spPr>
          <a:xfrm>
            <a:off x="1866900" y="1268802"/>
            <a:ext cx="11887200" cy="6716268"/>
          </a:xfrm>
          <a:prstGeom prst="rect">
            <a:avLst/>
          </a:prstGeom>
        </p:spPr>
      </p:pic>
    </p:spTree>
    <p:extLst>
      <p:ext uri="{BB962C8B-B14F-4D97-AF65-F5344CB8AC3E}">
        <p14:creationId xmlns:p14="http://schemas.microsoft.com/office/powerpoint/2010/main" val="315135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4277819B-0BE5-2E8C-2C9D-CA03E94D2C2D}"/>
              </a:ext>
            </a:extLst>
          </p:cNvPr>
          <p:cNvPicPr>
            <a:picLocks noChangeAspect="1"/>
          </p:cNvPicPr>
          <p:nvPr/>
        </p:nvPicPr>
        <p:blipFill rotWithShape="1">
          <a:blip r:embed="rId2"/>
          <a:srcRect l="54" t="18341" r="-177" b="25317"/>
          <a:stretch/>
        </p:blipFill>
        <p:spPr>
          <a:xfrm>
            <a:off x="0" y="0"/>
            <a:ext cx="16649700" cy="8801100"/>
          </a:xfrm>
          <a:prstGeom prst="rect">
            <a:avLst/>
          </a:prstGeom>
        </p:spPr>
      </p:pic>
      <p:sp>
        <p:nvSpPr>
          <p:cNvPr id="3" name="TextBox 3"/>
          <p:cNvSpPr txBox="1"/>
          <p:nvPr/>
        </p:nvSpPr>
        <p:spPr>
          <a:xfrm>
            <a:off x="524347" y="1213334"/>
            <a:ext cx="9353998" cy="1000274"/>
          </a:xfrm>
          <a:prstGeom prst="rect">
            <a:avLst/>
          </a:prstGeom>
        </p:spPr>
        <p:txBody>
          <a:bodyPr lIns="0" tIns="0" rIns="0" bIns="0" rtlCol="0" anchor="t">
            <a:spAutoFit/>
          </a:bodyPr>
          <a:lstStyle/>
          <a:p>
            <a:pPr>
              <a:lnSpc>
                <a:spcPts val="7824"/>
              </a:lnSpc>
            </a:pPr>
            <a:r>
              <a:rPr lang="en-US" sz="7903" dirty="0">
                <a:solidFill>
                  <a:srgbClr val="FFFFFF"/>
                </a:solidFill>
                <a:latin typeface="Norwester"/>
              </a:rPr>
              <a:t>JALEN HURTS</a:t>
            </a:r>
          </a:p>
        </p:txBody>
      </p:sp>
      <p:sp>
        <p:nvSpPr>
          <p:cNvPr id="4" name="TextBox 4"/>
          <p:cNvSpPr txBox="1"/>
          <p:nvPr/>
        </p:nvSpPr>
        <p:spPr>
          <a:xfrm>
            <a:off x="516064" y="2842880"/>
            <a:ext cx="6371753" cy="3641125"/>
          </a:xfrm>
          <a:prstGeom prst="rect">
            <a:avLst/>
          </a:prstGeom>
        </p:spPr>
        <p:txBody>
          <a:bodyPr wrap="square" lIns="0" tIns="0" rIns="0" bIns="0" rtlCol="0" anchor="t">
            <a:spAutoFit/>
          </a:bodyPr>
          <a:lstStyle/>
          <a:p>
            <a:pPr>
              <a:lnSpc>
                <a:spcPts val="4070"/>
              </a:lnSpc>
              <a:spcBef>
                <a:spcPct val="0"/>
              </a:spcBef>
            </a:pPr>
            <a:r>
              <a:rPr lang="en-US" sz="2907" dirty="0">
                <a:solidFill>
                  <a:srgbClr val="000000"/>
                </a:solidFill>
                <a:latin typeface="Montserrat Light"/>
              </a:rPr>
              <a:t>The Philadelphia Eagles’ star QB Jalen Hurts will be supporting two causes with two different Air Jordan cleats, one representing Channelview ISD Education Foundation and the other the KB Foundation.</a:t>
            </a:r>
          </a:p>
        </p:txBody>
      </p:sp>
      <p:sp>
        <p:nvSpPr>
          <p:cNvPr id="9" name="TextBox 8">
            <a:extLst>
              <a:ext uri="{FF2B5EF4-FFF2-40B4-BE49-F238E27FC236}">
                <a16:creationId xmlns:a16="http://schemas.microsoft.com/office/drawing/2014/main" id="{D32F7B12-3DF9-C4BB-6E39-92443C104897}"/>
              </a:ext>
            </a:extLst>
          </p:cNvPr>
          <p:cNvSpPr txBox="1"/>
          <p:nvPr/>
        </p:nvSpPr>
        <p:spPr>
          <a:xfrm>
            <a:off x="524347" y="7587766"/>
            <a:ext cx="8450316" cy="338554"/>
          </a:xfrm>
          <a:prstGeom prst="rect">
            <a:avLst/>
          </a:prstGeom>
          <a:noFill/>
        </p:spPr>
        <p:txBody>
          <a:bodyPr wrap="square">
            <a:spAutoFit/>
          </a:bodyPr>
          <a:lstStyle/>
          <a:p>
            <a:r>
              <a:rPr lang="en-US" sz="1600" dirty="0">
                <a:latin typeface="Montserrat" pitchFamily="2" charset="77"/>
              </a:rPr>
              <a:t>More at </a:t>
            </a:r>
            <a:r>
              <a:rPr lang="en-US" sz="1600" dirty="0" err="1">
                <a:latin typeface="Montserrat" pitchFamily="2" charset="77"/>
              </a:rPr>
              <a:t>www.philadelphiaeagles.com</a:t>
            </a:r>
            <a:r>
              <a:rPr lang="en-US" sz="1600" dirty="0">
                <a:latin typeface="Montserrat" pitchFamily="2" charset="77"/>
              </a:rPr>
              <a:t>/community/my-cause-my-cleats/</a:t>
            </a:r>
          </a:p>
        </p:txBody>
      </p:sp>
      <p:pic>
        <p:nvPicPr>
          <p:cNvPr id="6" name="Picture 5" descr="A pair of shoes with a logo&#10;&#10;Description automatically generated">
            <a:extLst>
              <a:ext uri="{FF2B5EF4-FFF2-40B4-BE49-F238E27FC236}">
                <a16:creationId xmlns:a16="http://schemas.microsoft.com/office/drawing/2014/main" id="{3C973D51-B685-D416-645A-159D7269EE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74663" y="437390"/>
            <a:ext cx="6544492" cy="7926320"/>
          </a:xfrm>
          <a:prstGeom prst="rect">
            <a:avLst/>
          </a:prstGeom>
        </p:spPr>
      </p:pic>
    </p:spTree>
    <p:extLst>
      <p:ext uri="{BB962C8B-B14F-4D97-AF65-F5344CB8AC3E}">
        <p14:creationId xmlns:p14="http://schemas.microsoft.com/office/powerpoint/2010/main" val="22795825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a:extLst>
              <a:ext uri="{FF2B5EF4-FFF2-40B4-BE49-F238E27FC236}">
                <a16:creationId xmlns:a16="http://schemas.microsoft.com/office/drawing/2014/main" id="{F0EAC944-EB8E-16F2-FA49-6AB2A77F5A8B}"/>
              </a:ext>
            </a:extLst>
          </p:cNvPr>
          <p:cNvPicPr>
            <a:picLocks noChangeAspect="1"/>
          </p:cNvPicPr>
          <p:nvPr/>
        </p:nvPicPr>
        <p:blipFill rotWithShape="1">
          <a:blip r:embed="rId2"/>
          <a:srcRect l="54" t="18341" r="-177" b="25317"/>
          <a:stretch/>
        </p:blipFill>
        <p:spPr>
          <a:xfrm>
            <a:off x="0" y="0"/>
            <a:ext cx="16649700" cy="8801100"/>
          </a:xfrm>
          <a:prstGeom prst="rect">
            <a:avLst/>
          </a:prstGeom>
        </p:spPr>
      </p:pic>
      <p:sp>
        <p:nvSpPr>
          <p:cNvPr id="3" name="TextBox 3"/>
          <p:cNvSpPr txBox="1"/>
          <p:nvPr/>
        </p:nvSpPr>
        <p:spPr>
          <a:xfrm>
            <a:off x="1239254" y="1494842"/>
            <a:ext cx="9353998" cy="4501232"/>
          </a:xfrm>
          <a:prstGeom prst="rect">
            <a:avLst/>
          </a:prstGeom>
        </p:spPr>
        <p:txBody>
          <a:bodyPr lIns="0" tIns="0" rIns="0" bIns="0" rtlCol="0" anchor="t">
            <a:spAutoFit/>
          </a:bodyPr>
          <a:lstStyle/>
          <a:p>
            <a:pPr>
              <a:lnSpc>
                <a:spcPts val="11684"/>
              </a:lnSpc>
            </a:pPr>
            <a:r>
              <a:rPr lang="en-US" sz="11802" dirty="0">
                <a:solidFill>
                  <a:srgbClr val="FFFFFF"/>
                </a:solidFill>
                <a:latin typeface="Norwester"/>
              </a:rPr>
              <a:t>What cause would you support?</a:t>
            </a:r>
          </a:p>
        </p:txBody>
      </p:sp>
      <p:sp>
        <p:nvSpPr>
          <p:cNvPr id="4" name="TextBox 4"/>
          <p:cNvSpPr txBox="1"/>
          <p:nvPr/>
        </p:nvSpPr>
        <p:spPr>
          <a:xfrm>
            <a:off x="1239254" y="6697348"/>
            <a:ext cx="11295646" cy="600805"/>
          </a:xfrm>
          <a:prstGeom prst="rect">
            <a:avLst/>
          </a:prstGeom>
        </p:spPr>
        <p:txBody>
          <a:bodyPr wrap="square" lIns="0" tIns="0" rIns="0" bIns="0" rtlCol="0" anchor="t">
            <a:spAutoFit/>
          </a:bodyPr>
          <a:lstStyle/>
          <a:p>
            <a:pPr>
              <a:lnSpc>
                <a:spcPts val="5033"/>
              </a:lnSpc>
            </a:pPr>
            <a:r>
              <a:rPr lang="en-US" sz="3784" spc="537" dirty="0">
                <a:solidFill>
                  <a:srgbClr val="2D2D2D"/>
                </a:solidFill>
                <a:latin typeface="Montserrat Light Bold"/>
              </a:rPr>
              <a:t>MY CAUSE | MY CLEATS | 2023</a:t>
            </a:r>
          </a:p>
        </p:txBody>
      </p:sp>
      <p:pic>
        <p:nvPicPr>
          <p:cNvPr id="2" name="Picture 1" descr="A red neon heart and hand on a black background&#10;&#10;Description automatically generated">
            <a:extLst>
              <a:ext uri="{FF2B5EF4-FFF2-40B4-BE49-F238E27FC236}">
                <a16:creationId xmlns:a16="http://schemas.microsoft.com/office/drawing/2014/main" id="{FC8F745F-84A2-D168-884E-275AAA2AF7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34500" y="2289729"/>
            <a:ext cx="6719405" cy="520327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432" b="432"/>
          <a:stretch>
            <a:fillRect/>
          </a:stretch>
        </p:blipFill>
        <p:spPr>
          <a:xfrm>
            <a:off x="0" y="0"/>
            <a:ext cx="15621000" cy="88011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A21CDF7-282E-189B-2B56-9A065A27A9E1}"/>
              </a:ext>
            </a:extLst>
          </p:cNvPr>
          <p:cNvPicPr>
            <a:picLocks noChangeAspect="1"/>
          </p:cNvPicPr>
          <p:nvPr/>
        </p:nvPicPr>
        <p:blipFill rotWithShape="1">
          <a:blip r:embed="rId2"/>
          <a:srcRect l="54" t="18341" r="-177" b="25317"/>
          <a:stretch/>
        </p:blipFill>
        <p:spPr>
          <a:xfrm>
            <a:off x="0" y="-25296"/>
            <a:ext cx="16649700" cy="8801100"/>
          </a:xfrm>
          <a:prstGeom prst="rect">
            <a:avLst/>
          </a:prstGeom>
        </p:spPr>
      </p:pic>
      <p:sp>
        <p:nvSpPr>
          <p:cNvPr id="3" name="TextBox 3"/>
          <p:cNvSpPr txBox="1"/>
          <p:nvPr/>
        </p:nvSpPr>
        <p:spPr>
          <a:xfrm>
            <a:off x="3962400" y="579936"/>
            <a:ext cx="7696200" cy="1000274"/>
          </a:xfrm>
          <a:prstGeom prst="rect">
            <a:avLst/>
          </a:prstGeom>
        </p:spPr>
        <p:txBody>
          <a:bodyPr wrap="square" lIns="0" tIns="0" rIns="0" bIns="0" rtlCol="0" anchor="t">
            <a:spAutoFit/>
          </a:bodyPr>
          <a:lstStyle/>
          <a:p>
            <a:pPr>
              <a:lnSpc>
                <a:spcPts val="7824"/>
              </a:lnSpc>
            </a:pPr>
            <a:r>
              <a:rPr lang="en-US" sz="6600" dirty="0">
                <a:solidFill>
                  <a:srgbClr val="FFFFFF"/>
                </a:solidFill>
                <a:latin typeface="Norwester"/>
              </a:rPr>
              <a:t>MY CAUSE, MY CLEATS</a:t>
            </a:r>
          </a:p>
        </p:txBody>
      </p:sp>
      <p:sp>
        <p:nvSpPr>
          <p:cNvPr id="6" name="TextBox 5">
            <a:extLst>
              <a:ext uri="{FF2B5EF4-FFF2-40B4-BE49-F238E27FC236}">
                <a16:creationId xmlns:a16="http://schemas.microsoft.com/office/drawing/2014/main" id="{05AA4B3F-8F03-6661-635E-B17A84AC9FB4}"/>
              </a:ext>
            </a:extLst>
          </p:cNvPr>
          <p:cNvSpPr txBox="1"/>
          <p:nvPr/>
        </p:nvSpPr>
        <p:spPr>
          <a:xfrm>
            <a:off x="723900" y="1962150"/>
            <a:ext cx="14630400" cy="6001643"/>
          </a:xfrm>
          <a:prstGeom prst="rect">
            <a:avLst/>
          </a:prstGeom>
          <a:noFill/>
        </p:spPr>
        <p:txBody>
          <a:bodyPr wrap="square">
            <a:spAutoFit/>
          </a:bodyPr>
          <a:lstStyle/>
          <a:p>
            <a:r>
              <a:rPr lang="en-US" sz="3200" dirty="0">
                <a:latin typeface="Montserrat" pitchFamily="2" charset="77"/>
              </a:rPr>
              <a:t>Every year since 2016, the NFL has allowed its players to wear customized cleats to help bring awareness to causes important to them as part of the league’s My Cause, My Cleats initiative. </a:t>
            </a:r>
          </a:p>
          <a:p>
            <a:endParaRPr lang="en-US" sz="3200" dirty="0">
              <a:latin typeface="Montserrat" pitchFamily="2" charset="77"/>
            </a:endParaRPr>
          </a:p>
          <a:p>
            <a:r>
              <a:rPr lang="en-US" sz="3200" dirty="0">
                <a:latin typeface="Montserrat" pitchFamily="2" charset="77"/>
              </a:rPr>
              <a:t>During Weeks 13 &amp; 14 of the 2023-24 season, NFL players will wear those cleats in honor of the causes they have chosen to support.  The program provides opportunities for teams and players to use their platforms to share the “unboxing” of the cleats.  In this presentation, we will offer some of this year’s highlights.</a:t>
            </a:r>
          </a:p>
          <a:p>
            <a:endParaRPr lang="en-US" sz="3200" dirty="0">
              <a:latin typeface="Montserrat" pitchFamily="2" charset="77"/>
            </a:endParaRPr>
          </a:p>
          <a:p>
            <a:r>
              <a:rPr lang="en-US" sz="3200" dirty="0">
                <a:latin typeface="Montserrat" pitchFamily="2" charset="77"/>
              </a:rPr>
              <a:t>For a complete list of all participating players and teams, visit https://</a:t>
            </a:r>
            <a:r>
              <a:rPr lang="en-US" sz="3200" dirty="0" err="1">
                <a:latin typeface="Montserrat" pitchFamily="2" charset="77"/>
              </a:rPr>
              <a:t>www.nfl.com</a:t>
            </a:r>
            <a:r>
              <a:rPr lang="en-US" sz="3200" dirty="0">
                <a:latin typeface="Montserrat" pitchFamily="2" charset="77"/>
              </a:rPr>
              <a:t>/causes/my-cause-my-cleats/2023.</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A21CDF7-282E-189B-2B56-9A065A27A9E1}"/>
              </a:ext>
            </a:extLst>
          </p:cNvPr>
          <p:cNvPicPr>
            <a:picLocks noChangeAspect="1"/>
          </p:cNvPicPr>
          <p:nvPr/>
        </p:nvPicPr>
        <p:blipFill rotWithShape="1">
          <a:blip r:embed="rId3"/>
          <a:srcRect l="54" t="18341" r="-177" b="25317"/>
          <a:stretch/>
        </p:blipFill>
        <p:spPr>
          <a:xfrm>
            <a:off x="0" y="-25296"/>
            <a:ext cx="16649700" cy="8801100"/>
          </a:xfrm>
          <a:prstGeom prst="rect">
            <a:avLst/>
          </a:prstGeom>
        </p:spPr>
      </p:pic>
      <p:sp>
        <p:nvSpPr>
          <p:cNvPr id="3" name="TextBox 3"/>
          <p:cNvSpPr txBox="1"/>
          <p:nvPr/>
        </p:nvSpPr>
        <p:spPr>
          <a:xfrm>
            <a:off x="3962400" y="401550"/>
            <a:ext cx="7696200" cy="1000274"/>
          </a:xfrm>
          <a:prstGeom prst="rect">
            <a:avLst/>
          </a:prstGeom>
        </p:spPr>
        <p:txBody>
          <a:bodyPr wrap="square" lIns="0" tIns="0" rIns="0" bIns="0" rtlCol="0" anchor="t">
            <a:spAutoFit/>
          </a:bodyPr>
          <a:lstStyle/>
          <a:p>
            <a:pPr>
              <a:lnSpc>
                <a:spcPts val="7824"/>
              </a:lnSpc>
            </a:pPr>
            <a:r>
              <a:rPr lang="en-US" sz="6600" dirty="0">
                <a:solidFill>
                  <a:srgbClr val="FFFFFF"/>
                </a:solidFill>
                <a:latin typeface="Norwester"/>
              </a:rPr>
              <a:t>MY CAUSE, MY CLEATS</a:t>
            </a:r>
          </a:p>
        </p:txBody>
      </p:sp>
      <p:pic>
        <p:nvPicPr>
          <p:cNvPr id="2" name="Online Media 1" descr="With These Cleats">
            <a:hlinkClick r:id="" action="ppaction://media"/>
            <a:extLst>
              <a:ext uri="{FF2B5EF4-FFF2-40B4-BE49-F238E27FC236}">
                <a16:creationId xmlns:a16="http://schemas.microsoft.com/office/drawing/2014/main" id="{C3B7232C-3D8F-A50D-03A4-AB2B4C537FEB}"/>
              </a:ext>
            </a:extLst>
          </p:cNvPr>
          <p:cNvPicPr>
            <a:picLocks noRot="1" noChangeAspect="1"/>
          </p:cNvPicPr>
          <p:nvPr>
            <a:videoFile r:link="rId1"/>
          </p:nvPr>
        </p:nvPicPr>
        <p:blipFill>
          <a:blip r:embed="rId4"/>
          <a:stretch>
            <a:fillRect/>
          </a:stretch>
        </p:blipFill>
        <p:spPr>
          <a:xfrm>
            <a:off x="2855456" y="1829498"/>
            <a:ext cx="9910088" cy="5599200"/>
          </a:xfrm>
          <a:prstGeom prst="rect">
            <a:avLst/>
          </a:prstGeom>
        </p:spPr>
      </p:pic>
      <p:sp>
        <p:nvSpPr>
          <p:cNvPr id="7" name="TextBox 6">
            <a:extLst>
              <a:ext uri="{FF2B5EF4-FFF2-40B4-BE49-F238E27FC236}">
                <a16:creationId xmlns:a16="http://schemas.microsoft.com/office/drawing/2014/main" id="{7C59F4A7-8C78-BBCA-260B-CD11FF81320D}"/>
              </a:ext>
            </a:extLst>
          </p:cNvPr>
          <p:cNvSpPr txBox="1"/>
          <p:nvPr/>
        </p:nvSpPr>
        <p:spPr>
          <a:xfrm>
            <a:off x="3289658" y="7856372"/>
            <a:ext cx="9041683" cy="369332"/>
          </a:xfrm>
          <a:prstGeom prst="rect">
            <a:avLst/>
          </a:prstGeom>
          <a:noFill/>
        </p:spPr>
        <p:txBody>
          <a:bodyPr wrap="square">
            <a:spAutoFit/>
          </a:bodyPr>
          <a:lstStyle/>
          <a:p>
            <a:r>
              <a:rPr lang="en-US" dirty="0">
                <a:latin typeface="Montserrat" pitchFamily="2" charset="77"/>
              </a:rPr>
              <a:t>Click here for the video:  https://</a:t>
            </a:r>
            <a:r>
              <a:rPr lang="en-US" dirty="0" err="1">
                <a:latin typeface="Montserrat" pitchFamily="2" charset="77"/>
              </a:rPr>
              <a:t>www.youtube.com</a:t>
            </a:r>
            <a:r>
              <a:rPr lang="en-US" dirty="0">
                <a:latin typeface="Montserrat" pitchFamily="2" charset="77"/>
              </a:rPr>
              <a:t>/</a:t>
            </a:r>
            <a:r>
              <a:rPr lang="en-US" dirty="0" err="1">
                <a:latin typeface="Montserrat" pitchFamily="2" charset="77"/>
              </a:rPr>
              <a:t>watch?v</a:t>
            </a:r>
            <a:r>
              <a:rPr lang="en-US" dirty="0">
                <a:latin typeface="Montserrat" pitchFamily="2" charset="77"/>
              </a:rPr>
              <a:t>=1iAiF0UASxk</a:t>
            </a:r>
          </a:p>
        </p:txBody>
      </p:sp>
    </p:spTree>
    <p:extLst>
      <p:ext uri="{BB962C8B-B14F-4D97-AF65-F5344CB8AC3E}">
        <p14:creationId xmlns:p14="http://schemas.microsoft.com/office/powerpoint/2010/main" val="1202007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A21CDF7-282E-189B-2B56-9A065A27A9E1}"/>
              </a:ext>
            </a:extLst>
          </p:cNvPr>
          <p:cNvPicPr>
            <a:picLocks noChangeAspect="1"/>
          </p:cNvPicPr>
          <p:nvPr/>
        </p:nvPicPr>
        <p:blipFill rotWithShape="1">
          <a:blip r:embed="rId3"/>
          <a:srcRect l="54" t="18341" r="-177" b="25317"/>
          <a:stretch/>
        </p:blipFill>
        <p:spPr>
          <a:xfrm>
            <a:off x="0" y="0"/>
            <a:ext cx="16649700" cy="8801100"/>
          </a:xfrm>
          <a:prstGeom prst="rect">
            <a:avLst/>
          </a:prstGeom>
        </p:spPr>
      </p:pic>
      <p:sp>
        <p:nvSpPr>
          <p:cNvPr id="3" name="TextBox 3"/>
          <p:cNvSpPr txBox="1"/>
          <p:nvPr/>
        </p:nvSpPr>
        <p:spPr>
          <a:xfrm>
            <a:off x="3390900" y="103566"/>
            <a:ext cx="8534400" cy="1000274"/>
          </a:xfrm>
          <a:prstGeom prst="rect">
            <a:avLst/>
          </a:prstGeom>
        </p:spPr>
        <p:txBody>
          <a:bodyPr wrap="square" lIns="0" tIns="0" rIns="0" bIns="0" rtlCol="0" anchor="t">
            <a:spAutoFit/>
          </a:bodyPr>
          <a:lstStyle/>
          <a:p>
            <a:pPr>
              <a:lnSpc>
                <a:spcPts val="7824"/>
              </a:lnSpc>
            </a:pPr>
            <a:r>
              <a:rPr lang="en-US" sz="6600" dirty="0">
                <a:solidFill>
                  <a:srgbClr val="FFFFFF"/>
                </a:solidFill>
                <a:latin typeface="Norwester"/>
              </a:rPr>
              <a:t>JACKSONVILLE JAGUARS</a:t>
            </a:r>
          </a:p>
        </p:txBody>
      </p:sp>
      <p:sp>
        <p:nvSpPr>
          <p:cNvPr id="6" name="TextBox 5">
            <a:extLst>
              <a:ext uri="{FF2B5EF4-FFF2-40B4-BE49-F238E27FC236}">
                <a16:creationId xmlns:a16="http://schemas.microsoft.com/office/drawing/2014/main" id="{05AA4B3F-8F03-6661-635E-B17A84AC9FB4}"/>
              </a:ext>
            </a:extLst>
          </p:cNvPr>
          <p:cNvSpPr txBox="1"/>
          <p:nvPr/>
        </p:nvSpPr>
        <p:spPr>
          <a:xfrm>
            <a:off x="3657600" y="8208419"/>
            <a:ext cx="8305800" cy="369332"/>
          </a:xfrm>
          <a:prstGeom prst="rect">
            <a:avLst/>
          </a:prstGeom>
          <a:noFill/>
        </p:spPr>
        <p:txBody>
          <a:bodyPr wrap="square">
            <a:spAutoFit/>
          </a:bodyPr>
          <a:lstStyle/>
          <a:p>
            <a:r>
              <a:rPr lang="en-US" dirty="0">
                <a:latin typeface="Montserrat" pitchFamily="2" charset="77"/>
              </a:rPr>
              <a:t>Watch the unboxing at  </a:t>
            </a:r>
            <a:r>
              <a:rPr lang="en-US" dirty="0" err="1">
                <a:latin typeface="Montserrat" pitchFamily="2" charset="77"/>
              </a:rPr>
              <a:t>www.youtube.com</a:t>
            </a:r>
            <a:r>
              <a:rPr lang="en-US" dirty="0">
                <a:latin typeface="Montserrat" pitchFamily="2" charset="77"/>
              </a:rPr>
              <a:t>/</a:t>
            </a:r>
            <a:r>
              <a:rPr lang="en-US" dirty="0" err="1">
                <a:latin typeface="Montserrat" pitchFamily="2" charset="77"/>
              </a:rPr>
              <a:t>watch?v</a:t>
            </a:r>
            <a:r>
              <a:rPr lang="en-US" dirty="0">
                <a:latin typeface="Montserrat" pitchFamily="2" charset="77"/>
              </a:rPr>
              <a:t>=</a:t>
            </a:r>
            <a:r>
              <a:rPr lang="en-US" dirty="0" err="1">
                <a:latin typeface="Montserrat" pitchFamily="2" charset="77"/>
              </a:rPr>
              <a:t>bDxWjVypdac</a:t>
            </a:r>
            <a:endParaRPr lang="en-US" dirty="0">
              <a:latin typeface="Montserrat" pitchFamily="2" charset="77"/>
            </a:endParaRPr>
          </a:p>
        </p:txBody>
      </p:sp>
      <p:pic>
        <p:nvPicPr>
          <p:cNvPr id="8" name="Online Media 7" descr="Players Unbox Their Cleats for the NFL's My Cause My Cleats Initiative | Jacksonville Jaguars">
            <a:hlinkClick r:id="" action="ppaction://media"/>
            <a:extLst>
              <a:ext uri="{FF2B5EF4-FFF2-40B4-BE49-F238E27FC236}">
                <a16:creationId xmlns:a16="http://schemas.microsoft.com/office/drawing/2014/main" id="{9D1CDC54-301E-0AEB-E057-76E34ED272C8}"/>
              </a:ext>
            </a:extLst>
          </p:cNvPr>
          <p:cNvPicPr>
            <a:picLocks noRot="1" noChangeAspect="1"/>
          </p:cNvPicPr>
          <p:nvPr>
            <a:videoFile r:link="rId1"/>
          </p:nvPr>
        </p:nvPicPr>
        <p:blipFill>
          <a:blip r:embed="rId4"/>
          <a:stretch>
            <a:fillRect/>
          </a:stretch>
        </p:blipFill>
        <p:spPr>
          <a:xfrm>
            <a:off x="1821720" y="1213377"/>
            <a:ext cx="11977560" cy="6767322"/>
          </a:xfrm>
          <a:prstGeom prst="rect">
            <a:avLst/>
          </a:prstGeom>
        </p:spPr>
      </p:pic>
    </p:spTree>
    <p:extLst>
      <p:ext uri="{BB962C8B-B14F-4D97-AF65-F5344CB8AC3E}">
        <p14:creationId xmlns:p14="http://schemas.microsoft.com/office/powerpoint/2010/main" val="3911732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11E529D8-6F95-500F-0316-9F6E6830C2D9}"/>
              </a:ext>
            </a:extLst>
          </p:cNvPr>
          <p:cNvPicPr>
            <a:picLocks noChangeAspect="1"/>
          </p:cNvPicPr>
          <p:nvPr/>
        </p:nvPicPr>
        <p:blipFill rotWithShape="1">
          <a:blip r:embed="rId2"/>
          <a:srcRect l="54" t="18341" r="-177" b="25317"/>
          <a:stretch/>
        </p:blipFill>
        <p:spPr>
          <a:xfrm>
            <a:off x="0" y="0"/>
            <a:ext cx="16649700" cy="8801100"/>
          </a:xfrm>
          <a:prstGeom prst="rect">
            <a:avLst/>
          </a:prstGeom>
        </p:spPr>
      </p:pic>
      <p:sp>
        <p:nvSpPr>
          <p:cNvPr id="6" name="TextBox 6"/>
          <p:cNvSpPr txBox="1"/>
          <p:nvPr/>
        </p:nvSpPr>
        <p:spPr>
          <a:xfrm>
            <a:off x="524347" y="1060934"/>
            <a:ext cx="9353998" cy="2000548"/>
          </a:xfrm>
          <a:prstGeom prst="rect">
            <a:avLst/>
          </a:prstGeom>
        </p:spPr>
        <p:txBody>
          <a:bodyPr lIns="0" tIns="0" rIns="0" bIns="0" rtlCol="0" anchor="t">
            <a:spAutoFit/>
          </a:bodyPr>
          <a:lstStyle/>
          <a:p>
            <a:pPr>
              <a:lnSpc>
                <a:spcPts val="7824"/>
              </a:lnSpc>
            </a:pPr>
            <a:r>
              <a:rPr lang="en-US" sz="7903" dirty="0">
                <a:solidFill>
                  <a:srgbClr val="FFFFFF"/>
                </a:solidFill>
                <a:latin typeface="Norwester"/>
              </a:rPr>
              <a:t>PUKA</a:t>
            </a:r>
          </a:p>
          <a:p>
            <a:pPr>
              <a:lnSpc>
                <a:spcPts val="7824"/>
              </a:lnSpc>
            </a:pPr>
            <a:r>
              <a:rPr lang="en-US" sz="7903" dirty="0">
                <a:solidFill>
                  <a:srgbClr val="FFFFFF"/>
                </a:solidFill>
                <a:latin typeface="Norwester"/>
              </a:rPr>
              <a:t>NUCUA</a:t>
            </a:r>
          </a:p>
        </p:txBody>
      </p:sp>
      <p:sp>
        <p:nvSpPr>
          <p:cNvPr id="7" name="TextBox 7"/>
          <p:cNvSpPr txBox="1"/>
          <p:nvPr/>
        </p:nvSpPr>
        <p:spPr>
          <a:xfrm>
            <a:off x="540838" y="3295546"/>
            <a:ext cx="6964862" cy="3647345"/>
          </a:xfrm>
          <a:prstGeom prst="rect">
            <a:avLst/>
          </a:prstGeom>
        </p:spPr>
        <p:txBody>
          <a:bodyPr wrap="square" lIns="0" tIns="0" rIns="0" bIns="0" rtlCol="0" anchor="t">
            <a:spAutoFit/>
          </a:bodyPr>
          <a:lstStyle/>
          <a:p>
            <a:pPr>
              <a:lnSpc>
                <a:spcPts val="4770"/>
              </a:lnSpc>
              <a:spcBef>
                <a:spcPct val="0"/>
              </a:spcBef>
            </a:pPr>
            <a:r>
              <a:rPr lang="en-US" sz="3407" dirty="0">
                <a:solidFill>
                  <a:srgbClr val="000000"/>
                </a:solidFill>
                <a:latin typeface="Montserrat Light"/>
              </a:rPr>
              <a:t>The Ram’s star Wide Receiver is supporting both Single Moms Planet and the Diabetes Foundation to raise awareness and support for both causes to honor his mother and father.</a:t>
            </a:r>
          </a:p>
        </p:txBody>
      </p:sp>
      <p:sp>
        <p:nvSpPr>
          <p:cNvPr id="9" name="TextBox 8">
            <a:extLst>
              <a:ext uri="{FF2B5EF4-FFF2-40B4-BE49-F238E27FC236}">
                <a16:creationId xmlns:a16="http://schemas.microsoft.com/office/drawing/2014/main" id="{2374A77D-1FF6-857C-8212-B8CC89E8F6D9}"/>
              </a:ext>
            </a:extLst>
          </p:cNvPr>
          <p:cNvSpPr txBox="1"/>
          <p:nvPr/>
        </p:nvSpPr>
        <p:spPr>
          <a:xfrm>
            <a:off x="474880" y="8155054"/>
            <a:ext cx="8434316" cy="369332"/>
          </a:xfrm>
          <a:prstGeom prst="rect">
            <a:avLst/>
          </a:prstGeom>
          <a:noFill/>
        </p:spPr>
        <p:txBody>
          <a:bodyPr wrap="square">
            <a:spAutoFit/>
          </a:bodyPr>
          <a:lstStyle/>
          <a:p>
            <a:r>
              <a:rPr lang="en-US" dirty="0">
                <a:latin typeface="Montserrat" pitchFamily="2" charset="77"/>
              </a:rPr>
              <a:t>https://</a:t>
            </a:r>
            <a:r>
              <a:rPr lang="en-US" dirty="0" err="1">
                <a:latin typeface="Montserrat" pitchFamily="2" charset="77"/>
              </a:rPr>
              <a:t>www.instagram.com</a:t>
            </a:r>
            <a:r>
              <a:rPr lang="en-US" dirty="0">
                <a:latin typeface="Montserrat" pitchFamily="2" charset="77"/>
              </a:rPr>
              <a:t>/p/C0SXXbxPn2h/</a:t>
            </a:r>
          </a:p>
        </p:txBody>
      </p:sp>
      <p:pic>
        <p:nvPicPr>
          <p:cNvPr id="11" name="Picture 10" descr="A pair of shoes on a reflective surface&#10;&#10;Description automatically generated">
            <a:extLst>
              <a:ext uri="{FF2B5EF4-FFF2-40B4-BE49-F238E27FC236}">
                <a16:creationId xmlns:a16="http://schemas.microsoft.com/office/drawing/2014/main" id="{8B9D0162-9CF0-2916-0042-5A278E04A0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4850" y="565904"/>
            <a:ext cx="6229965" cy="78295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54B48254-8A3B-390F-3BBD-131247BEFFA2}"/>
              </a:ext>
            </a:extLst>
          </p:cNvPr>
          <p:cNvPicPr>
            <a:picLocks noChangeAspect="1"/>
          </p:cNvPicPr>
          <p:nvPr/>
        </p:nvPicPr>
        <p:blipFill rotWithShape="1">
          <a:blip r:embed="rId2"/>
          <a:srcRect l="54" t="18341" r="-177" b="25317"/>
          <a:stretch/>
        </p:blipFill>
        <p:spPr>
          <a:xfrm>
            <a:off x="0" y="0"/>
            <a:ext cx="16649700" cy="8801100"/>
          </a:xfrm>
          <a:prstGeom prst="rect">
            <a:avLst/>
          </a:prstGeom>
        </p:spPr>
      </p:pic>
      <p:sp>
        <p:nvSpPr>
          <p:cNvPr id="4" name="TextBox 4"/>
          <p:cNvSpPr txBox="1"/>
          <p:nvPr/>
        </p:nvSpPr>
        <p:spPr>
          <a:xfrm>
            <a:off x="524347" y="895350"/>
            <a:ext cx="9353998" cy="2000548"/>
          </a:xfrm>
          <a:prstGeom prst="rect">
            <a:avLst/>
          </a:prstGeom>
        </p:spPr>
        <p:txBody>
          <a:bodyPr lIns="0" tIns="0" rIns="0" bIns="0" rtlCol="0" anchor="t">
            <a:spAutoFit/>
          </a:bodyPr>
          <a:lstStyle/>
          <a:p>
            <a:pPr>
              <a:lnSpc>
                <a:spcPts val="7824"/>
              </a:lnSpc>
            </a:pPr>
            <a:r>
              <a:rPr lang="en-US" sz="7903" dirty="0">
                <a:solidFill>
                  <a:srgbClr val="FFFFFF"/>
                </a:solidFill>
                <a:latin typeface="Norwester"/>
              </a:rPr>
              <a:t>SEATTLE </a:t>
            </a:r>
          </a:p>
          <a:p>
            <a:pPr>
              <a:lnSpc>
                <a:spcPts val="7824"/>
              </a:lnSpc>
            </a:pPr>
            <a:r>
              <a:rPr lang="en-US" sz="7903" dirty="0">
                <a:solidFill>
                  <a:srgbClr val="FFFFFF"/>
                </a:solidFill>
                <a:latin typeface="Norwester"/>
              </a:rPr>
              <a:t>SEAHAWKS</a:t>
            </a:r>
          </a:p>
        </p:txBody>
      </p:sp>
      <p:sp>
        <p:nvSpPr>
          <p:cNvPr id="6" name="TextBox 6"/>
          <p:cNvSpPr txBox="1"/>
          <p:nvPr/>
        </p:nvSpPr>
        <p:spPr>
          <a:xfrm>
            <a:off x="524347" y="3257550"/>
            <a:ext cx="5914553" cy="3647345"/>
          </a:xfrm>
          <a:prstGeom prst="rect">
            <a:avLst/>
          </a:prstGeom>
        </p:spPr>
        <p:txBody>
          <a:bodyPr wrap="square" lIns="0" tIns="0" rIns="0" bIns="0" rtlCol="0" anchor="t">
            <a:spAutoFit/>
          </a:bodyPr>
          <a:lstStyle/>
          <a:p>
            <a:pPr>
              <a:lnSpc>
                <a:spcPts val="4770"/>
              </a:lnSpc>
              <a:spcBef>
                <a:spcPct val="0"/>
              </a:spcBef>
            </a:pPr>
            <a:r>
              <a:rPr lang="en-US" sz="3407" dirty="0">
                <a:solidFill>
                  <a:srgbClr val="000000"/>
                </a:solidFill>
                <a:latin typeface="Montserrat Light"/>
              </a:rPr>
              <a:t>More than 30 Seahawks players are participating in the My Cause My Cleats initiative this year, supporting a wide range of causes. </a:t>
            </a:r>
          </a:p>
        </p:txBody>
      </p:sp>
      <p:pic>
        <p:nvPicPr>
          <p:cNvPr id="10" name="Picture 9" descr="A pile of shoes with words&#10;&#10;Description automatically generated">
            <a:extLst>
              <a:ext uri="{FF2B5EF4-FFF2-40B4-BE49-F238E27FC236}">
                <a16:creationId xmlns:a16="http://schemas.microsoft.com/office/drawing/2014/main" id="{639C2489-3A0A-0D61-E996-C5D25CDE58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0079" y="333375"/>
            <a:ext cx="6370888" cy="8134350"/>
          </a:xfrm>
          <a:prstGeom prst="rect">
            <a:avLst/>
          </a:prstGeom>
        </p:spPr>
      </p:pic>
      <p:sp>
        <p:nvSpPr>
          <p:cNvPr id="12" name="TextBox 11">
            <a:extLst>
              <a:ext uri="{FF2B5EF4-FFF2-40B4-BE49-F238E27FC236}">
                <a16:creationId xmlns:a16="http://schemas.microsoft.com/office/drawing/2014/main" id="{1BB19AD7-0A3C-779A-7B88-3987BD7C59C1}"/>
              </a:ext>
            </a:extLst>
          </p:cNvPr>
          <p:cNvSpPr txBox="1"/>
          <p:nvPr/>
        </p:nvSpPr>
        <p:spPr>
          <a:xfrm>
            <a:off x="542460" y="7944505"/>
            <a:ext cx="8446956" cy="523220"/>
          </a:xfrm>
          <a:prstGeom prst="rect">
            <a:avLst/>
          </a:prstGeom>
          <a:noFill/>
        </p:spPr>
        <p:txBody>
          <a:bodyPr wrap="square">
            <a:spAutoFit/>
          </a:bodyPr>
          <a:lstStyle/>
          <a:p>
            <a:r>
              <a:rPr lang="en-US" sz="1400" dirty="0">
                <a:latin typeface="Montserrat" pitchFamily="2" charset="77"/>
              </a:rPr>
              <a:t>For more:</a:t>
            </a:r>
          </a:p>
          <a:p>
            <a:r>
              <a:rPr lang="en-US" sz="1400" dirty="0">
                <a:latin typeface="Montserrat" pitchFamily="2" charset="77"/>
              </a:rPr>
              <a:t>https://</a:t>
            </a:r>
            <a:r>
              <a:rPr lang="en-US" sz="1400" dirty="0" err="1">
                <a:latin typeface="Montserrat" pitchFamily="2" charset="77"/>
              </a:rPr>
              <a:t>www.nfl.com</a:t>
            </a:r>
            <a:r>
              <a:rPr lang="en-US" sz="1400" dirty="0">
                <a:latin typeface="Montserrat" pitchFamily="2" charset="77"/>
              </a:rPr>
              <a:t>/causes/my-cause-my-cleats/2023/seahawks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4277819B-0BE5-2E8C-2C9D-CA03E94D2C2D}"/>
              </a:ext>
            </a:extLst>
          </p:cNvPr>
          <p:cNvPicPr>
            <a:picLocks noChangeAspect="1"/>
          </p:cNvPicPr>
          <p:nvPr/>
        </p:nvPicPr>
        <p:blipFill rotWithShape="1">
          <a:blip r:embed="rId2"/>
          <a:srcRect l="54" t="18341" r="-177" b="25317"/>
          <a:stretch/>
        </p:blipFill>
        <p:spPr>
          <a:xfrm>
            <a:off x="0" y="0"/>
            <a:ext cx="16649700" cy="8801100"/>
          </a:xfrm>
          <a:prstGeom prst="rect">
            <a:avLst/>
          </a:prstGeom>
        </p:spPr>
      </p:pic>
      <p:sp>
        <p:nvSpPr>
          <p:cNvPr id="3" name="TextBox 3"/>
          <p:cNvSpPr txBox="1"/>
          <p:nvPr/>
        </p:nvSpPr>
        <p:spPr>
          <a:xfrm>
            <a:off x="524347" y="1213334"/>
            <a:ext cx="9353998" cy="2000548"/>
          </a:xfrm>
          <a:prstGeom prst="rect">
            <a:avLst/>
          </a:prstGeom>
        </p:spPr>
        <p:txBody>
          <a:bodyPr lIns="0" tIns="0" rIns="0" bIns="0" rtlCol="0" anchor="t">
            <a:spAutoFit/>
          </a:bodyPr>
          <a:lstStyle/>
          <a:p>
            <a:pPr>
              <a:lnSpc>
                <a:spcPts val="7824"/>
              </a:lnSpc>
            </a:pPr>
            <a:r>
              <a:rPr lang="en-US" sz="7903" dirty="0">
                <a:solidFill>
                  <a:srgbClr val="FFFFFF"/>
                </a:solidFill>
                <a:latin typeface="Norwester"/>
              </a:rPr>
              <a:t>CALAIS</a:t>
            </a:r>
          </a:p>
          <a:p>
            <a:pPr>
              <a:lnSpc>
                <a:spcPts val="7824"/>
              </a:lnSpc>
            </a:pPr>
            <a:r>
              <a:rPr lang="en-US" sz="7903" dirty="0">
                <a:solidFill>
                  <a:srgbClr val="FFFFFF"/>
                </a:solidFill>
                <a:latin typeface="Norwester"/>
              </a:rPr>
              <a:t>CAMPBELL</a:t>
            </a:r>
          </a:p>
        </p:txBody>
      </p:sp>
      <p:sp>
        <p:nvSpPr>
          <p:cNvPr id="4" name="TextBox 4"/>
          <p:cNvSpPr txBox="1"/>
          <p:nvPr/>
        </p:nvSpPr>
        <p:spPr>
          <a:xfrm>
            <a:off x="524347" y="3725607"/>
            <a:ext cx="6371753" cy="3115340"/>
          </a:xfrm>
          <a:prstGeom prst="rect">
            <a:avLst/>
          </a:prstGeom>
        </p:spPr>
        <p:txBody>
          <a:bodyPr wrap="square" lIns="0" tIns="0" rIns="0" bIns="0" rtlCol="0" anchor="t">
            <a:spAutoFit/>
          </a:bodyPr>
          <a:lstStyle/>
          <a:p>
            <a:pPr>
              <a:lnSpc>
                <a:spcPts val="4070"/>
              </a:lnSpc>
              <a:spcBef>
                <a:spcPct val="0"/>
              </a:spcBef>
            </a:pPr>
            <a:r>
              <a:rPr lang="en-US" sz="2907" dirty="0">
                <a:solidFill>
                  <a:srgbClr val="000000"/>
                </a:solidFill>
                <a:latin typeface="Montserrat Light"/>
              </a:rPr>
              <a:t>The Atlanta Falcons tweeted "“It’s manly to go get help” to help raise awareness for mental health and support a cause important to one of its star defensive players, Calais Campbell</a:t>
            </a:r>
          </a:p>
        </p:txBody>
      </p:sp>
      <p:sp>
        <p:nvSpPr>
          <p:cNvPr id="9" name="TextBox 8">
            <a:extLst>
              <a:ext uri="{FF2B5EF4-FFF2-40B4-BE49-F238E27FC236}">
                <a16:creationId xmlns:a16="http://schemas.microsoft.com/office/drawing/2014/main" id="{D32F7B12-3DF9-C4BB-6E39-92443C104897}"/>
              </a:ext>
            </a:extLst>
          </p:cNvPr>
          <p:cNvSpPr txBox="1"/>
          <p:nvPr/>
        </p:nvSpPr>
        <p:spPr>
          <a:xfrm>
            <a:off x="8572500" y="7728146"/>
            <a:ext cx="8450316" cy="584775"/>
          </a:xfrm>
          <a:prstGeom prst="rect">
            <a:avLst/>
          </a:prstGeom>
          <a:noFill/>
        </p:spPr>
        <p:txBody>
          <a:bodyPr wrap="square">
            <a:spAutoFit/>
          </a:bodyPr>
          <a:lstStyle/>
          <a:p>
            <a:r>
              <a:rPr lang="en-US" sz="1600" dirty="0">
                <a:latin typeface="Montserrat" pitchFamily="2" charset="77"/>
              </a:rPr>
              <a:t>Watch the unboxing on ”X” at </a:t>
            </a:r>
          </a:p>
          <a:p>
            <a:r>
              <a:rPr lang="en-US" sz="1600" dirty="0">
                <a:latin typeface="Montserrat" pitchFamily="2" charset="77"/>
              </a:rPr>
              <a:t>https://</a:t>
            </a:r>
            <a:r>
              <a:rPr lang="en-US" sz="1600" dirty="0" err="1">
                <a:latin typeface="Montserrat" pitchFamily="2" charset="77"/>
              </a:rPr>
              <a:t>twitter.com</a:t>
            </a:r>
            <a:r>
              <a:rPr lang="en-US" sz="1600" dirty="0">
                <a:latin typeface="Montserrat" pitchFamily="2" charset="77"/>
              </a:rPr>
              <a:t>/</a:t>
            </a:r>
            <a:r>
              <a:rPr lang="en-US" sz="1600" dirty="0" err="1">
                <a:latin typeface="Montserrat" pitchFamily="2" charset="77"/>
              </a:rPr>
              <a:t>AtlantaFalcons</a:t>
            </a:r>
            <a:r>
              <a:rPr lang="en-US" sz="1600" dirty="0">
                <a:latin typeface="Montserrat" pitchFamily="2" charset="77"/>
              </a:rPr>
              <a:t>/status/1730241943320359045</a:t>
            </a:r>
          </a:p>
        </p:txBody>
      </p:sp>
      <p:pic>
        <p:nvPicPr>
          <p:cNvPr id="10" name="Picture 9" descr="A person holding shoes in his hands&#10;&#10;Description automatically generated">
            <a:extLst>
              <a:ext uri="{FF2B5EF4-FFF2-40B4-BE49-F238E27FC236}">
                <a16:creationId xmlns:a16="http://schemas.microsoft.com/office/drawing/2014/main" id="{78BD6C00-1AC5-5894-D1E7-C7B001CD65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3100" y="421434"/>
            <a:ext cx="4993965" cy="711441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A21CDF7-282E-189B-2B56-9A065A27A9E1}"/>
              </a:ext>
            </a:extLst>
          </p:cNvPr>
          <p:cNvPicPr>
            <a:picLocks noChangeAspect="1"/>
          </p:cNvPicPr>
          <p:nvPr/>
        </p:nvPicPr>
        <p:blipFill rotWithShape="1">
          <a:blip r:embed="rId3"/>
          <a:srcRect l="54" t="18341" r="-177" b="25317"/>
          <a:stretch/>
        </p:blipFill>
        <p:spPr>
          <a:xfrm>
            <a:off x="0" y="0"/>
            <a:ext cx="16649700" cy="8801100"/>
          </a:xfrm>
          <a:prstGeom prst="rect">
            <a:avLst/>
          </a:prstGeom>
        </p:spPr>
      </p:pic>
      <p:sp>
        <p:nvSpPr>
          <p:cNvPr id="3" name="TextBox 3"/>
          <p:cNvSpPr txBox="1"/>
          <p:nvPr/>
        </p:nvSpPr>
        <p:spPr>
          <a:xfrm>
            <a:off x="4057650" y="214238"/>
            <a:ext cx="8534400" cy="1000274"/>
          </a:xfrm>
          <a:prstGeom prst="rect">
            <a:avLst/>
          </a:prstGeom>
        </p:spPr>
        <p:txBody>
          <a:bodyPr wrap="square" lIns="0" tIns="0" rIns="0" bIns="0" rtlCol="0" anchor="t">
            <a:spAutoFit/>
          </a:bodyPr>
          <a:lstStyle/>
          <a:p>
            <a:pPr>
              <a:lnSpc>
                <a:spcPts val="7824"/>
              </a:lnSpc>
            </a:pPr>
            <a:r>
              <a:rPr lang="en-US" sz="6600" dirty="0">
                <a:solidFill>
                  <a:srgbClr val="FFFFFF"/>
                </a:solidFill>
                <a:latin typeface="Norwester"/>
              </a:rPr>
              <a:t>ANTHONY WALKER JR.</a:t>
            </a:r>
          </a:p>
        </p:txBody>
      </p:sp>
      <p:sp>
        <p:nvSpPr>
          <p:cNvPr id="6" name="TextBox 5">
            <a:extLst>
              <a:ext uri="{FF2B5EF4-FFF2-40B4-BE49-F238E27FC236}">
                <a16:creationId xmlns:a16="http://schemas.microsoft.com/office/drawing/2014/main" id="{05AA4B3F-8F03-6661-635E-B17A84AC9FB4}"/>
              </a:ext>
            </a:extLst>
          </p:cNvPr>
          <p:cNvSpPr txBox="1"/>
          <p:nvPr/>
        </p:nvSpPr>
        <p:spPr>
          <a:xfrm>
            <a:off x="3657600" y="8208419"/>
            <a:ext cx="8305800" cy="369332"/>
          </a:xfrm>
          <a:prstGeom prst="rect">
            <a:avLst/>
          </a:prstGeom>
          <a:noFill/>
        </p:spPr>
        <p:txBody>
          <a:bodyPr wrap="square">
            <a:spAutoFit/>
          </a:bodyPr>
          <a:lstStyle/>
          <a:p>
            <a:r>
              <a:rPr lang="en-US" dirty="0">
                <a:latin typeface="Montserrat" pitchFamily="2" charset="77"/>
              </a:rPr>
              <a:t>Watch the unboxing at  </a:t>
            </a:r>
            <a:r>
              <a:rPr lang="en-US" dirty="0" err="1">
                <a:latin typeface="Montserrat" pitchFamily="2" charset="77"/>
              </a:rPr>
              <a:t>www.youtube.com</a:t>
            </a:r>
            <a:r>
              <a:rPr lang="en-US" dirty="0">
                <a:latin typeface="Montserrat" pitchFamily="2" charset="77"/>
              </a:rPr>
              <a:t>/</a:t>
            </a:r>
            <a:r>
              <a:rPr lang="en-US" dirty="0" err="1">
                <a:latin typeface="Montserrat" pitchFamily="2" charset="77"/>
              </a:rPr>
              <a:t>watch?v</a:t>
            </a:r>
            <a:r>
              <a:rPr lang="en-US" dirty="0">
                <a:latin typeface="Montserrat" pitchFamily="2" charset="77"/>
              </a:rPr>
              <a:t>=</a:t>
            </a:r>
            <a:r>
              <a:rPr lang="en-US" dirty="0" err="1">
                <a:latin typeface="Montserrat" pitchFamily="2" charset="77"/>
              </a:rPr>
              <a:t>lzmRkjUYuHM</a:t>
            </a:r>
            <a:endParaRPr lang="en-US" dirty="0">
              <a:latin typeface="Montserrat" pitchFamily="2" charset="77"/>
            </a:endParaRPr>
          </a:p>
        </p:txBody>
      </p:sp>
      <p:pic>
        <p:nvPicPr>
          <p:cNvPr id="2" name="Online Media 1" descr="My Cause, My Cleats | Anthony Walker Jr.">
            <a:hlinkClick r:id="" action="ppaction://media"/>
            <a:extLst>
              <a:ext uri="{FF2B5EF4-FFF2-40B4-BE49-F238E27FC236}">
                <a16:creationId xmlns:a16="http://schemas.microsoft.com/office/drawing/2014/main" id="{855E36D9-E207-CE83-242A-719AB61F8EC3}"/>
              </a:ext>
            </a:extLst>
          </p:cNvPr>
          <p:cNvPicPr>
            <a:picLocks noRot="1" noChangeAspect="1"/>
          </p:cNvPicPr>
          <p:nvPr>
            <a:videoFile r:link="rId1"/>
          </p:nvPr>
        </p:nvPicPr>
        <p:blipFill>
          <a:blip r:embed="rId4"/>
          <a:stretch>
            <a:fillRect/>
          </a:stretch>
        </p:blipFill>
        <p:spPr>
          <a:xfrm>
            <a:off x="1933258" y="1343787"/>
            <a:ext cx="11754483" cy="6641283"/>
          </a:xfrm>
          <a:prstGeom prst="rect">
            <a:avLst/>
          </a:prstGeom>
        </p:spPr>
      </p:pic>
    </p:spTree>
    <p:extLst>
      <p:ext uri="{BB962C8B-B14F-4D97-AF65-F5344CB8AC3E}">
        <p14:creationId xmlns:p14="http://schemas.microsoft.com/office/powerpoint/2010/main" val="1121456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TotalTime>
  <Words>465</Words>
  <Application>Microsoft Macintosh PowerPoint</Application>
  <PresentationFormat>Custom</PresentationFormat>
  <Paragraphs>40</Paragraphs>
  <Slides>13</Slides>
  <Notes>0</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Norwester</vt:lpstr>
      <vt:lpstr>Montserrat Light Bold</vt:lpstr>
      <vt:lpstr>Arial</vt:lpstr>
      <vt:lpstr>Montserrat</vt:lpstr>
      <vt:lpstr>Montserrat Light</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2022 NFL MY CAUSE MY CLEATS</dc:title>
  <cp:lastModifiedBy>Chris Lindauer</cp:lastModifiedBy>
  <cp:revision>11</cp:revision>
  <dcterms:created xsi:type="dcterms:W3CDTF">2006-08-16T00:00:00Z</dcterms:created>
  <dcterms:modified xsi:type="dcterms:W3CDTF">2023-12-01T00:12:38Z</dcterms:modified>
  <dc:identifier>DAFTZf3lhtM</dc:identifier>
</cp:coreProperties>
</file>