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3" r:id="rId20"/>
    <p:sldId id="284" r:id="rId21"/>
    <p:sldId id="285" r:id="rId22"/>
    <p:sldId id="290" r:id="rId23"/>
    <p:sldId id="288" r:id="rId24"/>
    <p:sldId id="276" r:id="rId25"/>
    <p:sldId id="302" r:id="rId26"/>
    <p:sldId id="301" r:id="rId27"/>
    <p:sldId id="292" r:id="rId28"/>
    <p:sldId id="306" r:id="rId29"/>
    <p:sldId id="278" r:id="rId30"/>
    <p:sldId id="304" r:id="rId31"/>
    <p:sldId id="291" r:id="rId32"/>
    <p:sldId id="280" r:id="rId33"/>
    <p:sldId id="307" r:id="rId34"/>
    <p:sldId id="308" r:id="rId35"/>
    <p:sldId id="303" r:id="rId36"/>
    <p:sldId id="293" r:id="rId37"/>
    <p:sldId id="296" r:id="rId38"/>
    <p:sldId id="309" r:id="rId39"/>
    <p:sldId id="295" r:id="rId40"/>
    <p:sldId id="294" r:id="rId41"/>
    <p:sldId id="298"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Georgia" panose="02040502050405020303" pitchFamily="18" charset="0"/>
      <p:regular r:id="rId48"/>
      <p:bold r:id="rId49"/>
      <p:italic r:id="rId50"/>
      <p:boldItalic r:id="rId51"/>
    </p:embeddedFont>
    <p:embeddedFont>
      <p:font typeface="Montserrat" pitchFamily="2" charset="77"/>
      <p:regular r:id="rId52"/>
      <p:bold r:id="rId53"/>
      <p:italic r:id="rId54"/>
      <p:boldItalic r:id="rId55"/>
    </p:embeddedFont>
    <p:embeddedFont>
      <p:font typeface="Poppins" pitchFamily="2" charset="77"/>
      <p:regular r:id="rId56"/>
      <p:bold r:id="rId57"/>
      <p:italic r:id="rId58"/>
      <p:boldItalic r:id="rId59"/>
    </p:embeddedFont>
    <p:embeddedFont>
      <p:font typeface="Poppins Bold" pitchFamily="2" charset="77"/>
      <p:regular r:id="rId60"/>
      <p:bold r:id="rId61"/>
    </p:embeddedFont>
    <p:embeddedFont>
      <p:font typeface="Poppins Bold Italics" pitchFamily="2" charset="77"/>
      <p:regular r:id="rId62"/>
      <p:bold r:id="rId63"/>
      <p:italic r:id="rId64"/>
      <p:boldItalic r:id="rId65"/>
    </p:embeddedFont>
    <p:embeddedFont>
      <p:font typeface="Poppins Italics" pitchFamily="2" charset="77"/>
      <p:regular r:id="rId66"/>
      <p:italic r:id="rId67"/>
    </p:embeddedFont>
    <p:embeddedFont>
      <p:font typeface="Yellowtail" panose="02000503000000000000" pitchFamily="2"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F3"/>
    <a:srgbClr val="537856"/>
    <a:srgbClr val="FFD07B"/>
    <a:srgbClr val="E968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autoAdjust="0"/>
    <p:restoredTop sz="94607" autoAdjust="0"/>
  </p:normalViewPr>
  <p:slideViewPr>
    <p:cSldViewPr>
      <p:cViewPr varScale="1">
        <p:scale>
          <a:sx n="70" d="100"/>
          <a:sy n="70" d="100"/>
        </p:scale>
        <p:origin x="744" y="208"/>
      </p:cViewPr>
      <p:guideLst>
        <p:guide orient="horz" pos="324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4B9A-4C40-8E4C-953A-5FF49257050E}" type="datetimeFigureOut">
              <a:rPr lang="en-US" smtClean="0"/>
              <a:t>10/23/23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2D73A-0FE8-614C-A507-9D7B4B97AA26}" type="slidenum">
              <a:rPr lang="en-US" smtClean="0"/>
              <a:t>‹#›</a:t>
            </a:fld>
            <a:endParaRPr lang="en-US"/>
          </a:p>
        </p:txBody>
      </p:sp>
    </p:spTree>
    <p:extLst>
      <p:ext uri="{BB962C8B-B14F-4D97-AF65-F5344CB8AC3E}">
        <p14:creationId xmlns:p14="http://schemas.microsoft.com/office/powerpoint/2010/main" val="2696258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2D73A-0FE8-614C-A507-9D7B4B97AA26}" type="slidenum">
              <a:rPr lang="en-US" smtClean="0"/>
              <a:t>4</a:t>
            </a:fld>
            <a:endParaRPr lang="en-US"/>
          </a:p>
        </p:txBody>
      </p:sp>
    </p:spTree>
    <p:extLst>
      <p:ext uri="{BB962C8B-B14F-4D97-AF65-F5344CB8AC3E}">
        <p14:creationId xmlns:p14="http://schemas.microsoft.com/office/powerpoint/2010/main" val="265119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2D73A-0FE8-614C-A507-9D7B4B97AA26}" type="slidenum">
              <a:rPr lang="en-US" smtClean="0"/>
              <a:t>36</a:t>
            </a:fld>
            <a:endParaRPr lang="en-US"/>
          </a:p>
        </p:txBody>
      </p:sp>
    </p:spTree>
    <p:extLst>
      <p:ext uri="{BB962C8B-B14F-4D97-AF65-F5344CB8AC3E}">
        <p14:creationId xmlns:p14="http://schemas.microsoft.com/office/powerpoint/2010/main" val="226300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2D73A-0FE8-614C-A507-9D7B4B97AA26}" type="slidenum">
              <a:rPr lang="en-US" smtClean="0"/>
              <a:t>37</a:t>
            </a:fld>
            <a:endParaRPr lang="en-US"/>
          </a:p>
        </p:txBody>
      </p:sp>
    </p:spTree>
    <p:extLst>
      <p:ext uri="{BB962C8B-B14F-4D97-AF65-F5344CB8AC3E}">
        <p14:creationId xmlns:p14="http://schemas.microsoft.com/office/powerpoint/2010/main" val="61353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2D73A-0FE8-614C-A507-9D7B4B97A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87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2D73A-0FE8-614C-A507-9D7B4B97AA26}" type="slidenum">
              <a:rPr lang="en-US" smtClean="0"/>
              <a:t>39</a:t>
            </a:fld>
            <a:endParaRPr lang="en-US"/>
          </a:p>
        </p:txBody>
      </p:sp>
    </p:spTree>
    <p:extLst>
      <p:ext uri="{BB962C8B-B14F-4D97-AF65-F5344CB8AC3E}">
        <p14:creationId xmlns:p14="http://schemas.microsoft.com/office/powerpoint/2010/main" val="78213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2D73A-0FE8-614C-A507-9D7B4B97AA26}" type="slidenum">
              <a:rPr lang="en-US" smtClean="0"/>
              <a:t>40</a:t>
            </a:fld>
            <a:endParaRPr lang="en-US"/>
          </a:p>
        </p:txBody>
      </p:sp>
    </p:spTree>
    <p:extLst>
      <p:ext uri="{BB962C8B-B14F-4D97-AF65-F5344CB8AC3E}">
        <p14:creationId xmlns:p14="http://schemas.microsoft.com/office/powerpoint/2010/main" val="63030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2D73A-0FE8-614C-A507-9D7B4B97AA26}" type="slidenum">
              <a:rPr lang="en-US" smtClean="0"/>
              <a:t>41</a:t>
            </a:fld>
            <a:endParaRPr lang="en-US"/>
          </a:p>
        </p:txBody>
      </p:sp>
    </p:spTree>
    <p:extLst>
      <p:ext uri="{BB962C8B-B14F-4D97-AF65-F5344CB8AC3E}">
        <p14:creationId xmlns:p14="http://schemas.microsoft.com/office/powerpoint/2010/main" val="196974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7.jpeg"/><Relationship Id="rId4" Type="http://schemas.openxmlformats.org/officeDocument/2006/relationships/image" Target="../media/image4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jE7lg35RgiQ?feature=oembed" TargetMode="External"/><Relationship Id="rId6" Type="http://schemas.openxmlformats.org/officeDocument/2006/relationships/image" Target="../media/image7.png"/><Relationship Id="rId5" Type="http://schemas.openxmlformats.org/officeDocument/2006/relationships/hyperlink" Target="https://www.youtube.com/watch?v=jE7lg35RgiQ"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0.jpeg"/><Relationship Id="rId4" Type="http://schemas.openxmlformats.org/officeDocument/2006/relationships/hyperlink" Target="https://www.youtube.com/watch?v=XtJEZnZUZV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www.nytimes.com/paidpost/birkenstock/how-feet-made-us-human.html" TargetMode="Externa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www.statista.com/chart/30989/revenue-growth-of-birkenstock/" TargetMode="Externa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8.sv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8.sv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8.sv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hyperlink" Target="https://investopedia.com/ask/answers/what-does-going-public-mean/" TargetMode="External"/><Relationship Id="rId3" Type="http://schemas.openxmlformats.org/officeDocument/2006/relationships/image" Target="../media/image10.png"/><Relationship Id="rId7" Type="http://schemas.openxmlformats.org/officeDocument/2006/relationships/hyperlink" Target="https://www.birkenstock.com/us/journal/heritag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14.png"/><Relationship Id="rId5" Type="http://schemas.openxmlformats.org/officeDocument/2006/relationships/image" Target="../media/image67.png"/><Relationship Id="rId10" Type="http://schemas.openxmlformats.org/officeDocument/2006/relationships/hyperlink" Target="https://footwearnews.com/gallery/marc-jacobs-grunge-perry-ellis-photos-nyfw-spring-1993/perry-ellis-rtw-spring-1993-collection/" TargetMode="External"/><Relationship Id="rId4" Type="http://schemas.openxmlformats.org/officeDocument/2006/relationships/image" Target="../media/image71.png"/><Relationship Id="rId9" Type="http://schemas.openxmlformats.org/officeDocument/2006/relationships/hyperlink" Target="https://hypebeast.com/2023/10/best-birkenstock-collabora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hyperlink" Target="https://www.yahoo.com/lifestyle/birkenstock-riding-high-searches-soar-143114021.html" TargetMode="External"/><Relationship Id="rId13" Type="http://schemas.openxmlformats.org/officeDocument/2006/relationships/hyperlink" Target="https://www.barrons.com/articles/birkenstock-ipo-sandal-makeover-news-d593f98a" TargetMode="External"/><Relationship Id="rId1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hyperlink" Target="https://www.nytimes.com/paidpost/birkenstock/how-feet-made-us-human.html" TargetMode="External"/><Relationship Id="rId12" Type="http://schemas.openxmlformats.org/officeDocument/2006/relationships/hyperlink" Target="https://www.yahoo.com/lifestyle/birkenstocks-hold-surprising-meaning-barbie-183021901.html" TargetMode="External"/><Relationship Id="rId17" Type="http://schemas.openxmlformats.org/officeDocument/2006/relationships/image" Target="../media/image72.jpeg"/><Relationship Id="rId2" Type="http://schemas.openxmlformats.org/officeDocument/2006/relationships/notesSlide" Target="../notesSlides/notesSlide6.xml"/><Relationship Id="rId16" Type="http://schemas.openxmlformats.org/officeDocument/2006/relationships/hyperlink" Target="https://www.investopedia.com/terms/i/ipo.asp" TargetMode="External"/><Relationship Id="rId20"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hyperlink" Target="https://www.prnewswire.com/news-releases/ugly-for-a-reason-birkenstock-launches-its-first-global-paid-content-campaign-on-nytimescom-301579539.html" TargetMode="External"/><Relationship Id="rId11" Type="http://schemas.openxmlformats.org/officeDocument/2006/relationships/hyperlink" Target="https://www.birkenstock-group.com/de/en/about-us/tradition-since-1774/1963-today/" TargetMode="External"/><Relationship Id="rId5" Type="http://schemas.openxmlformats.org/officeDocument/2006/relationships/hyperlink" Target="https://mega-onemega.com/marc-jacobs-reissues-1993-grunge-collection/" TargetMode="External"/><Relationship Id="rId15" Type="http://schemas.openxmlformats.org/officeDocument/2006/relationships/hyperlink" Target="https://finance.yahoo.com/news/birkenstock-lackluster-debut-mistimed-shaky-050000432.html" TargetMode="External"/><Relationship Id="rId10" Type="http://schemas.openxmlformats.org/officeDocument/2006/relationships/hyperlink" Target="https://en.wikipedia.org/wiki/Birkenstock#:~:text=After%20Karl%20Birkenstock%20retired%20from,competing%20product%20lin" TargetMode="External"/><Relationship Id="rId19" Type="http://schemas.openxmlformats.org/officeDocument/2006/relationships/image" Target="../media/image67.png"/><Relationship Id="rId4" Type="http://schemas.openxmlformats.org/officeDocument/2006/relationships/hyperlink" Target="https://footwearnews.com/gallery/marc-jacobs-grunge-perry-ellis-photos-nyfw-spring-1993/perry-ellis-rtw-spring-1993-collection/" TargetMode="External"/><Relationship Id="rId9" Type="http://schemas.openxmlformats.org/officeDocument/2006/relationships/hyperlink" Target="https://www.npr.org/2022/11/15/1136637908/steve-jobs-auction-sandals-birkenstocks-apple" TargetMode="External"/><Relationship Id="rId14" Type="http://schemas.openxmlformats.org/officeDocument/2006/relationships/hyperlink" Target="https://medium.com/@IsabelGoldin/birkenstocks-clever-marketing-boosted-by-barbie-s-success-91ebd5e9d7d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1B1B"/>
            </a:solidFill>
          </p:spPr>
          <p:txBody>
            <a:bodyPr/>
            <a:lstStyle/>
            <a:p>
              <a:endParaRPr lang="en-US"/>
            </a:p>
          </p:txBody>
        </p:sp>
        <p:sp>
          <p:nvSpPr>
            <p:cNvPr id="4" name="TextBox 4"/>
            <p:cNvSpPr txBox="1"/>
            <p:nvPr/>
          </p:nvSpPr>
          <p:spPr>
            <a:xfrm>
              <a:off x="0" y="-9525"/>
              <a:ext cx="4816593" cy="2718858"/>
            </a:xfrm>
            <a:prstGeom prst="rect">
              <a:avLst/>
            </a:prstGeom>
          </p:spPr>
          <p:txBody>
            <a:bodyPr lIns="50800" tIns="50800" rIns="50800" bIns="50800" rtlCol="0" anchor="ctr"/>
            <a:lstStyle/>
            <a:p>
              <a:pPr algn="ctr">
                <a:lnSpc>
                  <a:spcPts val="3000"/>
                </a:lnSpc>
              </a:pPr>
              <a:endParaRPr/>
            </a:p>
          </p:txBody>
        </p:sp>
      </p:grpSp>
      <p:sp>
        <p:nvSpPr>
          <p:cNvPr id="5" name="Freeform 5"/>
          <p:cNvSpPr/>
          <p:nvPr/>
        </p:nvSpPr>
        <p:spPr>
          <a:xfrm>
            <a:off x="0" y="0"/>
            <a:ext cx="18288000" cy="12161520"/>
          </a:xfrm>
          <a:custGeom>
            <a:avLst/>
            <a:gdLst/>
            <a:ahLst/>
            <a:cxnLst/>
            <a:rect l="l" t="t" r="r" b="b"/>
            <a:pathLst>
              <a:path w="18288000" h="12161520">
                <a:moveTo>
                  <a:pt x="0" y="0"/>
                </a:moveTo>
                <a:lnTo>
                  <a:pt x="18288000" y="0"/>
                </a:lnTo>
                <a:lnTo>
                  <a:pt x="18288000" y="12161520"/>
                </a:lnTo>
                <a:lnTo>
                  <a:pt x="0" y="12161520"/>
                </a:lnTo>
                <a:lnTo>
                  <a:pt x="0" y="0"/>
                </a:lnTo>
                <a:close/>
              </a:path>
            </a:pathLst>
          </a:custGeom>
          <a:blipFill>
            <a:blip r:embed="rId2">
              <a:alphaModFix amt="55000"/>
            </a:blip>
            <a:stretch>
              <a:fillRect/>
            </a:stretch>
          </a:blipFill>
        </p:spPr>
        <p:txBody>
          <a:bodyPr/>
          <a:lstStyle/>
          <a:p>
            <a:endParaRPr lang="en-US"/>
          </a:p>
        </p:txBody>
      </p:sp>
      <p:sp>
        <p:nvSpPr>
          <p:cNvPr id="6" name="Freeform 6"/>
          <p:cNvSpPr/>
          <p:nvPr/>
        </p:nvSpPr>
        <p:spPr>
          <a:xfrm>
            <a:off x="-2039471" y="9258300"/>
            <a:ext cx="9299087" cy="1179173"/>
          </a:xfrm>
          <a:custGeom>
            <a:avLst/>
            <a:gdLst/>
            <a:ahLst/>
            <a:cxnLst/>
            <a:rect l="l" t="t" r="r" b="b"/>
            <a:pathLst>
              <a:path w="9299087" h="1179173">
                <a:moveTo>
                  <a:pt x="0" y="0"/>
                </a:moveTo>
                <a:lnTo>
                  <a:pt x="9299087" y="0"/>
                </a:lnTo>
                <a:lnTo>
                  <a:pt x="9299087" y="1179173"/>
                </a:lnTo>
                <a:lnTo>
                  <a:pt x="0" y="1179173"/>
                </a:lnTo>
                <a:lnTo>
                  <a:pt x="0" y="0"/>
                </a:lnTo>
                <a:close/>
              </a:path>
            </a:pathLst>
          </a:custGeom>
          <a:blipFill>
            <a:blip r:embed="rId3">
              <a:alphaModFix amt="75000"/>
            </a:blip>
            <a:stretch>
              <a:fillRect t="-37240" b="-37240"/>
            </a:stretch>
          </a:blipFill>
        </p:spPr>
        <p:txBody>
          <a:bodyPr/>
          <a:lstStyle/>
          <a:p>
            <a:endParaRPr lang="en-US"/>
          </a:p>
        </p:txBody>
      </p:sp>
      <p:sp>
        <p:nvSpPr>
          <p:cNvPr id="7" name="Freeform 7"/>
          <p:cNvSpPr/>
          <p:nvPr/>
        </p:nvSpPr>
        <p:spPr>
          <a:xfrm>
            <a:off x="7499389" y="-806824"/>
            <a:ext cx="10401163" cy="5720639"/>
          </a:xfrm>
          <a:custGeom>
            <a:avLst/>
            <a:gdLst/>
            <a:ahLst/>
            <a:cxnLst/>
            <a:rect l="l" t="t" r="r" b="b"/>
            <a:pathLst>
              <a:path w="10401163" h="5720639">
                <a:moveTo>
                  <a:pt x="0" y="0"/>
                </a:moveTo>
                <a:lnTo>
                  <a:pt x="10401163" y="0"/>
                </a:lnTo>
                <a:lnTo>
                  <a:pt x="10401163" y="5720640"/>
                </a:lnTo>
                <a:lnTo>
                  <a:pt x="0" y="5720640"/>
                </a:lnTo>
                <a:lnTo>
                  <a:pt x="0" y="0"/>
                </a:lnTo>
                <a:close/>
              </a:path>
            </a:pathLst>
          </a:custGeom>
          <a:blipFill>
            <a:blip r:embed="rId4"/>
            <a:stretch>
              <a:fillRect/>
            </a:stretch>
          </a:blipFill>
        </p:spPr>
        <p:txBody>
          <a:bodyPr/>
          <a:lstStyle/>
          <a:p>
            <a:endParaRPr lang="en-US"/>
          </a:p>
        </p:txBody>
      </p:sp>
      <p:sp>
        <p:nvSpPr>
          <p:cNvPr id="8" name="TextBox 8"/>
          <p:cNvSpPr txBox="1"/>
          <p:nvPr/>
        </p:nvSpPr>
        <p:spPr>
          <a:xfrm rot="-72028">
            <a:off x="9885370" y="3181727"/>
            <a:ext cx="8913576" cy="1381396"/>
          </a:xfrm>
          <a:prstGeom prst="rect">
            <a:avLst/>
          </a:prstGeom>
        </p:spPr>
        <p:txBody>
          <a:bodyPr lIns="0" tIns="0" rIns="0" bIns="0" rtlCol="0" anchor="t">
            <a:spAutoFit/>
          </a:bodyPr>
          <a:lstStyle/>
          <a:p>
            <a:pPr algn="ctr">
              <a:lnSpc>
                <a:spcPts val="8973"/>
              </a:lnSpc>
            </a:pPr>
            <a:r>
              <a:rPr lang="en-US" sz="11217">
                <a:solidFill>
                  <a:srgbClr val="FFCF7B"/>
                </a:solidFill>
                <a:latin typeface="Yellowtail"/>
              </a:rPr>
              <a:t>GoesPublic</a:t>
            </a:r>
          </a:p>
        </p:txBody>
      </p:sp>
      <p:sp>
        <p:nvSpPr>
          <p:cNvPr id="9" name="Freeform 9"/>
          <p:cNvSpPr/>
          <p:nvPr/>
        </p:nvSpPr>
        <p:spPr>
          <a:xfrm>
            <a:off x="2053894" y="7798159"/>
            <a:ext cx="11345095" cy="1460141"/>
          </a:xfrm>
          <a:custGeom>
            <a:avLst/>
            <a:gdLst/>
            <a:ahLst/>
            <a:cxnLst/>
            <a:rect l="l" t="t" r="r" b="b"/>
            <a:pathLst>
              <a:path w="11345095" h="1460141">
                <a:moveTo>
                  <a:pt x="0" y="0"/>
                </a:moveTo>
                <a:lnTo>
                  <a:pt x="11345095" y="0"/>
                </a:lnTo>
                <a:lnTo>
                  <a:pt x="11345095" y="1460141"/>
                </a:lnTo>
                <a:lnTo>
                  <a:pt x="0" y="1460141"/>
                </a:lnTo>
                <a:lnTo>
                  <a:pt x="0" y="0"/>
                </a:lnTo>
                <a:close/>
              </a:path>
            </a:pathLst>
          </a:custGeom>
          <a:blipFill>
            <a:blip r:embed="rId3">
              <a:alphaModFix amt="75000"/>
            </a:blip>
            <a:stretch>
              <a:fillRect t="-37240" r="-1496" b="-37240"/>
            </a:stretch>
          </a:blipFill>
        </p:spPr>
        <p:txBody>
          <a:bodyPr/>
          <a:lstStyle/>
          <a:p>
            <a:endParaRPr lang="en-US"/>
          </a:p>
        </p:txBody>
      </p:sp>
      <p:sp>
        <p:nvSpPr>
          <p:cNvPr id="10" name="Freeform 10"/>
          <p:cNvSpPr/>
          <p:nvPr/>
        </p:nvSpPr>
        <p:spPr>
          <a:xfrm>
            <a:off x="720445" y="894229"/>
            <a:ext cx="10014790" cy="10014790"/>
          </a:xfrm>
          <a:custGeom>
            <a:avLst/>
            <a:gdLst/>
            <a:ahLst/>
            <a:cxnLst/>
            <a:rect l="l" t="t" r="r" b="b"/>
            <a:pathLst>
              <a:path w="10014790" h="10014790">
                <a:moveTo>
                  <a:pt x="0" y="0"/>
                </a:moveTo>
                <a:lnTo>
                  <a:pt x="10014790" y="0"/>
                </a:lnTo>
                <a:lnTo>
                  <a:pt x="10014790" y="10014791"/>
                </a:lnTo>
                <a:lnTo>
                  <a:pt x="0" y="10014791"/>
                </a:lnTo>
                <a:lnTo>
                  <a:pt x="0" y="0"/>
                </a:lnTo>
                <a:close/>
              </a:path>
            </a:pathLst>
          </a:custGeom>
          <a:blipFill>
            <a:blip r:embed="rId5"/>
            <a:stretch>
              <a:fillRect/>
            </a:stretch>
          </a:blipFill>
        </p:spPr>
        <p:txBody>
          <a:bodyPr/>
          <a:lstStyle/>
          <a:p>
            <a:endParaRPr lang="en-US"/>
          </a:p>
        </p:txBody>
      </p:sp>
      <p:sp>
        <p:nvSpPr>
          <p:cNvPr id="11" name="Freeform 11"/>
          <p:cNvSpPr/>
          <p:nvPr/>
        </p:nvSpPr>
        <p:spPr>
          <a:xfrm>
            <a:off x="12315303" y="4586006"/>
            <a:ext cx="4048057" cy="2631237"/>
          </a:xfrm>
          <a:custGeom>
            <a:avLst/>
            <a:gdLst/>
            <a:ahLst/>
            <a:cxnLst/>
            <a:rect l="l" t="t" r="r" b="b"/>
            <a:pathLst>
              <a:path w="4048057" h="2631237">
                <a:moveTo>
                  <a:pt x="0" y="0"/>
                </a:moveTo>
                <a:lnTo>
                  <a:pt x="4048057" y="0"/>
                </a:lnTo>
                <a:lnTo>
                  <a:pt x="4048057" y="2631237"/>
                </a:lnTo>
                <a:lnTo>
                  <a:pt x="0" y="2631237"/>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alphaModFix amt="59000"/>
            </a:blip>
            <a:stretch>
              <a:fillRect t="-77777" b="-177777"/>
            </a:stretch>
          </a:blipFill>
        </p:spPr>
        <p:txBody>
          <a:bodyPr/>
          <a:lstStyle/>
          <a:p>
            <a:endParaRPr lang="en-US"/>
          </a:p>
        </p:txBody>
      </p:sp>
      <p:sp>
        <p:nvSpPr>
          <p:cNvPr id="5" name="Freeform 5"/>
          <p:cNvSpPr/>
          <p:nvPr/>
        </p:nvSpPr>
        <p:spPr>
          <a:xfrm>
            <a:off x="0" y="5127665"/>
            <a:ext cx="18288000" cy="5159335"/>
          </a:xfrm>
          <a:custGeom>
            <a:avLst/>
            <a:gdLst/>
            <a:ahLst/>
            <a:cxnLst/>
            <a:rect l="l" t="t" r="r" b="b"/>
            <a:pathLst>
              <a:path w="4792412" h="1352015">
                <a:moveTo>
                  <a:pt x="0" y="0"/>
                </a:moveTo>
                <a:lnTo>
                  <a:pt x="4792412" y="0"/>
                </a:lnTo>
                <a:lnTo>
                  <a:pt x="4792412" y="1352015"/>
                </a:lnTo>
                <a:lnTo>
                  <a:pt x="0" y="1352015"/>
                </a:lnTo>
                <a:close/>
              </a:path>
            </a:pathLst>
          </a:custGeom>
          <a:solidFill>
            <a:srgbClr val="FFF7F3"/>
          </a:solidFill>
        </p:spPr>
        <p:txBody>
          <a:bodyPr/>
          <a:lstStyle/>
          <a:p>
            <a:endParaRPr lang="en-US"/>
          </a:p>
        </p:txBody>
      </p:sp>
      <p:sp>
        <p:nvSpPr>
          <p:cNvPr id="6" name="TextBox 6"/>
          <p:cNvSpPr txBox="1"/>
          <p:nvPr/>
        </p:nvSpPr>
        <p:spPr>
          <a:xfrm>
            <a:off x="0" y="5091317"/>
            <a:ext cx="18288000" cy="5195683"/>
          </a:xfrm>
          <a:prstGeom prst="rect">
            <a:avLst/>
          </a:prstGeom>
        </p:spPr>
        <p:txBody>
          <a:bodyPr lIns="50800" tIns="50800" rIns="50800" bIns="50800" rtlCol="0" anchor="ctr"/>
          <a:lstStyle/>
          <a:p>
            <a:pPr>
              <a:lnSpc>
                <a:spcPts val="3000"/>
              </a:lnSpc>
            </a:pPr>
            <a:endParaRPr/>
          </a:p>
        </p:txBody>
      </p:sp>
      <p:sp>
        <p:nvSpPr>
          <p:cNvPr id="7" name="Freeform 7"/>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3"/>
            <a:stretch>
              <a:fillRect/>
            </a:stretch>
          </a:blipFill>
        </p:spPr>
        <p:txBody>
          <a:bodyPr/>
          <a:lstStyle/>
          <a:p>
            <a:endParaRPr lang="en-US"/>
          </a:p>
        </p:txBody>
      </p:sp>
      <p:sp>
        <p:nvSpPr>
          <p:cNvPr id="8" name="Freeform 8"/>
          <p:cNvSpPr/>
          <p:nvPr/>
        </p:nvSpPr>
        <p:spPr>
          <a:xfrm>
            <a:off x="13167539" y="0"/>
            <a:ext cx="5120461" cy="5143500"/>
          </a:xfrm>
          <a:custGeom>
            <a:avLst/>
            <a:gdLst/>
            <a:ahLst/>
            <a:cxnLst/>
            <a:rect l="l" t="t" r="r" b="b"/>
            <a:pathLst>
              <a:path w="5120461" h="5449275">
                <a:moveTo>
                  <a:pt x="0" y="0"/>
                </a:moveTo>
                <a:lnTo>
                  <a:pt x="5120461" y="0"/>
                </a:lnTo>
                <a:lnTo>
                  <a:pt x="5120461" y="5449275"/>
                </a:lnTo>
                <a:lnTo>
                  <a:pt x="0" y="5449275"/>
                </a:lnTo>
                <a:lnTo>
                  <a:pt x="0" y="0"/>
                </a:lnTo>
                <a:close/>
              </a:path>
            </a:pathLst>
          </a:custGeom>
          <a:blipFill>
            <a:blip r:embed="rId4"/>
            <a:stretch>
              <a:fillRect t="-15646" b="-8794"/>
            </a:stretch>
          </a:blipFill>
        </p:spPr>
        <p:txBody>
          <a:bodyPr/>
          <a:lstStyle/>
          <a:p>
            <a:endParaRPr lang="en-US"/>
          </a:p>
        </p:txBody>
      </p:sp>
      <p:sp>
        <p:nvSpPr>
          <p:cNvPr id="10" name="Freeform 10"/>
          <p:cNvSpPr/>
          <p:nvPr/>
        </p:nvSpPr>
        <p:spPr>
          <a:xfrm>
            <a:off x="846" y="0"/>
            <a:ext cx="6552353" cy="5127665"/>
          </a:xfrm>
          <a:custGeom>
            <a:avLst/>
            <a:gdLst/>
            <a:ahLst/>
            <a:cxnLst/>
            <a:rect l="l" t="t" r="r" b="b"/>
            <a:pathLst>
              <a:path w="1606087" h="1350496">
                <a:moveTo>
                  <a:pt x="0" y="0"/>
                </a:moveTo>
                <a:lnTo>
                  <a:pt x="1606087" y="0"/>
                </a:lnTo>
                <a:lnTo>
                  <a:pt x="1606087" y="1350496"/>
                </a:lnTo>
                <a:lnTo>
                  <a:pt x="0" y="1350496"/>
                </a:lnTo>
                <a:close/>
              </a:path>
            </a:pathLst>
          </a:custGeom>
          <a:solidFill>
            <a:srgbClr val="537856"/>
          </a:solidFill>
        </p:spPr>
        <p:txBody>
          <a:bodyPr/>
          <a:lstStyle/>
          <a:p>
            <a:endParaRPr lang="en-US"/>
          </a:p>
        </p:txBody>
      </p:sp>
      <p:sp>
        <p:nvSpPr>
          <p:cNvPr id="11" name="TextBox 11"/>
          <p:cNvSpPr txBox="1"/>
          <p:nvPr/>
        </p:nvSpPr>
        <p:spPr>
          <a:xfrm>
            <a:off x="847" y="-36165"/>
            <a:ext cx="6098110" cy="5163830"/>
          </a:xfrm>
          <a:prstGeom prst="rect">
            <a:avLst/>
          </a:prstGeom>
        </p:spPr>
        <p:txBody>
          <a:bodyPr lIns="50800" tIns="50800" rIns="50800" bIns="50800" rtlCol="0" anchor="ctr"/>
          <a:lstStyle/>
          <a:p>
            <a:pPr algn="ctr">
              <a:lnSpc>
                <a:spcPts val="3000"/>
              </a:lnSpc>
            </a:pPr>
            <a:endParaRPr/>
          </a:p>
        </p:txBody>
      </p:sp>
      <p:sp>
        <p:nvSpPr>
          <p:cNvPr id="12" name="Freeform 12"/>
          <p:cNvSpPr/>
          <p:nvPr/>
        </p:nvSpPr>
        <p:spPr>
          <a:xfrm>
            <a:off x="13149090" y="5127665"/>
            <a:ext cx="5138910" cy="5159335"/>
          </a:xfrm>
          <a:custGeom>
            <a:avLst/>
            <a:gdLst/>
            <a:ahLst/>
            <a:cxnLst/>
            <a:rect l="l" t="t" r="r" b="b"/>
            <a:pathLst>
              <a:path w="5138910" h="5159335">
                <a:moveTo>
                  <a:pt x="0" y="0"/>
                </a:moveTo>
                <a:lnTo>
                  <a:pt x="5138910" y="0"/>
                </a:lnTo>
                <a:lnTo>
                  <a:pt x="5138910" y="5159335"/>
                </a:lnTo>
                <a:lnTo>
                  <a:pt x="0" y="5159335"/>
                </a:lnTo>
                <a:lnTo>
                  <a:pt x="0" y="0"/>
                </a:lnTo>
                <a:close/>
              </a:path>
            </a:pathLst>
          </a:custGeom>
          <a:blipFill>
            <a:blip r:embed="rId5"/>
            <a:stretch>
              <a:fillRect l="-35683" r="-35865" b="-14294"/>
            </a:stretch>
          </a:blipFill>
        </p:spPr>
        <p:txBody>
          <a:bodyPr/>
          <a:lstStyle/>
          <a:p>
            <a:endParaRPr lang="en-US"/>
          </a:p>
        </p:txBody>
      </p:sp>
      <p:sp>
        <p:nvSpPr>
          <p:cNvPr id="14" name="AutoShape 14"/>
          <p:cNvSpPr/>
          <p:nvPr/>
        </p:nvSpPr>
        <p:spPr>
          <a:xfrm>
            <a:off x="630923" y="9902289"/>
            <a:ext cx="4835847"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5" name="TextBox 15"/>
          <p:cNvSpPr txBox="1"/>
          <p:nvPr/>
        </p:nvSpPr>
        <p:spPr>
          <a:xfrm>
            <a:off x="533400" y="5829300"/>
            <a:ext cx="4883448" cy="3695242"/>
          </a:xfrm>
          <a:prstGeom prst="rect">
            <a:avLst/>
          </a:prstGeom>
        </p:spPr>
        <p:txBody>
          <a:bodyPr lIns="0" tIns="0" rIns="0" bIns="0" rtlCol="0" anchor="t">
            <a:spAutoFit/>
          </a:bodyPr>
          <a:lstStyle/>
          <a:p>
            <a:pPr>
              <a:lnSpc>
                <a:spcPts val="3400"/>
              </a:lnSpc>
            </a:pPr>
            <a:r>
              <a:rPr lang="en-US" sz="4800" kern="0" spc="-150" dirty="0">
                <a:solidFill>
                  <a:srgbClr val="537856"/>
                </a:solidFill>
                <a:latin typeface="Poppins Bold"/>
              </a:rPr>
              <a:t>1966</a:t>
            </a:r>
            <a:r>
              <a:rPr lang="en-US" sz="3200" kern="0" spc="-150" dirty="0">
                <a:solidFill>
                  <a:srgbClr val="537856"/>
                </a:solidFill>
                <a:latin typeface="Poppins Bold"/>
              </a:rPr>
              <a:t>  </a:t>
            </a:r>
            <a:br>
              <a:rPr lang="en-US" sz="3200" kern="0" spc="-150" dirty="0">
                <a:solidFill>
                  <a:srgbClr val="537856"/>
                </a:solidFill>
                <a:latin typeface="Poppins Bold"/>
              </a:rPr>
            </a:br>
            <a:r>
              <a:rPr lang="en-US" sz="3200" kern="0" spc="-150" dirty="0">
                <a:solidFill>
                  <a:srgbClr val="537856"/>
                </a:solidFill>
                <a:latin typeface="Poppins" pitchFamily="2" charset="77"/>
              </a:rPr>
              <a:t>BIRKENSTOCK COMES TO THE THE USA</a:t>
            </a:r>
          </a:p>
          <a:p>
            <a:pPr>
              <a:lnSpc>
                <a:spcPts val="2520"/>
              </a:lnSpc>
              <a:spcBef>
                <a:spcPts val="1200"/>
              </a:spcBef>
            </a:pPr>
            <a:r>
              <a:rPr lang="en-US" sz="1800" kern="0" dirty="0">
                <a:solidFill>
                  <a:srgbClr val="1B1B1B"/>
                </a:solidFill>
                <a:latin typeface="Poppins" pitchFamily="2" charset="77"/>
              </a:rPr>
              <a:t>In </a:t>
            </a:r>
            <a:r>
              <a:rPr lang="en-US" sz="1800" kern="0" dirty="0">
                <a:solidFill>
                  <a:srgbClr val="1B1B1B"/>
                </a:solidFill>
                <a:latin typeface="Poppins Bold"/>
              </a:rPr>
              <a:t>1966</a:t>
            </a:r>
            <a:r>
              <a:rPr lang="en-US" sz="1800" kern="0" dirty="0">
                <a:solidFill>
                  <a:srgbClr val="1B1B1B"/>
                </a:solidFill>
                <a:latin typeface="Poppins" pitchFamily="2" charset="77"/>
              </a:rPr>
              <a:t>, Margot Fraser, a Berlin-born, American dressmaker, visits a German spa where she discovers the Original BIRKENSTOCK Footbed Sandal as an  antidote to her chronic foot pain. Inspired by the shoe’s health benefits, she decides to import BIRKENSTOCK sandals to the USA.</a:t>
            </a:r>
          </a:p>
        </p:txBody>
      </p:sp>
      <p:sp>
        <p:nvSpPr>
          <p:cNvPr id="17" name="Freeform 17"/>
          <p:cNvSpPr/>
          <p:nvPr/>
        </p:nvSpPr>
        <p:spPr>
          <a:xfrm>
            <a:off x="6553201" y="5127665"/>
            <a:ext cx="6614338" cy="5159335"/>
          </a:xfrm>
          <a:custGeom>
            <a:avLst/>
            <a:gdLst/>
            <a:ahLst/>
            <a:cxnLst/>
            <a:rect l="l" t="t" r="r" b="b"/>
            <a:pathLst>
              <a:path w="1861684" h="1358837">
                <a:moveTo>
                  <a:pt x="0" y="0"/>
                </a:moveTo>
                <a:lnTo>
                  <a:pt x="1861684" y="0"/>
                </a:lnTo>
                <a:lnTo>
                  <a:pt x="1861684" y="1358837"/>
                </a:lnTo>
                <a:lnTo>
                  <a:pt x="0" y="1358837"/>
                </a:lnTo>
                <a:close/>
              </a:path>
            </a:pathLst>
          </a:custGeom>
          <a:solidFill>
            <a:srgbClr val="FFCF7B"/>
          </a:solidFill>
        </p:spPr>
        <p:txBody>
          <a:bodyPr/>
          <a:lstStyle/>
          <a:p>
            <a:endParaRPr lang="en-US"/>
          </a:p>
        </p:txBody>
      </p:sp>
      <p:sp>
        <p:nvSpPr>
          <p:cNvPr id="18" name="TextBox 18"/>
          <p:cNvSpPr txBox="1"/>
          <p:nvPr/>
        </p:nvSpPr>
        <p:spPr>
          <a:xfrm>
            <a:off x="6098957" y="5091500"/>
            <a:ext cx="7068582" cy="5195500"/>
          </a:xfrm>
          <a:prstGeom prst="rect">
            <a:avLst/>
          </a:prstGeom>
        </p:spPr>
        <p:txBody>
          <a:bodyPr lIns="50800" tIns="50800" rIns="50800" bIns="50800" rtlCol="0" anchor="ctr"/>
          <a:lstStyle/>
          <a:p>
            <a:pPr algn="ctr">
              <a:lnSpc>
                <a:spcPts val="3000"/>
              </a:lnSpc>
            </a:pPr>
            <a:endParaRPr/>
          </a:p>
        </p:txBody>
      </p:sp>
      <p:sp>
        <p:nvSpPr>
          <p:cNvPr id="19" name="AutoShape 19"/>
          <p:cNvSpPr/>
          <p:nvPr/>
        </p:nvSpPr>
        <p:spPr>
          <a:xfrm>
            <a:off x="7239000" y="9486900"/>
            <a:ext cx="4835848" cy="0"/>
          </a:xfrm>
          <a:prstGeom prst="line">
            <a:avLst/>
          </a:prstGeom>
          <a:ln w="38100" cap="flat">
            <a:solidFill>
              <a:srgbClr val="537856"/>
            </a:solidFill>
            <a:prstDash val="sysDot"/>
            <a:headEnd type="none" w="sm" len="sm"/>
            <a:tailEnd type="none" w="sm" len="sm"/>
          </a:ln>
        </p:spPr>
        <p:txBody>
          <a:bodyPr/>
          <a:lstStyle/>
          <a:p>
            <a:endParaRPr lang="en-US"/>
          </a:p>
        </p:txBody>
      </p:sp>
      <p:sp>
        <p:nvSpPr>
          <p:cNvPr id="20" name="TextBox 20"/>
          <p:cNvSpPr txBox="1"/>
          <p:nvPr/>
        </p:nvSpPr>
        <p:spPr>
          <a:xfrm>
            <a:off x="7239000" y="5916051"/>
            <a:ext cx="5456277" cy="2733441"/>
          </a:xfrm>
          <a:prstGeom prst="rect">
            <a:avLst/>
          </a:prstGeom>
        </p:spPr>
        <p:txBody>
          <a:bodyPr lIns="0" tIns="0" rIns="0" bIns="0" rtlCol="0" anchor="t">
            <a:spAutoFit/>
          </a:bodyPr>
          <a:lstStyle/>
          <a:p>
            <a:pPr>
              <a:lnSpc>
                <a:spcPts val="3400"/>
              </a:lnSpc>
            </a:pPr>
            <a:r>
              <a:rPr lang="en-US" sz="4800" dirty="0">
                <a:solidFill>
                  <a:srgbClr val="537856"/>
                </a:solidFill>
                <a:latin typeface="Poppins Bold"/>
              </a:rPr>
              <a:t>1971</a:t>
            </a:r>
            <a:r>
              <a:rPr lang="en-US" sz="3400" dirty="0">
                <a:solidFill>
                  <a:srgbClr val="537856"/>
                </a:solidFill>
                <a:latin typeface="Poppins Bold"/>
              </a:rPr>
              <a:t> </a:t>
            </a:r>
            <a:br>
              <a:rPr lang="en-US" sz="3400" dirty="0">
                <a:solidFill>
                  <a:srgbClr val="537856"/>
                </a:solidFill>
                <a:latin typeface="Poppins Bold"/>
              </a:rPr>
            </a:br>
            <a:r>
              <a:rPr lang="en-US" sz="3400" dirty="0">
                <a:solidFill>
                  <a:srgbClr val="537856"/>
                </a:solidFill>
                <a:latin typeface="Poppins" pitchFamily="2" charset="77"/>
              </a:rPr>
              <a:t>EXCLUSIVE US </a:t>
            </a:r>
            <a:br>
              <a:rPr lang="en-US" sz="3400" dirty="0">
                <a:solidFill>
                  <a:srgbClr val="537856"/>
                </a:solidFill>
                <a:latin typeface="Poppins" pitchFamily="2" charset="77"/>
              </a:rPr>
            </a:br>
            <a:r>
              <a:rPr lang="en-US" sz="3400" dirty="0">
                <a:solidFill>
                  <a:srgbClr val="537856"/>
                </a:solidFill>
                <a:latin typeface="Poppins" pitchFamily="2" charset="77"/>
              </a:rPr>
              <a:t>IMPORT RIGHTS</a:t>
            </a:r>
          </a:p>
          <a:p>
            <a:pPr>
              <a:lnSpc>
                <a:spcPts val="2520"/>
              </a:lnSpc>
              <a:spcBef>
                <a:spcPts val="1200"/>
              </a:spcBef>
            </a:pPr>
            <a:r>
              <a:rPr lang="en-US" sz="1800" dirty="0">
                <a:solidFill>
                  <a:srgbClr val="1B1B1B"/>
                </a:solidFill>
                <a:latin typeface="Poppins" pitchFamily="2" charset="77"/>
              </a:rPr>
              <a:t>In </a:t>
            </a:r>
            <a:r>
              <a:rPr lang="en-US" sz="1800" dirty="0">
                <a:solidFill>
                  <a:srgbClr val="1B1B1B"/>
                </a:solidFill>
                <a:latin typeface="Poppins Bold"/>
              </a:rPr>
              <a:t>1971</a:t>
            </a:r>
            <a:r>
              <a:rPr lang="en-US" sz="1800" dirty="0">
                <a:solidFill>
                  <a:srgbClr val="1B1B1B"/>
                </a:solidFill>
                <a:latin typeface="Poppins" pitchFamily="2" charset="77"/>
              </a:rPr>
              <a:t>, Margot Fraser negotiates exclusive US import rights, and incorporates her trading company called Birkenstock Footprint Sandals, Inc. in California. </a:t>
            </a:r>
          </a:p>
        </p:txBody>
      </p:sp>
      <p:sp>
        <p:nvSpPr>
          <p:cNvPr id="22" name="AutoShape 22"/>
          <p:cNvSpPr/>
          <p:nvPr/>
        </p:nvSpPr>
        <p:spPr>
          <a:xfrm flipV="1">
            <a:off x="609600" y="4686300"/>
            <a:ext cx="4508834" cy="0"/>
          </a:xfrm>
          <a:prstGeom prst="line">
            <a:avLst/>
          </a:prstGeom>
          <a:ln w="50800" cap="flat">
            <a:solidFill>
              <a:srgbClr val="FFCF7B"/>
            </a:solidFill>
            <a:prstDash val="sysDot"/>
            <a:headEnd type="none" w="sm" len="sm"/>
            <a:tailEnd type="none" w="sm" len="sm"/>
          </a:ln>
        </p:spPr>
        <p:txBody>
          <a:bodyPr/>
          <a:lstStyle/>
          <a:p>
            <a:endParaRPr lang="en-US"/>
          </a:p>
        </p:txBody>
      </p:sp>
      <p:sp>
        <p:nvSpPr>
          <p:cNvPr id="23" name="TextBox 23"/>
          <p:cNvSpPr txBox="1"/>
          <p:nvPr/>
        </p:nvSpPr>
        <p:spPr>
          <a:xfrm>
            <a:off x="533400" y="723900"/>
            <a:ext cx="5541278" cy="3733714"/>
          </a:xfrm>
          <a:prstGeom prst="rect">
            <a:avLst/>
          </a:prstGeom>
        </p:spPr>
        <p:txBody>
          <a:bodyPr wrap="square" lIns="0" tIns="0" rIns="0" bIns="0" rtlCol="0" anchor="t">
            <a:spAutoFit/>
          </a:bodyPr>
          <a:lstStyle/>
          <a:p>
            <a:pPr>
              <a:lnSpc>
                <a:spcPts val="3400"/>
              </a:lnSpc>
            </a:pPr>
            <a:r>
              <a:rPr lang="en-US" sz="4800" dirty="0">
                <a:solidFill>
                  <a:srgbClr val="FFCF7B"/>
                </a:solidFill>
                <a:latin typeface="Poppins Bold"/>
              </a:rPr>
              <a:t>1963</a:t>
            </a:r>
            <a:r>
              <a:rPr lang="en-US" sz="3399" dirty="0">
                <a:solidFill>
                  <a:srgbClr val="FFCF7B"/>
                </a:solidFill>
                <a:latin typeface="Poppins" pitchFamily="2" charset="77"/>
              </a:rPr>
              <a:t> </a:t>
            </a:r>
            <a:br>
              <a:rPr lang="en-US" sz="3399" dirty="0">
                <a:solidFill>
                  <a:srgbClr val="FFCF7B"/>
                </a:solidFill>
                <a:latin typeface="Poppins" pitchFamily="2" charset="77"/>
              </a:rPr>
            </a:br>
            <a:r>
              <a:rPr lang="en-US" sz="3399" dirty="0">
                <a:solidFill>
                  <a:srgbClr val="FFCF7B"/>
                </a:solidFill>
                <a:latin typeface="Poppins" pitchFamily="2" charset="77"/>
              </a:rPr>
              <a:t>READY TO WEAR</a:t>
            </a:r>
          </a:p>
          <a:p>
            <a:pPr>
              <a:lnSpc>
                <a:spcPts val="2520"/>
              </a:lnSpc>
              <a:spcBef>
                <a:spcPts val="1200"/>
              </a:spcBef>
            </a:pPr>
            <a:r>
              <a:rPr lang="en-US" dirty="0">
                <a:solidFill>
                  <a:srgbClr val="FFF7F3"/>
                </a:solidFill>
                <a:latin typeface="Poppins" pitchFamily="2" charset="77"/>
              </a:rPr>
              <a:t>In </a:t>
            </a:r>
            <a:r>
              <a:rPr lang="en-US" b="1" dirty="0">
                <a:solidFill>
                  <a:srgbClr val="FFF7F3"/>
                </a:solidFill>
                <a:latin typeface="Poppins" pitchFamily="2" charset="77"/>
              </a:rPr>
              <a:t>1963</a:t>
            </a:r>
            <a:r>
              <a:rPr lang="en-US" dirty="0">
                <a:solidFill>
                  <a:srgbClr val="FFF7F3"/>
                </a:solidFill>
                <a:latin typeface="Poppins" pitchFamily="2" charset="77"/>
              </a:rPr>
              <a:t>, C</a:t>
            </a:r>
            <a:r>
              <a:rPr lang="en-US" sz="1800" dirty="0">
                <a:solidFill>
                  <a:srgbClr val="FFF7F3"/>
                </a:solidFill>
                <a:latin typeface="Poppins" pitchFamily="2" charset="77"/>
              </a:rPr>
              <a:t>arl Birkenstock’s son, Karl, launches the Original BIRKENSTOCK Footbed Sandal as the company’s first </a:t>
            </a:r>
            <a:r>
              <a:rPr lang="en-US" sz="1800" dirty="0">
                <a:solidFill>
                  <a:srgbClr val="FFF7F3"/>
                </a:solidFill>
                <a:latin typeface="Poppins Bold"/>
              </a:rPr>
              <a:t>ready to wear, mass-produced footwear.</a:t>
            </a:r>
            <a:endParaRPr lang="en-US" dirty="0">
              <a:solidFill>
                <a:srgbClr val="FFF7F3"/>
              </a:solidFill>
              <a:latin typeface="Poppins" pitchFamily="2" charset="77"/>
            </a:endParaRPr>
          </a:p>
          <a:p>
            <a:pPr>
              <a:lnSpc>
                <a:spcPts val="2520"/>
              </a:lnSpc>
              <a:spcBef>
                <a:spcPts val="1200"/>
              </a:spcBef>
            </a:pPr>
            <a:r>
              <a:rPr lang="en-US" dirty="0">
                <a:solidFill>
                  <a:srgbClr val="FFFFFF"/>
                </a:solidFill>
                <a:effectLst/>
                <a:latin typeface="Poppins" pitchFamily="2" charset="77"/>
                <a:cs typeface="Poppins" pitchFamily="2" charset="77"/>
              </a:rPr>
              <a:t>Even though sales are slow, Karl Birkenstock continues to innovate with footwear designs through out the 1960s, maintaining the same footbed design while changing the shoe’s </a:t>
            </a:r>
            <a:r>
              <a:rPr lang="en-US" dirty="0">
                <a:solidFill>
                  <a:srgbClr val="FFFFFF"/>
                </a:solidFill>
                <a:latin typeface="Poppins" pitchFamily="2" charset="77"/>
                <a:cs typeface="Poppins" pitchFamily="2" charset="77"/>
              </a:rPr>
              <a:t>upper</a:t>
            </a:r>
            <a:r>
              <a:rPr lang="en-US" dirty="0">
                <a:solidFill>
                  <a:srgbClr val="FFFFFF"/>
                </a:solidFill>
                <a:effectLst/>
                <a:latin typeface="Poppins" pitchFamily="2" charset="77"/>
                <a:cs typeface="Poppins" pitchFamily="2" charset="77"/>
              </a:rPr>
              <a:t>.</a:t>
            </a:r>
            <a:endParaRPr lang="en-US" sz="1800" dirty="0">
              <a:solidFill>
                <a:srgbClr val="FFF7F3"/>
              </a:solidFill>
              <a:latin typeface="Poppins" pitchFamily="2" charset="77"/>
            </a:endParaRPr>
          </a:p>
        </p:txBody>
      </p:sp>
      <p:sp>
        <p:nvSpPr>
          <p:cNvPr id="24" name="TextBox 24"/>
          <p:cNvSpPr txBox="1"/>
          <p:nvPr/>
        </p:nvSpPr>
        <p:spPr>
          <a:xfrm>
            <a:off x="9372600" y="4456737"/>
            <a:ext cx="3677229" cy="427681"/>
          </a:xfrm>
          <a:prstGeom prst="rect">
            <a:avLst/>
          </a:prstGeom>
        </p:spPr>
        <p:txBody>
          <a:bodyPr lIns="0" tIns="0" rIns="0" bIns="0" rtlCol="0" anchor="t">
            <a:spAutoFit/>
          </a:bodyPr>
          <a:lstStyle/>
          <a:p>
            <a:pPr algn="r">
              <a:lnSpc>
                <a:spcPts val="1680"/>
              </a:lnSpc>
            </a:pPr>
            <a:r>
              <a:rPr lang="en-US" sz="1200" dirty="0">
                <a:solidFill>
                  <a:srgbClr val="FFF7F3"/>
                </a:solidFill>
                <a:latin typeface="Poppins" pitchFamily="2" charset="77"/>
              </a:rPr>
              <a:t>ORIGINAL BIRKENSTOCK FOOTBED SANDAL (BIRKENSTOCK, 2022)</a:t>
            </a:r>
          </a:p>
        </p:txBody>
      </p:sp>
      <p:sp>
        <p:nvSpPr>
          <p:cNvPr id="25" name="TextBox 25"/>
          <p:cNvSpPr txBox="1"/>
          <p:nvPr/>
        </p:nvSpPr>
        <p:spPr>
          <a:xfrm>
            <a:off x="9372600" y="9715500"/>
            <a:ext cx="3677229" cy="427681"/>
          </a:xfrm>
          <a:prstGeom prst="rect">
            <a:avLst/>
          </a:prstGeom>
        </p:spPr>
        <p:txBody>
          <a:bodyPr lIns="0" tIns="0" rIns="0" bIns="0" rtlCol="0" anchor="t">
            <a:spAutoFit/>
          </a:bodyPr>
          <a:lstStyle/>
          <a:p>
            <a:pPr algn="r">
              <a:lnSpc>
                <a:spcPts val="1680"/>
              </a:lnSpc>
            </a:pPr>
            <a:r>
              <a:rPr lang="en-US" sz="1200" dirty="0">
                <a:solidFill>
                  <a:srgbClr val="1B1B1B"/>
                </a:solidFill>
                <a:latin typeface="Poppins" pitchFamily="2" charset="77"/>
              </a:rPr>
              <a:t>Margot Fraser in front of a Birkenstock van </a:t>
            </a:r>
          </a:p>
          <a:p>
            <a:pPr algn="r">
              <a:lnSpc>
                <a:spcPts val="1680"/>
              </a:lnSpc>
            </a:pPr>
            <a:r>
              <a:rPr lang="en-US" sz="1200" dirty="0">
                <a:solidFill>
                  <a:srgbClr val="1B1B1B"/>
                </a:solidFill>
                <a:latin typeface="Poppins" pitchFamily="2" charset="77"/>
              </a:rPr>
              <a:t>(Complete Birkenstock)</a:t>
            </a:r>
          </a:p>
        </p:txBody>
      </p:sp>
      <p:sp>
        <p:nvSpPr>
          <p:cNvPr id="26" name="TextBox 26"/>
          <p:cNvSpPr txBox="1"/>
          <p:nvPr/>
        </p:nvSpPr>
        <p:spPr>
          <a:xfrm>
            <a:off x="7315200" y="1030232"/>
            <a:ext cx="5213786" cy="2604134"/>
          </a:xfrm>
          <a:prstGeom prst="rect">
            <a:avLst/>
          </a:prstGeom>
        </p:spPr>
        <p:txBody>
          <a:bodyPr lIns="0" tIns="0" rIns="0" bIns="0" rtlCol="0" anchor="t">
            <a:spAutoFit/>
          </a:bodyPr>
          <a:lstStyle/>
          <a:p>
            <a:pPr>
              <a:lnSpc>
                <a:spcPts val="2940"/>
              </a:lnSpc>
            </a:pPr>
            <a:r>
              <a:rPr lang="en-US" sz="2100" dirty="0">
                <a:solidFill>
                  <a:srgbClr val="FFCF7B"/>
                </a:solidFill>
                <a:latin typeface="Poppins Bold"/>
              </a:rPr>
              <a:t>Marketed as the worlds first fitness sandal, the Original BIRKENSTOCK Footbed Sandal (renamed Madrid in 1979), features a single strap over the toes and a deep, flexible footbed, like those found on Birkenstock sandals today.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a:p>
        </p:txBody>
      </p:sp>
      <p:grpSp>
        <p:nvGrpSpPr>
          <p:cNvPr id="4" name="Group 4"/>
          <p:cNvGrpSpPr/>
          <p:nvPr/>
        </p:nvGrpSpPr>
        <p:grpSpPr>
          <a:xfrm>
            <a:off x="0" y="0"/>
            <a:ext cx="6096000" cy="5143500"/>
            <a:chOff x="0" y="0"/>
            <a:chExt cx="1605531" cy="1354667"/>
          </a:xfrm>
        </p:grpSpPr>
        <p:sp>
          <p:nvSpPr>
            <p:cNvPr id="5" name="Freeform 5"/>
            <p:cNvSpPr/>
            <p:nvPr/>
          </p:nvSpPr>
          <p:spPr>
            <a:xfrm>
              <a:off x="0" y="0"/>
              <a:ext cx="1605531" cy="1354667"/>
            </a:xfrm>
            <a:custGeom>
              <a:avLst/>
              <a:gdLst/>
              <a:ahLst/>
              <a:cxnLst/>
              <a:rect l="l" t="t" r="r" b="b"/>
              <a:pathLst>
                <a:path w="1605531" h="1354667">
                  <a:moveTo>
                    <a:pt x="0" y="0"/>
                  </a:moveTo>
                  <a:lnTo>
                    <a:pt x="1605531" y="0"/>
                  </a:lnTo>
                  <a:lnTo>
                    <a:pt x="1605531" y="1354667"/>
                  </a:lnTo>
                  <a:lnTo>
                    <a:pt x="0" y="1354667"/>
                  </a:lnTo>
                  <a:close/>
                </a:path>
              </a:pathLst>
            </a:custGeom>
            <a:solidFill>
              <a:srgbClr val="FFFFFF"/>
            </a:solidFill>
          </p:spPr>
          <p:txBody>
            <a:bodyPr/>
            <a:lstStyle/>
            <a:p>
              <a:endParaRPr lang="en-US"/>
            </a:p>
          </p:txBody>
        </p:sp>
        <p:sp>
          <p:nvSpPr>
            <p:cNvPr id="6" name="TextBox 6"/>
            <p:cNvSpPr txBox="1"/>
            <p:nvPr/>
          </p:nvSpPr>
          <p:spPr>
            <a:xfrm>
              <a:off x="0" y="-9525"/>
              <a:ext cx="1605531" cy="1364192"/>
            </a:xfrm>
            <a:prstGeom prst="rect">
              <a:avLst/>
            </a:prstGeom>
          </p:spPr>
          <p:txBody>
            <a:bodyPr lIns="50800" tIns="50800" rIns="50800" bIns="50800" rtlCol="0" anchor="ctr"/>
            <a:lstStyle/>
            <a:p>
              <a:pPr algn="ctr">
                <a:lnSpc>
                  <a:spcPts val="3000"/>
                </a:lnSpc>
              </a:pPr>
              <a:endParaRPr/>
            </a:p>
          </p:txBody>
        </p:sp>
      </p:grpSp>
      <p:sp>
        <p:nvSpPr>
          <p:cNvPr id="8" name="Freeform 8"/>
          <p:cNvSpPr/>
          <p:nvPr/>
        </p:nvSpPr>
        <p:spPr>
          <a:xfrm>
            <a:off x="6096001" y="5143500"/>
            <a:ext cx="12192000" cy="5143500"/>
          </a:xfrm>
          <a:custGeom>
            <a:avLst/>
            <a:gdLst/>
            <a:ahLst/>
            <a:cxnLst/>
            <a:rect l="l" t="t" r="r" b="b"/>
            <a:pathLst>
              <a:path w="3244999" h="1347866">
                <a:moveTo>
                  <a:pt x="0" y="0"/>
                </a:moveTo>
                <a:lnTo>
                  <a:pt x="3244999" y="0"/>
                </a:lnTo>
                <a:lnTo>
                  <a:pt x="3244999" y="1347866"/>
                </a:lnTo>
                <a:lnTo>
                  <a:pt x="0" y="1347866"/>
                </a:lnTo>
                <a:close/>
              </a:path>
            </a:pathLst>
          </a:custGeom>
          <a:solidFill>
            <a:srgbClr val="FFCF7B"/>
          </a:solidFill>
        </p:spPr>
        <p:txBody>
          <a:bodyPr/>
          <a:lstStyle/>
          <a:p>
            <a:endParaRPr lang="en-US"/>
          </a:p>
        </p:txBody>
      </p:sp>
      <p:sp>
        <p:nvSpPr>
          <p:cNvPr id="9" name="TextBox 9"/>
          <p:cNvSpPr txBox="1"/>
          <p:nvPr/>
        </p:nvSpPr>
        <p:spPr>
          <a:xfrm>
            <a:off x="6096000" y="5107152"/>
            <a:ext cx="12383023" cy="5179848"/>
          </a:xfrm>
          <a:prstGeom prst="rect">
            <a:avLst/>
          </a:prstGeom>
        </p:spPr>
        <p:txBody>
          <a:bodyPr lIns="50800" tIns="50800" rIns="50800" bIns="50800" rtlCol="0" anchor="ctr"/>
          <a:lstStyle/>
          <a:p>
            <a:pPr>
              <a:lnSpc>
                <a:spcPts val="3000"/>
              </a:lnSpc>
            </a:pPr>
            <a:endParaRPr/>
          </a:p>
        </p:txBody>
      </p:sp>
      <p:grpSp>
        <p:nvGrpSpPr>
          <p:cNvPr id="10" name="Group 10"/>
          <p:cNvGrpSpPr/>
          <p:nvPr/>
        </p:nvGrpSpPr>
        <p:grpSpPr>
          <a:xfrm>
            <a:off x="6726076" y="698153"/>
            <a:ext cx="5008724" cy="3693399"/>
            <a:chOff x="0" y="-104775"/>
            <a:chExt cx="6678298" cy="4924532"/>
          </a:xfrm>
        </p:grpSpPr>
        <p:sp>
          <p:nvSpPr>
            <p:cNvPr id="11" name="TextBox 11"/>
            <p:cNvSpPr txBox="1"/>
            <p:nvPr/>
          </p:nvSpPr>
          <p:spPr>
            <a:xfrm>
              <a:off x="0" y="-104775"/>
              <a:ext cx="6678298" cy="4319987"/>
            </a:xfrm>
            <a:prstGeom prst="rect">
              <a:avLst/>
            </a:prstGeom>
          </p:spPr>
          <p:txBody>
            <a:bodyPr wrap="square" lIns="0" tIns="0" rIns="0" bIns="0" rtlCol="0" anchor="t">
              <a:spAutoFit/>
            </a:bodyPr>
            <a:lstStyle/>
            <a:p>
              <a:pPr>
                <a:lnSpc>
                  <a:spcPts val="3400"/>
                </a:lnSpc>
              </a:pPr>
              <a:r>
                <a:rPr lang="en-US" sz="4800" dirty="0">
                  <a:solidFill>
                    <a:srgbClr val="FFCF7B"/>
                  </a:solidFill>
                  <a:latin typeface="Poppins Bold"/>
                </a:rPr>
                <a:t>1973 </a:t>
              </a:r>
              <a:br>
                <a:rPr lang="en-US" sz="3399" dirty="0">
                  <a:solidFill>
                    <a:srgbClr val="FFCF7B"/>
                  </a:solidFill>
                  <a:latin typeface="Poppins Bold"/>
                </a:rPr>
              </a:br>
              <a:r>
                <a:rPr lang="en-US" sz="3399" dirty="0">
                  <a:solidFill>
                    <a:srgbClr val="FFCF7B"/>
                  </a:solidFill>
                  <a:latin typeface="Poppins" pitchFamily="2" charset="77"/>
                </a:rPr>
                <a:t>ARIZONA SANDAL</a:t>
              </a:r>
              <a:r>
                <a:rPr lang="en-US" sz="3399" dirty="0">
                  <a:solidFill>
                    <a:srgbClr val="537856"/>
                  </a:solidFill>
                  <a:latin typeface="Poppins Bold"/>
                </a:rPr>
                <a:t> </a:t>
              </a:r>
            </a:p>
            <a:p>
              <a:pPr>
                <a:lnSpc>
                  <a:spcPts val="2340"/>
                </a:lnSpc>
                <a:spcBef>
                  <a:spcPts val="1200"/>
                </a:spcBef>
              </a:pPr>
              <a:r>
                <a:rPr lang="en-US" sz="1800" spc="53" dirty="0">
                  <a:solidFill>
                    <a:srgbClr val="FFF7F3"/>
                  </a:solidFill>
                  <a:latin typeface="Poppins" pitchFamily="2" charset="77"/>
                </a:rPr>
                <a:t>BIRKENSTOCK’s now-iconic Arizona sandal is introduced in </a:t>
              </a:r>
              <a:r>
                <a:rPr lang="en-US" sz="1800" spc="53" dirty="0">
                  <a:solidFill>
                    <a:srgbClr val="FFF7F3"/>
                  </a:solidFill>
                  <a:latin typeface="Poppins Bold"/>
                </a:rPr>
                <a:t>1973</a:t>
              </a:r>
              <a:r>
                <a:rPr lang="en-US" sz="1800" spc="53" dirty="0">
                  <a:solidFill>
                    <a:srgbClr val="FFF7F3"/>
                  </a:solidFill>
                  <a:latin typeface="Poppins" pitchFamily="2" charset="77"/>
                </a:rPr>
                <a:t>, and the US Birkenstock Import business takes off. </a:t>
              </a:r>
            </a:p>
            <a:p>
              <a:pPr>
                <a:lnSpc>
                  <a:spcPts val="2340"/>
                </a:lnSpc>
                <a:spcBef>
                  <a:spcPts val="1200"/>
                </a:spcBef>
              </a:pPr>
              <a:r>
                <a:rPr lang="en-US" sz="1800" spc="53" dirty="0">
                  <a:solidFill>
                    <a:srgbClr val="FFF7F3"/>
                  </a:solidFill>
                  <a:latin typeface="Poppins" pitchFamily="2" charset="77"/>
                </a:rPr>
                <a:t>The sandals are popular amongst the counterculture due to their unconventional appearance and aligned values (health, comfort).</a:t>
              </a:r>
            </a:p>
          </p:txBody>
        </p:sp>
        <p:sp>
          <p:nvSpPr>
            <p:cNvPr id="12" name="AutoShape 12"/>
            <p:cNvSpPr/>
            <p:nvPr/>
          </p:nvSpPr>
          <p:spPr>
            <a:xfrm>
              <a:off x="0" y="4819757"/>
              <a:ext cx="6447797" cy="0"/>
            </a:xfrm>
            <a:prstGeom prst="line">
              <a:avLst/>
            </a:prstGeom>
            <a:ln w="50800" cap="flat">
              <a:solidFill>
                <a:srgbClr val="FFCF7B"/>
              </a:solidFill>
              <a:prstDash val="sysDot"/>
              <a:headEnd type="none" w="sm" len="sm"/>
              <a:tailEnd type="none" w="sm" len="sm"/>
            </a:ln>
          </p:spPr>
          <p:txBody>
            <a:bodyPr/>
            <a:lstStyle/>
            <a:p>
              <a:endParaRPr lang="en-US"/>
            </a:p>
          </p:txBody>
        </p:sp>
      </p:grpSp>
      <p:sp>
        <p:nvSpPr>
          <p:cNvPr id="13" name="Freeform 13"/>
          <p:cNvSpPr/>
          <p:nvPr/>
        </p:nvSpPr>
        <p:spPr>
          <a:xfrm>
            <a:off x="743426" y="267176"/>
            <a:ext cx="4609148" cy="4609148"/>
          </a:xfrm>
          <a:custGeom>
            <a:avLst/>
            <a:gdLst/>
            <a:ahLst/>
            <a:cxnLst/>
            <a:rect l="l" t="t" r="r" b="b"/>
            <a:pathLst>
              <a:path w="4609148" h="4609148">
                <a:moveTo>
                  <a:pt x="0" y="0"/>
                </a:moveTo>
                <a:lnTo>
                  <a:pt x="4609148" y="0"/>
                </a:lnTo>
                <a:lnTo>
                  <a:pt x="4609148" y="4609148"/>
                </a:lnTo>
                <a:lnTo>
                  <a:pt x="0" y="4609148"/>
                </a:lnTo>
                <a:lnTo>
                  <a:pt x="0" y="0"/>
                </a:lnTo>
                <a:close/>
              </a:path>
            </a:pathLst>
          </a:custGeom>
          <a:blipFill>
            <a:blip r:embed="rId3"/>
            <a:stretch>
              <a:fillRect/>
            </a:stretch>
          </a:blipFill>
        </p:spPr>
        <p:txBody>
          <a:bodyPr/>
          <a:lstStyle/>
          <a:p>
            <a:endParaRPr lang="en-US"/>
          </a:p>
        </p:txBody>
      </p:sp>
      <p:sp>
        <p:nvSpPr>
          <p:cNvPr id="15" name="AutoShape 15"/>
          <p:cNvSpPr/>
          <p:nvPr/>
        </p:nvSpPr>
        <p:spPr>
          <a:xfrm flipV="1">
            <a:off x="740319" y="9205928"/>
            <a:ext cx="4835848" cy="0"/>
          </a:xfrm>
          <a:prstGeom prst="line">
            <a:avLst/>
          </a:prstGeom>
          <a:ln w="50800" cap="flat">
            <a:solidFill>
              <a:srgbClr val="FFCF7B"/>
            </a:solidFill>
            <a:prstDash val="sysDot"/>
            <a:headEnd type="none" w="sm" len="sm"/>
            <a:tailEnd type="none" w="sm" len="sm"/>
          </a:ln>
        </p:spPr>
        <p:txBody>
          <a:bodyPr/>
          <a:lstStyle/>
          <a:p>
            <a:endParaRPr lang="en-US"/>
          </a:p>
        </p:txBody>
      </p:sp>
      <p:sp>
        <p:nvSpPr>
          <p:cNvPr id="16" name="TextBox 16"/>
          <p:cNvSpPr txBox="1"/>
          <p:nvPr/>
        </p:nvSpPr>
        <p:spPr>
          <a:xfrm>
            <a:off x="740319" y="6515100"/>
            <a:ext cx="4835848" cy="2297424"/>
          </a:xfrm>
          <a:prstGeom prst="rect">
            <a:avLst/>
          </a:prstGeom>
        </p:spPr>
        <p:txBody>
          <a:bodyPr lIns="0" tIns="0" rIns="0" bIns="0" rtlCol="0" anchor="t">
            <a:spAutoFit/>
          </a:bodyPr>
          <a:lstStyle/>
          <a:p>
            <a:pPr>
              <a:lnSpc>
                <a:spcPts val="3400"/>
              </a:lnSpc>
            </a:pPr>
            <a:r>
              <a:rPr lang="en-US" sz="4800" spc="101" dirty="0">
                <a:solidFill>
                  <a:srgbClr val="FFCF7B"/>
                </a:solidFill>
                <a:latin typeface="Poppins Bold"/>
              </a:rPr>
              <a:t>1980s</a:t>
            </a:r>
            <a:r>
              <a:rPr lang="en-US" sz="3399" spc="101" dirty="0">
                <a:solidFill>
                  <a:srgbClr val="FFCF7B"/>
                </a:solidFill>
                <a:latin typeface="Poppins Bold"/>
              </a:rPr>
              <a:t> </a:t>
            </a:r>
            <a:br>
              <a:rPr lang="en-US" sz="3399" spc="101" dirty="0">
                <a:solidFill>
                  <a:srgbClr val="FFCF7B"/>
                </a:solidFill>
                <a:latin typeface="Poppins Bold"/>
              </a:rPr>
            </a:br>
            <a:r>
              <a:rPr lang="en-US" sz="3399" spc="101" dirty="0">
                <a:solidFill>
                  <a:srgbClr val="FFCF7B"/>
                </a:solidFill>
                <a:latin typeface="Poppins" pitchFamily="2" charset="77"/>
              </a:rPr>
              <a:t>SALES BOOM</a:t>
            </a:r>
          </a:p>
          <a:p>
            <a:pPr>
              <a:lnSpc>
                <a:spcPts val="2520"/>
              </a:lnSpc>
              <a:spcBef>
                <a:spcPts val="1200"/>
              </a:spcBef>
            </a:pPr>
            <a:r>
              <a:rPr lang="en-US" sz="1800" dirty="0">
                <a:solidFill>
                  <a:srgbClr val="FFF7F3"/>
                </a:solidFill>
                <a:latin typeface="Poppins" pitchFamily="2" charset="77"/>
              </a:rPr>
              <a:t>With an increase in the number of styles and a resurgence in the popularity of 1960s ‘Hippie’ culture, Birkenstock sales boom.</a:t>
            </a:r>
          </a:p>
        </p:txBody>
      </p:sp>
      <p:sp>
        <p:nvSpPr>
          <p:cNvPr id="17" name="TextBox 17"/>
          <p:cNvSpPr txBox="1"/>
          <p:nvPr/>
        </p:nvSpPr>
        <p:spPr>
          <a:xfrm>
            <a:off x="8396208" y="9677651"/>
            <a:ext cx="3677229" cy="427681"/>
          </a:xfrm>
          <a:prstGeom prst="rect">
            <a:avLst/>
          </a:prstGeom>
        </p:spPr>
        <p:txBody>
          <a:bodyPr lIns="0" tIns="0" rIns="0" bIns="0" rtlCol="0" anchor="t">
            <a:spAutoFit/>
          </a:bodyPr>
          <a:lstStyle/>
          <a:p>
            <a:pPr algn="r">
              <a:lnSpc>
                <a:spcPts val="1680"/>
              </a:lnSpc>
            </a:pPr>
            <a:r>
              <a:rPr lang="en-US" sz="1200" dirty="0">
                <a:solidFill>
                  <a:srgbClr val="1B1B1B"/>
                </a:solidFill>
                <a:latin typeface="Poppins" pitchFamily="2" charset="77"/>
              </a:rPr>
              <a:t>BIRKENSTOCK catalog, 1980s</a:t>
            </a:r>
          </a:p>
          <a:p>
            <a:pPr algn="r">
              <a:lnSpc>
                <a:spcPts val="1680"/>
              </a:lnSpc>
            </a:pPr>
            <a:r>
              <a:rPr lang="en-US" sz="1200" dirty="0">
                <a:solidFill>
                  <a:srgbClr val="1B1B1B"/>
                </a:solidFill>
                <a:latin typeface="Poppins" pitchFamily="2" charset="77"/>
              </a:rPr>
              <a:t>(BIRKENSTOCK)</a:t>
            </a:r>
          </a:p>
        </p:txBody>
      </p:sp>
      <p:sp>
        <p:nvSpPr>
          <p:cNvPr id="19" name="Freeform 19"/>
          <p:cNvSpPr/>
          <p:nvPr/>
        </p:nvSpPr>
        <p:spPr>
          <a:xfrm>
            <a:off x="12190574" y="5133975"/>
            <a:ext cx="6097426" cy="5153025"/>
          </a:xfrm>
          <a:custGeom>
            <a:avLst/>
            <a:gdLst/>
            <a:ahLst/>
            <a:cxnLst/>
            <a:rect l="l" t="t" r="r" b="b"/>
            <a:pathLst>
              <a:path w="1605906" h="1357175">
                <a:moveTo>
                  <a:pt x="0" y="0"/>
                </a:moveTo>
                <a:lnTo>
                  <a:pt x="1605906" y="0"/>
                </a:lnTo>
                <a:lnTo>
                  <a:pt x="1605906" y="1357175"/>
                </a:lnTo>
                <a:lnTo>
                  <a:pt x="0" y="1357175"/>
                </a:lnTo>
                <a:close/>
              </a:path>
            </a:pathLst>
          </a:custGeom>
          <a:solidFill>
            <a:schemeClr val="accent5">
              <a:lumMod val="75000"/>
            </a:schemeClr>
          </a:solidFill>
        </p:spPr>
        <p:txBody>
          <a:bodyPr/>
          <a:lstStyle/>
          <a:p>
            <a:endParaRPr lang="en-US"/>
          </a:p>
        </p:txBody>
      </p:sp>
      <p:sp>
        <p:nvSpPr>
          <p:cNvPr id="20" name="TextBox 20"/>
          <p:cNvSpPr txBox="1"/>
          <p:nvPr/>
        </p:nvSpPr>
        <p:spPr>
          <a:xfrm>
            <a:off x="12190574" y="5097810"/>
            <a:ext cx="6097426" cy="5189190"/>
          </a:xfrm>
          <a:prstGeom prst="rect">
            <a:avLst/>
          </a:prstGeom>
        </p:spPr>
        <p:txBody>
          <a:bodyPr lIns="50800" tIns="50800" rIns="50800" bIns="50800" rtlCol="0" anchor="ctr"/>
          <a:lstStyle/>
          <a:p>
            <a:pPr algn="ctr">
              <a:lnSpc>
                <a:spcPts val="3000"/>
              </a:lnSpc>
            </a:pPr>
            <a:endParaRPr/>
          </a:p>
        </p:txBody>
      </p:sp>
      <p:sp>
        <p:nvSpPr>
          <p:cNvPr id="21" name="Freeform 21"/>
          <p:cNvSpPr/>
          <p:nvPr/>
        </p:nvSpPr>
        <p:spPr>
          <a:xfrm>
            <a:off x="13251107" y="5143500"/>
            <a:ext cx="3797537" cy="5143500"/>
          </a:xfrm>
          <a:custGeom>
            <a:avLst/>
            <a:gdLst/>
            <a:ahLst/>
            <a:cxnLst/>
            <a:rect l="l" t="t" r="r" b="b"/>
            <a:pathLst>
              <a:path w="3797537" h="5143500">
                <a:moveTo>
                  <a:pt x="0" y="0"/>
                </a:moveTo>
                <a:lnTo>
                  <a:pt x="3797537" y="0"/>
                </a:lnTo>
                <a:lnTo>
                  <a:pt x="3797537" y="5143500"/>
                </a:lnTo>
                <a:lnTo>
                  <a:pt x="0" y="5143500"/>
                </a:lnTo>
                <a:lnTo>
                  <a:pt x="0" y="0"/>
                </a:lnTo>
                <a:close/>
              </a:path>
            </a:pathLst>
          </a:custGeom>
          <a:blipFill>
            <a:blip r:embed="rId4"/>
            <a:stretch>
              <a:fillRect/>
            </a:stretch>
          </a:blipFill>
        </p:spPr>
        <p:txBody>
          <a:bodyPr/>
          <a:lstStyle/>
          <a:p>
            <a:endParaRPr lang="en-US"/>
          </a:p>
        </p:txBody>
      </p:sp>
      <p:grpSp>
        <p:nvGrpSpPr>
          <p:cNvPr id="22" name="Group 22"/>
          <p:cNvGrpSpPr/>
          <p:nvPr/>
        </p:nvGrpSpPr>
        <p:grpSpPr>
          <a:xfrm>
            <a:off x="12190574" y="-9525"/>
            <a:ext cx="6097426" cy="5143500"/>
            <a:chOff x="0" y="0"/>
            <a:chExt cx="1597844" cy="1347866"/>
          </a:xfrm>
        </p:grpSpPr>
        <p:sp>
          <p:nvSpPr>
            <p:cNvPr id="23" name="Freeform 23"/>
            <p:cNvSpPr/>
            <p:nvPr/>
          </p:nvSpPr>
          <p:spPr>
            <a:xfrm>
              <a:off x="0" y="0"/>
              <a:ext cx="1597844" cy="1347866"/>
            </a:xfrm>
            <a:custGeom>
              <a:avLst/>
              <a:gdLst/>
              <a:ahLst/>
              <a:cxnLst/>
              <a:rect l="l" t="t" r="r" b="b"/>
              <a:pathLst>
                <a:path w="1597844" h="1347866">
                  <a:moveTo>
                    <a:pt x="0" y="0"/>
                  </a:moveTo>
                  <a:lnTo>
                    <a:pt x="1597844" y="0"/>
                  </a:lnTo>
                  <a:lnTo>
                    <a:pt x="1597844" y="1347866"/>
                  </a:lnTo>
                  <a:lnTo>
                    <a:pt x="0" y="1347866"/>
                  </a:lnTo>
                  <a:close/>
                </a:path>
              </a:pathLst>
            </a:custGeom>
            <a:solidFill>
              <a:srgbClr val="FFF7F3"/>
            </a:solidFill>
          </p:spPr>
          <p:txBody>
            <a:bodyPr/>
            <a:lstStyle/>
            <a:p>
              <a:endParaRPr lang="en-US"/>
            </a:p>
          </p:txBody>
        </p:sp>
        <p:sp>
          <p:nvSpPr>
            <p:cNvPr id="24" name="TextBox 24"/>
            <p:cNvSpPr txBox="1"/>
            <p:nvPr/>
          </p:nvSpPr>
          <p:spPr>
            <a:xfrm>
              <a:off x="0" y="-9525"/>
              <a:ext cx="1597844" cy="1357391"/>
            </a:xfrm>
            <a:prstGeom prst="rect">
              <a:avLst/>
            </a:prstGeom>
          </p:spPr>
          <p:txBody>
            <a:bodyPr lIns="50800" tIns="50800" rIns="50800" bIns="50800" rtlCol="0" anchor="ctr"/>
            <a:lstStyle/>
            <a:p>
              <a:pPr>
                <a:lnSpc>
                  <a:spcPts val="3000"/>
                </a:lnSpc>
              </a:pPr>
              <a:endParaRPr/>
            </a:p>
          </p:txBody>
        </p:sp>
      </p:grpSp>
      <p:sp>
        <p:nvSpPr>
          <p:cNvPr id="25" name="TextBox 25"/>
          <p:cNvSpPr txBox="1"/>
          <p:nvPr/>
        </p:nvSpPr>
        <p:spPr>
          <a:xfrm>
            <a:off x="12877800" y="1104900"/>
            <a:ext cx="4637949" cy="3143809"/>
          </a:xfrm>
          <a:prstGeom prst="rect">
            <a:avLst/>
          </a:prstGeom>
        </p:spPr>
        <p:txBody>
          <a:bodyPr lIns="0" tIns="0" rIns="0" bIns="0" rtlCol="0" anchor="t">
            <a:spAutoFit/>
          </a:bodyPr>
          <a:lstStyle/>
          <a:p>
            <a:pPr algn="ctr">
              <a:lnSpc>
                <a:spcPts val="2939"/>
              </a:lnSpc>
            </a:pPr>
            <a:r>
              <a:rPr lang="en-US" sz="2800" dirty="0">
                <a:solidFill>
                  <a:srgbClr val="537856"/>
                </a:solidFill>
                <a:latin typeface="Poppins Bold"/>
              </a:rPr>
              <a:t>Over the next 30 years the US import business grows into a multi-million-dollar operation.</a:t>
            </a:r>
          </a:p>
          <a:p>
            <a:pPr algn="ctr">
              <a:lnSpc>
                <a:spcPts val="2939"/>
              </a:lnSpc>
              <a:spcBef>
                <a:spcPts val="1200"/>
              </a:spcBef>
            </a:pPr>
            <a:r>
              <a:rPr lang="en-US" sz="2800" dirty="0">
                <a:solidFill>
                  <a:srgbClr val="537856"/>
                </a:solidFill>
                <a:latin typeface="Poppins Bold"/>
              </a:rPr>
              <a:t>Margot Fraser is credited with kickstarting the global success of Birkenstock.</a:t>
            </a:r>
          </a:p>
        </p:txBody>
      </p:sp>
      <p:sp>
        <p:nvSpPr>
          <p:cNvPr id="26" name="Freeform 26"/>
          <p:cNvSpPr/>
          <p:nvPr/>
        </p:nvSpPr>
        <p:spPr>
          <a:xfrm>
            <a:off x="17143894"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5"/>
            <a:stretch>
              <a:fillRect/>
            </a:stretch>
          </a:blipFill>
        </p:spPr>
        <p:txBody>
          <a:bodyPr/>
          <a:lstStyle/>
          <a:p>
            <a:endParaRPr lang="en-US"/>
          </a:p>
        </p:txBody>
      </p:sp>
      <p:sp>
        <p:nvSpPr>
          <p:cNvPr id="27" name="TextBox 27"/>
          <p:cNvSpPr txBox="1"/>
          <p:nvPr/>
        </p:nvSpPr>
        <p:spPr>
          <a:xfrm>
            <a:off x="6858000" y="6972300"/>
            <a:ext cx="4637949" cy="1818447"/>
          </a:xfrm>
          <a:prstGeom prst="rect">
            <a:avLst/>
          </a:prstGeom>
        </p:spPr>
        <p:txBody>
          <a:bodyPr lIns="0" tIns="0" rIns="0" bIns="0" rtlCol="0" anchor="t">
            <a:spAutoFit/>
          </a:bodyPr>
          <a:lstStyle/>
          <a:p>
            <a:pPr algn="ctr">
              <a:lnSpc>
                <a:spcPts val="2939"/>
              </a:lnSpc>
            </a:pPr>
            <a:r>
              <a:rPr lang="en-US" sz="4800" dirty="0">
                <a:solidFill>
                  <a:srgbClr val="5B514E"/>
                </a:solidFill>
                <a:latin typeface="Poppins Bold"/>
              </a:rPr>
              <a:t>1985</a:t>
            </a:r>
          </a:p>
          <a:p>
            <a:pPr algn="ctr">
              <a:spcBef>
                <a:spcPts val="1200"/>
              </a:spcBef>
            </a:pPr>
            <a:r>
              <a:rPr lang="en-US" sz="2800" dirty="0">
                <a:solidFill>
                  <a:srgbClr val="5B514E"/>
                </a:solidFill>
                <a:latin typeface="Poppins Bold"/>
              </a:rPr>
              <a:t>Birkenstock offers over 40 style and color combinations.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4925587"/>
            <a:ext cx="18288000" cy="5361413"/>
          </a:xfrm>
          <a:custGeom>
            <a:avLst/>
            <a:gdLst/>
            <a:ahLst/>
            <a:cxnLst/>
            <a:rect l="l" t="t" r="r" b="b"/>
            <a:pathLst>
              <a:path w="18288000" h="5361413">
                <a:moveTo>
                  <a:pt x="0" y="0"/>
                </a:moveTo>
                <a:lnTo>
                  <a:pt x="18288000" y="0"/>
                </a:lnTo>
                <a:lnTo>
                  <a:pt x="18288000" y="5361413"/>
                </a:lnTo>
                <a:lnTo>
                  <a:pt x="0" y="5361413"/>
                </a:lnTo>
                <a:lnTo>
                  <a:pt x="0" y="0"/>
                </a:lnTo>
                <a:close/>
              </a:path>
            </a:pathLst>
          </a:custGeom>
          <a:blipFill>
            <a:blip r:embed="rId2">
              <a:alphaModFix amt="59000"/>
            </a:blip>
            <a:stretch>
              <a:fillRect t="-170552" b="-70552"/>
            </a:stretch>
          </a:blipFill>
        </p:spPr>
        <p:txBody>
          <a:bodyPr/>
          <a:lstStyle/>
          <a:p>
            <a:endParaRPr lang="en-US"/>
          </a:p>
        </p:txBody>
      </p:sp>
      <p:grpSp>
        <p:nvGrpSpPr>
          <p:cNvPr id="3" name="Group 3"/>
          <p:cNvGrpSpPr/>
          <p:nvPr/>
        </p:nvGrpSpPr>
        <p:grpSpPr>
          <a:xfrm>
            <a:off x="0" y="0"/>
            <a:ext cx="12191048" cy="4925587"/>
            <a:chOff x="0" y="0"/>
            <a:chExt cx="3210811" cy="1297274"/>
          </a:xfrm>
        </p:grpSpPr>
        <p:sp>
          <p:nvSpPr>
            <p:cNvPr id="4" name="Freeform 4"/>
            <p:cNvSpPr/>
            <p:nvPr/>
          </p:nvSpPr>
          <p:spPr>
            <a:xfrm>
              <a:off x="0" y="0"/>
              <a:ext cx="3210811" cy="1297274"/>
            </a:xfrm>
            <a:custGeom>
              <a:avLst/>
              <a:gdLst/>
              <a:ahLst/>
              <a:cxnLst/>
              <a:rect l="l" t="t" r="r" b="b"/>
              <a:pathLst>
                <a:path w="3210811" h="1297274">
                  <a:moveTo>
                    <a:pt x="0" y="0"/>
                  </a:moveTo>
                  <a:lnTo>
                    <a:pt x="3210811" y="0"/>
                  </a:lnTo>
                  <a:lnTo>
                    <a:pt x="3210811" y="1297274"/>
                  </a:lnTo>
                  <a:lnTo>
                    <a:pt x="0" y="1297274"/>
                  </a:lnTo>
                  <a:close/>
                </a:path>
              </a:pathLst>
            </a:custGeom>
            <a:solidFill>
              <a:srgbClr val="FFF7F3"/>
            </a:solidFill>
          </p:spPr>
          <p:txBody>
            <a:bodyPr/>
            <a:lstStyle/>
            <a:p>
              <a:endParaRPr lang="en-US"/>
            </a:p>
          </p:txBody>
        </p:sp>
        <p:sp>
          <p:nvSpPr>
            <p:cNvPr id="5" name="TextBox 5"/>
            <p:cNvSpPr txBox="1"/>
            <p:nvPr/>
          </p:nvSpPr>
          <p:spPr>
            <a:xfrm>
              <a:off x="0" y="-9525"/>
              <a:ext cx="3210811" cy="1306799"/>
            </a:xfrm>
            <a:prstGeom prst="rect">
              <a:avLst/>
            </a:prstGeom>
          </p:spPr>
          <p:txBody>
            <a:bodyPr lIns="50800" tIns="50800" rIns="50800" bIns="50800" rtlCol="0" anchor="ctr"/>
            <a:lstStyle/>
            <a:p>
              <a:pPr>
                <a:lnSpc>
                  <a:spcPts val="3000"/>
                </a:lnSpc>
              </a:pPr>
              <a:endParaRPr/>
            </a:p>
          </p:txBody>
        </p:sp>
      </p:grpSp>
      <p:sp>
        <p:nvSpPr>
          <p:cNvPr id="7" name="Freeform 7"/>
          <p:cNvSpPr/>
          <p:nvPr/>
        </p:nvSpPr>
        <p:spPr>
          <a:xfrm>
            <a:off x="12191048" y="11573"/>
            <a:ext cx="6096953" cy="5131927"/>
          </a:xfrm>
          <a:custGeom>
            <a:avLst/>
            <a:gdLst/>
            <a:ahLst/>
            <a:cxnLst/>
            <a:rect l="l" t="t" r="r" b="b"/>
            <a:pathLst>
              <a:path w="6096953" h="5131927">
                <a:moveTo>
                  <a:pt x="0" y="0"/>
                </a:moveTo>
                <a:lnTo>
                  <a:pt x="6096952" y="0"/>
                </a:lnTo>
                <a:lnTo>
                  <a:pt x="6096952" y="5131927"/>
                </a:lnTo>
                <a:lnTo>
                  <a:pt x="0" y="5131927"/>
                </a:lnTo>
                <a:lnTo>
                  <a:pt x="0" y="0"/>
                </a:lnTo>
                <a:close/>
              </a:path>
            </a:pathLst>
          </a:custGeom>
          <a:blipFill>
            <a:blip r:embed="rId2">
              <a:alphaModFix amt="59000"/>
            </a:blip>
            <a:stretch>
              <a:fillRect l="-199953" t="-172239" b="-84117"/>
            </a:stretch>
          </a:blipFill>
        </p:spPr>
        <p:txBody>
          <a:bodyPr/>
          <a:lstStyle/>
          <a:p>
            <a:endParaRPr lang="en-US"/>
          </a:p>
        </p:txBody>
      </p:sp>
      <p:sp>
        <p:nvSpPr>
          <p:cNvPr id="9" name="Freeform 9"/>
          <p:cNvSpPr/>
          <p:nvPr/>
        </p:nvSpPr>
        <p:spPr>
          <a:xfrm>
            <a:off x="12192000" y="4838701"/>
            <a:ext cx="6096001" cy="5448300"/>
          </a:xfrm>
          <a:custGeom>
            <a:avLst/>
            <a:gdLst/>
            <a:ahLst/>
            <a:cxnLst/>
            <a:rect l="l" t="t" r="r" b="b"/>
            <a:pathLst>
              <a:path w="1605782" h="1441633">
                <a:moveTo>
                  <a:pt x="0" y="0"/>
                </a:moveTo>
                <a:lnTo>
                  <a:pt x="1605782" y="0"/>
                </a:lnTo>
                <a:lnTo>
                  <a:pt x="1605782" y="1441633"/>
                </a:lnTo>
                <a:lnTo>
                  <a:pt x="0" y="1441633"/>
                </a:lnTo>
                <a:close/>
              </a:path>
            </a:pathLst>
          </a:custGeom>
          <a:solidFill>
            <a:srgbClr val="FFCF7B"/>
          </a:solidFill>
        </p:spPr>
        <p:txBody>
          <a:bodyPr/>
          <a:lstStyle/>
          <a:p>
            <a:endParaRPr lang="en-US"/>
          </a:p>
        </p:txBody>
      </p:sp>
      <p:sp>
        <p:nvSpPr>
          <p:cNvPr id="10" name="TextBox 10"/>
          <p:cNvSpPr txBox="1"/>
          <p:nvPr/>
        </p:nvSpPr>
        <p:spPr>
          <a:xfrm>
            <a:off x="12192000" y="4889422"/>
            <a:ext cx="6096001" cy="5509865"/>
          </a:xfrm>
          <a:prstGeom prst="rect">
            <a:avLst/>
          </a:prstGeom>
        </p:spPr>
        <p:txBody>
          <a:bodyPr lIns="50800" tIns="50800" rIns="50800" bIns="50800" rtlCol="0" anchor="ctr"/>
          <a:lstStyle/>
          <a:p>
            <a:pPr algn="ctr">
              <a:lnSpc>
                <a:spcPts val="3000"/>
              </a:lnSpc>
            </a:pPr>
            <a:endParaRPr/>
          </a:p>
        </p:txBody>
      </p:sp>
      <p:sp>
        <p:nvSpPr>
          <p:cNvPr id="11" name="AutoShape 11"/>
          <p:cNvSpPr/>
          <p:nvPr/>
        </p:nvSpPr>
        <p:spPr>
          <a:xfrm>
            <a:off x="6648278" y="9029700"/>
            <a:ext cx="4835848" cy="0"/>
          </a:xfrm>
          <a:prstGeom prst="line">
            <a:avLst/>
          </a:prstGeom>
          <a:ln w="38100" cap="flat">
            <a:solidFill>
              <a:srgbClr val="FFCF7B"/>
            </a:solidFill>
            <a:prstDash val="sysDot"/>
            <a:headEnd type="none" w="sm" len="sm"/>
            <a:tailEnd type="none" w="sm" len="sm"/>
          </a:ln>
        </p:spPr>
        <p:txBody>
          <a:bodyPr/>
          <a:lstStyle/>
          <a:p>
            <a:endParaRPr lang="en-US"/>
          </a:p>
        </p:txBody>
      </p:sp>
      <p:sp>
        <p:nvSpPr>
          <p:cNvPr id="12" name="Freeform 12"/>
          <p:cNvSpPr/>
          <p:nvPr/>
        </p:nvSpPr>
        <p:spPr>
          <a:xfrm>
            <a:off x="0" y="4925587"/>
            <a:ext cx="6095524" cy="5361413"/>
          </a:xfrm>
          <a:custGeom>
            <a:avLst/>
            <a:gdLst/>
            <a:ahLst/>
            <a:cxnLst/>
            <a:rect l="l" t="t" r="r" b="b"/>
            <a:pathLst>
              <a:path w="6095524" h="5361413">
                <a:moveTo>
                  <a:pt x="0" y="0"/>
                </a:moveTo>
                <a:lnTo>
                  <a:pt x="6095524" y="0"/>
                </a:lnTo>
                <a:lnTo>
                  <a:pt x="6095524" y="5361413"/>
                </a:lnTo>
                <a:lnTo>
                  <a:pt x="0" y="5361413"/>
                </a:lnTo>
                <a:lnTo>
                  <a:pt x="0" y="0"/>
                </a:lnTo>
                <a:close/>
              </a:path>
            </a:pathLst>
          </a:custGeom>
          <a:blipFill>
            <a:blip r:embed="rId3"/>
            <a:stretch>
              <a:fillRect l="-22359" r="-11011"/>
            </a:stretch>
          </a:blipFill>
        </p:spPr>
        <p:txBody>
          <a:bodyPr/>
          <a:lstStyle/>
          <a:p>
            <a:endParaRPr lang="en-US"/>
          </a:p>
        </p:txBody>
      </p:sp>
      <p:sp>
        <p:nvSpPr>
          <p:cNvPr id="13" name="Freeform 13"/>
          <p:cNvSpPr/>
          <p:nvPr/>
        </p:nvSpPr>
        <p:spPr>
          <a:xfrm>
            <a:off x="9144000" y="-114300"/>
            <a:ext cx="9144000" cy="5055228"/>
          </a:xfrm>
          <a:custGeom>
            <a:avLst/>
            <a:gdLst/>
            <a:ahLst/>
            <a:cxnLst/>
            <a:rect l="l" t="t" r="r" b="b"/>
            <a:pathLst>
              <a:path w="9144000" h="5013449">
                <a:moveTo>
                  <a:pt x="0" y="0"/>
                </a:moveTo>
                <a:lnTo>
                  <a:pt x="9144000" y="0"/>
                </a:lnTo>
                <a:lnTo>
                  <a:pt x="9144000" y="5013449"/>
                </a:lnTo>
                <a:lnTo>
                  <a:pt x="0" y="5013449"/>
                </a:lnTo>
                <a:lnTo>
                  <a:pt x="0" y="0"/>
                </a:lnTo>
                <a:close/>
              </a:path>
            </a:pathLst>
          </a:custGeom>
          <a:blipFill>
            <a:blip r:embed="rId4"/>
            <a:stretch>
              <a:fillRect l="-347" r="-2565"/>
            </a:stretch>
          </a:blipFill>
        </p:spPr>
        <p:txBody>
          <a:bodyPr/>
          <a:lstStyle/>
          <a:p>
            <a:endParaRPr lang="en-US"/>
          </a:p>
        </p:txBody>
      </p:sp>
      <p:sp>
        <p:nvSpPr>
          <p:cNvPr id="15" name="AutoShape 15"/>
          <p:cNvSpPr/>
          <p:nvPr/>
        </p:nvSpPr>
        <p:spPr>
          <a:xfrm>
            <a:off x="522620" y="3825256"/>
            <a:ext cx="4957990"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6" name="TextBox 16"/>
          <p:cNvSpPr txBox="1"/>
          <p:nvPr/>
        </p:nvSpPr>
        <p:spPr>
          <a:xfrm>
            <a:off x="533400" y="1485900"/>
            <a:ext cx="7228239" cy="2297424"/>
          </a:xfrm>
          <a:prstGeom prst="rect">
            <a:avLst/>
          </a:prstGeom>
        </p:spPr>
        <p:txBody>
          <a:bodyPr lIns="0" tIns="0" rIns="0" bIns="0" rtlCol="0" anchor="t">
            <a:spAutoFit/>
          </a:bodyPr>
          <a:lstStyle/>
          <a:p>
            <a:pPr>
              <a:lnSpc>
                <a:spcPts val="3400"/>
              </a:lnSpc>
            </a:pPr>
            <a:r>
              <a:rPr lang="en-US" sz="4800" dirty="0">
                <a:solidFill>
                  <a:srgbClr val="537856"/>
                </a:solidFill>
                <a:latin typeface="Poppins Bold"/>
              </a:rPr>
              <a:t>1988</a:t>
            </a:r>
            <a:r>
              <a:rPr lang="en-US" sz="3399" dirty="0">
                <a:solidFill>
                  <a:srgbClr val="537856"/>
                </a:solidFill>
                <a:latin typeface="Poppins" pitchFamily="2" charset="77"/>
              </a:rPr>
              <a:t> </a:t>
            </a:r>
          </a:p>
          <a:p>
            <a:pPr>
              <a:lnSpc>
                <a:spcPts val="3400"/>
              </a:lnSpc>
            </a:pPr>
            <a:r>
              <a:rPr lang="en-US" sz="3399" dirty="0">
                <a:solidFill>
                  <a:srgbClr val="537856"/>
                </a:solidFill>
                <a:latin typeface="Poppins" pitchFamily="2" charset="77"/>
              </a:rPr>
              <a:t>CONTINUED INNOVATION</a:t>
            </a:r>
          </a:p>
          <a:p>
            <a:pPr>
              <a:lnSpc>
                <a:spcPts val="2520"/>
              </a:lnSpc>
              <a:spcBef>
                <a:spcPts val="1200"/>
              </a:spcBef>
            </a:pPr>
            <a:r>
              <a:rPr lang="en-US" sz="1800" dirty="0">
                <a:solidFill>
                  <a:srgbClr val="1B1B1B"/>
                </a:solidFill>
                <a:latin typeface="Poppins" pitchFamily="2" charset="77"/>
              </a:rPr>
              <a:t>BIRKENSTOCK begins to use environmentally friendly adhesives in the production of their footwear, setting a new standard for environmental awareness worldwide.</a:t>
            </a:r>
          </a:p>
          <a:p>
            <a:pPr>
              <a:lnSpc>
                <a:spcPts val="2520"/>
              </a:lnSpc>
            </a:pPr>
            <a:endParaRPr lang="en-US" sz="1800" dirty="0">
              <a:solidFill>
                <a:srgbClr val="1B1B1B"/>
              </a:solidFill>
              <a:latin typeface="Poppins" pitchFamily="2" charset="77"/>
            </a:endParaRPr>
          </a:p>
        </p:txBody>
      </p:sp>
      <p:sp>
        <p:nvSpPr>
          <p:cNvPr id="17" name="TextBox 17"/>
          <p:cNvSpPr txBox="1"/>
          <p:nvPr/>
        </p:nvSpPr>
        <p:spPr>
          <a:xfrm>
            <a:off x="6648278" y="6181489"/>
            <a:ext cx="4990016" cy="2297424"/>
          </a:xfrm>
          <a:prstGeom prst="rect">
            <a:avLst/>
          </a:prstGeom>
        </p:spPr>
        <p:txBody>
          <a:bodyPr lIns="0" tIns="0" rIns="0" bIns="0" rtlCol="0" anchor="t">
            <a:spAutoFit/>
          </a:bodyPr>
          <a:lstStyle/>
          <a:p>
            <a:pPr>
              <a:lnSpc>
                <a:spcPts val="3400"/>
              </a:lnSpc>
            </a:pPr>
            <a:r>
              <a:rPr lang="en-US" sz="4800" dirty="0">
                <a:solidFill>
                  <a:srgbClr val="FFCF7B"/>
                </a:solidFill>
                <a:latin typeface="Poppins Bold"/>
              </a:rPr>
              <a:t>1990</a:t>
            </a:r>
            <a:br>
              <a:rPr lang="en-US" sz="4800" dirty="0">
                <a:solidFill>
                  <a:srgbClr val="FFCF7B"/>
                </a:solidFill>
                <a:latin typeface="Poppins" pitchFamily="2" charset="77"/>
              </a:rPr>
            </a:br>
            <a:r>
              <a:rPr lang="en-US" sz="3400" dirty="0">
                <a:solidFill>
                  <a:srgbClr val="FFCF7B"/>
                </a:solidFill>
                <a:latin typeface="Poppins" pitchFamily="2" charset="77"/>
              </a:rPr>
              <a:t>EXPANSION</a:t>
            </a:r>
          </a:p>
          <a:p>
            <a:pPr>
              <a:lnSpc>
                <a:spcPts val="2520"/>
              </a:lnSpc>
              <a:spcBef>
                <a:spcPts val="1200"/>
              </a:spcBef>
            </a:pPr>
            <a:r>
              <a:rPr lang="en-US" sz="1800" dirty="0">
                <a:solidFill>
                  <a:srgbClr val="FFF7F3"/>
                </a:solidFill>
                <a:latin typeface="Poppins" pitchFamily="2" charset="77"/>
              </a:rPr>
              <a:t>BIRKENSTOCK expands and modernizes its production facilities. Through this modernization, </a:t>
            </a:r>
            <a:r>
              <a:rPr lang="en-US" dirty="0">
                <a:solidFill>
                  <a:srgbClr val="FFF7F3"/>
                </a:solidFill>
                <a:latin typeface="Poppins" pitchFamily="2" charset="77"/>
              </a:rPr>
              <a:t>BIRKENSTOCK</a:t>
            </a:r>
            <a:r>
              <a:rPr lang="en-US" sz="1800" dirty="0">
                <a:solidFill>
                  <a:srgbClr val="FFF7F3"/>
                </a:solidFill>
                <a:latin typeface="Poppins" pitchFamily="2" charset="77"/>
              </a:rPr>
              <a:t> reduces their energy consumption by over 90%</a:t>
            </a:r>
            <a:r>
              <a:rPr lang="en-US" sz="1800" dirty="0">
                <a:solidFill>
                  <a:srgbClr val="1B1B1B"/>
                </a:solidFill>
                <a:latin typeface="Poppins" pitchFamily="2" charset="77"/>
              </a:rPr>
              <a:t>.</a:t>
            </a:r>
          </a:p>
        </p:txBody>
      </p:sp>
      <p:sp>
        <p:nvSpPr>
          <p:cNvPr id="18" name="TextBox 18"/>
          <p:cNvSpPr txBox="1"/>
          <p:nvPr/>
        </p:nvSpPr>
        <p:spPr>
          <a:xfrm>
            <a:off x="5334000" y="4610100"/>
            <a:ext cx="3677229" cy="209673"/>
          </a:xfrm>
          <a:prstGeom prst="rect">
            <a:avLst/>
          </a:prstGeom>
        </p:spPr>
        <p:txBody>
          <a:bodyPr lIns="0" tIns="0" rIns="0" bIns="0" rtlCol="0" anchor="t">
            <a:spAutoFit/>
          </a:bodyPr>
          <a:lstStyle/>
          <a:p>
            <a:pPr algn="r">
              <a:lnSpc>
                <a:spcPts val="1680"/>
              </a:lnSpc>
            </a:pPr>
            <a:r>
              <a:rPr lang="en-US" sz="1200" dirty="0">
                <a:solidFill>
                  <a:srgbClr val="1B1B1B"/>
                </a:solidFill>
                <a:latin typeface="Poppins" pitchFamily="2" charset="77"/>
              </a:rPr>
              <a:t>(Complete Birkenstock)</a:t>
            </a:r>
          </a:p>
        </p:txBody>
      </p:sp>
      <p:sp>
        <p:nvSpPr>
          <p:cNvPr id="19" name="TextBox 19"/>
          <p:cNvSpPr txBox="1"/>
          <p:nvPr/>
        </p:nvSpPr>
        <p:spPr>
          <a:xfrm>
            <a:off x="6248400" y="9944100"/>
            <a:ext cx="3677229" cy="209673"/>
          </a:xfrm>
          <a:prstGeom prst="rect">
            <a:avLst/>
          </a:prstGeom>
        </p:spPr>
        <p:txBody>
          <a:bodyPr lIns="0" tIns="0" rIns="0" bIns="0" rtlCol="0" anchor="t">
            <a:spAutoFit/>
          </a:bodyPr>
          <a:lstStyle/>
          <a:p>
            <a:pPr algn="just">
              <a:lnSpc>
                <a:spcPts val="1680"/>
              </a:lnSpc>
            </a:pPr>
            <a:r>
              <a:rPr lang="en-US" sz="1200" dirty="0">
                <a:solidFill>
                  <a:srgbClr val="FFF7F3"/>
                </a:solidFill>
                <a:latin typeface="Poppins" pitchFamily="2" charset="77"/>
              </a:rPr>
              <a:t>(Complete Birkenstock)</a:t>
            </a:r>
          </a:p>
        </p:txBody>
      </p:sp>
      <p:sp>
        <p:nvSpPr>
          <p:cNvPr id="20" name="TextBox 20"/>
          <p:cNvSpPr txBox="1"/>
          <p:nvPr/>
        </p:nvSpPr>
        <p:spPr>
          <a:xfrm>
            <a:off x="13182600" y="6362700"/>
            <a:ext cx="4551932" cy="2373022"/>
          </a:xfrm>
          <a:prstGeom prst="rect">
            <a:avLst/>
          </a:prstGeom>
        </p:spPr>
        <p:txBody>
          <a:bodyPr wrap="square" lIns="0" tIns="0" rIns="0" bIns="0" rtlCol="0" anchor="t">
            <a:spAutoFit/>
          </a:bodyPr>
          <a:lstStyle/>
          <a:p>
            <a:pPr algn="ctr">
              <a:lnSpc>
                <a:spcPts val="2939"/>
              </a:lnSpc>
            </a:pPr>
            <a:r>
              <a:rPr lang="en-US" sz="4800" dirty="0">
                <a:solidFill>
                  <a:srgbClr val="537856"/>
                </a:solidFill>
                <a:latin typeface="Poppins Bold"/>
              </a:rPr>
              <a:t>1996</a:t>
            </a:r>
          </a:p>
          <a:p>
            <a:pPr algn="ctr">
              <a:lnSpc>
                <a:spcPts val="2939"/>
              </a:lnSpc>
              <a:spcBef>
                <a:spcPts val="1200"/>
              </a:spcBef>
            </a:pPr>
            <a:r>
              <a:rPr lang="en-US" sz="2099" dirty="0">
                <a:solidFill>
                  <a:srgbClr val="537856"/>
                </a:solidFill>
                <a:latin typeface="Poppins Bold"/>
              </a:rPr>
              <a:t>BIRKENSTOCK now offers almost 300 style and color combinations. The footwear is worn by millions of people throughout the United States.</a:t>
            </a:r>
          </a:p>
        </p:txBody>
      </p:sp>
      <p:sp>
        <p:nvSpPr>
          <p:cNvPr id="21" name="Freeform 21"/>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296784" cy="10287000"/>
            <a:chOff x="0" y="0"/>
            <a:chExt cx="9729046" cy="13716000"/>
          </a:xfrm>
        </p:grpSpPr>
        <p:pic>
          <p:nvPicPr>
            <p:cNvPr id="3" name="Picture 3"/>
            <p:cNvPicPr>
              <a:picLocks noChangeAspect="1"/>
            </p:cNvPicPr>
            <p:nvPr/>
          </p:nvPicPr>
          <p:blipFill>
            <a:blip r:embed="rId2"/>
            <a:srcRect l="1559" r="1559" b="3802"/>
            <a:stretch>
              <a:fillRect/>
            </a:stretch>
          </p:blipFill>
          <p:spPr>
            <a:xfrm>
              <a:off x="0" y="0"/>
              <a:ext cx="9729046" cy="13716000"/>
            </a:xfrm>
            <a:prstGeom prst="rect">
              <a:avLst/>
            </a:prstGeom>
          </p:spPr>
        </p:pic>
      </p:grpSp>
      <p:sp>
        <p:nvSpPr>
          <p:cNvPr id="4" name="Freeform 4"/>
          <p:cNvSpPr/>
          <p:nvPr/>
        </p:nvSpPr>
        <p:spPr>
          <a:xfrm rot="5400000" flipH="1" flipV="1">
            <a:off x="2010092" y="4867592"/>
            <a:ext cx="11049002" cy="475613"/>
          </a:xfrm>
          <a:custGeom>
            <a:avLst/>
            <a:gdLst/>
            <a:ahLst/>
            <a:cxnLst/>
            <a:rect l="l" t="t" r="r" b="b"/>
            <a:pathLst>
              <a:path w="16230600" h="689801">
                <a:moveTo>
                  <a:pt x="16230600" y="689800"/>
                </a:moveTo>
                <a:lnTo>
                  <a:pt x="0" y="689800"/>
                </a:lnTo>
                <a:lnTo>
                  <a:pt x="0" y="0"/>
                </a:lnTo>
                <a:lnTo>
                  <a:pt x="16230600" y="0"/>
                </a:lnTo>
                <a:lnTo>
                  <a:pt x="16230600" y="689800"/>
                </a:lnTo>
                <a:close/>
              </a:path>
            </a:pathLst>
          </a:custGeom>
          <a:blipFill>
            <a:blip r:embed="rId3">
              <a:alphaModFix amt="80000"/>
            </a:blip>
            <a:stretch>
              <a:fillRect/>
            </a:stretch>
          </a:blipFill>
        </p:spPr>
        <p:txBody>
          <a:bodyPr/>
          <a:lstStyle/>
          <a:p>
            <a:endParaRPr lang="en-US"/>
          </a:p>
        </p:txBody>
      </p:sp>
      <p:sp>
        <p:nvSpPr>
          <p:cNvPr id="5" name="AutoShape 5"/>
          <p:cNvSpPr/>
          <p:nvPr/>
        </p:nvSpPr>
        <p:spPr>
          <a:xfrm>
            <a:off x="8165234" y="3737545"/>
            <a:ext cx="9079129" cy="0"/>
          </a:xfrm>
          <a:prstGeom prst="line">
            <a:avLst/>
          </a:prstGeom>
          <a:ln w="38100" cap="flat">
            <a:solidFill>
              <a:schemeClr val="accent5">
                <a:lumMod val="75000"/>
              </a:schemeClr>
            </a:solidFill>
            <a:prstDash val="solid"/>
            <a:headEnd type="none" w="sm" len="sm"/>
            <a:tailEnd type="none" w="sm" len="sm"/>
          </a:ln>
        </p:spPr>
        <p:txBody>
          <a:bodyPr/>
          <a:lstStyle/>
          <a:p>
            <a:endParaRPr lang="en-US"/>
          </a:p>
        </p:txBody>
      </p:sp>
      <p:sp>
        <p:nvSpPr>
          <p:cNvPr id="6" name="Freeform 6"/>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8165234" y="1114425"/>
            <a:ext cx="8960716" cy="2341245"/>
          </a:xfrm>
          <a:prstGeom prst="rect">
            <a:avLst/>
          </a:prstGeom>
        </p:spPr>
        <p:txBody>
          <a:bodyPr lIns="0" tIns="0" rIns="0" bIns="0" rtlCol="0" anchor="t">
            <a:spAutoFit/>
          </a:bodyPr>
          <a:lstStyle/>
          <a:p>
            <a:pPr>
              <a:lnSpc>
                <a:spcPts val="3780"/>
              </a:lnSpc>
            </a:pPr>
            <a:r>
              <a:rPr lang="en-US" sz="4200" dirty="0">
                <a:solidFill>
                  <a:schemeClr val="accent5">
                    <a:lumMod val="75000"/>
                  </a:schemeClr>
                </a:solidFill>
                <a:latin typeface="Poppins" pitchFamily="2" charset="77"/>
              </a:rPr>
              <a:t>PART TWO</a:t>
            </a:r>
          </a:p>
          <a:p>
            <a:pPr>
              <a:lnSpc>
                <a:spcPts val="4679"/>
              </a:lnSpc>
            </a:pPr>
            <a:r>
              <a:rPr lang="en-US" sz="5199" dirty="0">
                <a:solidFill>
                  <a:schemeClr val="accent5">
                    <a:lumMod val="75000"/>
                  </a:schemeClr>
                </a:solidFill>
                <a:latin typeface="Poppins Bold"/>
              </a:rPr>
              <a:t>MARKETING: FROM THE COUNTERCULTURE TO POP CULTURE</a:t>
            </a:r>
          </a:p>
        </p:txBody>
      </p:sp>
      <p:sp>
        <p:nvSpPr>
          <p:cNvPr id="8" name="TextBox 8"/>
          <p:cNvSpPr txBox="1"/>
          <p:nvPr/>
        </p:nvSpPr>
        <p:spPr>
          <a:xfrm>
            <a:off x="8165234" y="4478422"/>
            <a:ext cx="8774329" cy="3915111"/>
          </a:xfrm>
          <a:prstGeom prst="rect">
            <a:avLst/>
          </a:prstGeom>
        </p:spPr>
        <p:txBody>
          <a:bodyPr lIns="0" tIns="0" rIns="0" bIns="0" rtlCol="0" anchor="t">
            <a:spAutoFit/>
          </a:bodyPr>
          <a:lstStyle/>
          <a:p>
            <a:pPr>
              <a:lnSpc>
                <a:spcPts val="3380"/>
              </a:lnSpc>
            </a:pPr>
            <a:r>
              <a:rPr lang="en-US" sz="2600" dirty="0">
                <a:solidFill>
                  <a:srgbClr val="1B1B1B"/>
                </a:solidFill>
                <a:latin typeface="Poppins" pitchFamily="2" charset="77"/>
              </a:rPr>
              <a:t>With its business firmly rooted in podiatry, and a core philosophy of “function over form,” BIRKENSTOCK has always marketed its shoes as a health-conscious footwear choice.</a:t>
            </a:r>
          </a:p>
          <a:p>
            <a:pPr>
              <a:lnSpc>
                <a:spcPts val="3380"/>
              </a:lnSpc>
            </a:pPr>
            <a:endParaRPr lang="en-US" sz="2600" dirty="0">
              <a:solidFill>
                <a:srgbClr val="1B1B1B"/>
              </a:solidFill>
              <a:latin typeface="Poppins" pitchFamily="2" charset="77"/>
            </a:endParaRPr>
          </a:p>
          <a:p>
            <a:pPr>
              <a:lnSpc>
                <a:spcPts val="3380"/>
              </a:lnSpc>
            </a:pPr>
            <a:r>
              <a:rPr lang="en-US" sz="2600" dirty="0">
                <a:solidFill>
                  <a:srgbClr val="1B1B1B"/>
                </a:solidFill>
                <a:latin typeface="Poppins" pitchFamily="2" charset="77"/>
              </a:rPr>
              <a:t>However, over the years, BIRKENSTOCK has transitioned from being the footwear of choice for the counterculture, to entering the mainstream, and even foraying into the realm of high fashion.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a:p>
        </p:txBody>
      </p:sp>
      <p:grpSp>
        <p:nvGrpSpPr>
          <p:cNvPr id="4" name="Group 4"/>
          <p:cNvGrpSpPr/>
          <p:nvPr/>
        </p:nvGrpSpPr>
        <p:grpSpPr>
          <a:xfrm>
            <a:off x="0" y="2571750"/>
            <a:ext cx="18288000" cy="5143500"/>
            <a:chOff x="0" y="0"/>
            <a:chExt cx="4816593" cy="1354667"/>
          </a:xfrm>
        </p:grpSpPr>
        <p:sp>
          <p:nvSpPr>
            <p:cNvPr id="5" name="Freeform 5"/>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5B514E"/>
            </a:solidFill>
          </p:spPr>
          <p:txBody>
            <a:bodyPr/>
            <a:lstStyle/>
            <a:p>
              <a:endParaRPr lang="en-US"/>
            </a:p>
          </p:txBody>
        </p:sp>
        <p:sp>
          <p:nvSpPr>
            <p:cNvPr id="6" name="TextBox 6"/>
            <p:cNvSpPr txBox="1"/>
            <p:nvPr/>
          </p:nvSpPr>
          <p:spPr>
            <a:xfrm>
              <a:off x="0" y="-9525"/>
              <a:ext cx="4816593" cy="1364192"/>
            </a:xfrm>
            <a:prstGeom prst="rect">
              <a:avLst/>
            </a:prstGeom>
          </p:spPr>
          <p:txBody>
            <a:bodyPr lIns="50800" tIns="50800" rIns="50800" bIns="50800" rtlCol="0" anchor="ctr"/>
            <a:lstStyle/>
            <a:p>
              <a:pPr>
                <a:lnSpc>
                  <a:spcPts val="3000"/>
                </a:lnSpc>
              </a:pPr>
              <a:endParaRPr/>
            </a:p>
          </p:txBody>
        </p:sp>
      </p:grpSp>
      <p:sp>
        <p:nvSpPr>
          <p:cNvPr id="7" name="AutoShape 7"/>
          <p:cNvSpPr/>
          <p:nvPr/>
        </p:nvSpPr>
        <p:spPr>
          <a:xfrm>
            <a:off x="707533" y="6661150"/>
            <a:ext cx="4835848" cy="0"/>
          </a:xfrm>
          <a:prstGeom prst="line">
            <a:avLst/>
          </a:prstGeom>
          <a:ln w="38100" cap="flat">
            <a:solidFill>
              <a:srgbClr val="FFF7F3"/>
            </a:solidFill>
            <a:prstDash val="sysDot"/>
            <a:headEnd type="none" w="sm" len="sm"/>
            <a:tailEnd type="none" w="sm" len="sm"/>
          </a:ln>
        </p:spPr>
        <p:txBody>
          <a:bodyPr/>
          <a:lstStyle/>
          <a:p>
            <a:endParaRPr lang="en-US"/>
          </a:p>
        </p:txBody>
      </p:sp>
      <p:sp>
        <p:nvSpPr>
          <p:cNvPr id="8" name="Freeform 8"/>
          <p:cNvSpPr/>
          <p:nvPr/>
        </p:nvSpPr>
        <p:spPr>
          <a:xfrm>
            <a:off x="11831381" y="2571750"/>
            <a:ext cx="6488421" cy="5143500"/>
          </a:xfrm>
          <a:custGeom>
            <a:avLst/>
            <a:gdLst/>
            <a:ahLst/>
            <a:cxnLst/>
            <a:rect l="l" t="t" r="r" b="b"/>
            <a:pathLst>
              <a:path w="6488421" h="5143500">
                <a:moveTo>
                  <a:pt x="0" y="0"/>
                </a:moveTo>
                <a:lnTo>
                  <a:pt x="6488420" y="0"/>
                </a:lnTo>
                <a:lnTo>
                  <a:pt x="6488420" y="5143500"/>
                </a:lnTo>
                <a:lnTo>
                  <a:pt x="0" y="5143500"/>
                </a:lnTo>
                <a:lnTo>
                  <a:pt x="0" y="0"/>
                </a:lnTo>
                <a:close/>
              </a:path>
            </a:pathLst>
          </a:custGeom>
          <a:blipFill>
            <a:blip r:embed="rId3"/>
            <a:stretch>
              <a:fillRect t="-13903" r="-51218" b="-13694"/>
            </a:stretch>
          </a:blipFill>
        </p:spPr>
        <p:txBody>
          <a:bodyPr/>
          <a:lstStyle/>
          <a:p>
            <a:endParaRPr lang="en-US"/>
          </a:p>
        </p:txBody>
      </p:sp>
      <p:sp>
        <p:nvSpPr>
          <p:cNvPr id="9" name="TextBox 9"/>
          <p:cNvSpPr txBox="1"/>
          <p:nvPr/>
        </p:nvSpPr>
        <p:spPr>
          <a:xfrm>
            <a:off x="685800" y="7353300"/>
            <a:ext cx="11065633" cy="207645"/>
          </a:xfrm>
          <a:prstGeom prst="rect">
            <a:avLst/>
          </a:prstGeom>
        </p:spPr>
        <p:txBody>
          <a:bodyPr lIns="0" tIns="0" rIns="0" bIns="0" rtlCol="0" anchor="t">
            <a:spAutoFit/>
          </a:bodyPr>
          <a:lstStyle/>
          <a:p>
            <a:pPr algn="r">
              <a:lnSpc>
                <a:spcPts val="1679"/>
              </a:lnSpc>
            </a:pPr>
            <a:r>
              <a:rPr lang="en-US" sz="1200" dirty="0">
                <a:solidFill>
                  <a:srgbClr val="FFF7F3"/>
                </a:solidFill>
                <a:latin typeface="Poppins" pitchFamily="2" charset="77"/>
              </a:rPr>
              <a:t>(</a:t>
            </a:r>
            <a:r>
              <a:rPr lang="en-US" sz="1200" dirty="0" err="1">
                <a:solidFill>
                  <a:srgbClr val="FFF7F3"/>
                </a:solidFill>
                <a:latin typeface="Poppins" pitchFamily="2" charset="77"/>
              </a:rPr>
              <a:t>Heddels</a:t>
            </a:r>
            <a:r>
              <a:rPr lang="en-US" sz="1200" dirty="0">
                <a:solidFill>
                  <a:srgbClr val="FFF7F3"/>
                </a:solidFill>
                <a:latin typeface="Poppins" pitchFamily="2" charset="77"/>
              </a:rPr>
              <a:t>)</a:t>
            </a:r>
          </a:p>
        </p:txBody>
      </p:sp>
      <p:sp>
        <p:nvSpPr>
          <p:cNvPr id="10" name="TextBox 10"/>
          <p:cNvSpPr txBox="1"/>
          <p:nvPr/>
        </p:nvSpPr>
        <p:spPr>
          <a:xfrm>
            <a:off x="6346081" y="3695700"/>
            <a:ext cx="4962757" cy="2954655"/>
          </a:xfrm>
          <a:prstGeom prst="rect">
            <a:avLst/>
          </a:prstGeom>
        </p:spPr>
        <p:txBody>
          <a:bodyPr lIns="0" tIns="0" rIns="0" bIns="0" rtlCol="0" anchor="t">
            <a:spAutoFit/>
          </a:bodyPr>
          <a:lstStyle/>
          <a:p>
            <a:pPr algn="ctr"/>
            <a:r>
              <a:rPr lang="en-US" sz="3200" dirty="0">
                <a:solidFill>
                  <a:srgbClr val="FFCF7B"/>
                </a:solidFill>
                <a:latin typeface="Poppins Bold"/>
              </a:rPr>
              <a:t>Positioning is how businesses create consumer perception and fix their brand in the minds of consumers.</a:t>
            </a:r>
          </a:p>
        </p:txBody>
      </p:sp>
      <p:sp>
        <p:nvSpPr>
          <p:cNvPr id="11" name="TextBox 11"/>
          <p:cNvSpPr txBox="1"/>
          <p:nvPr/>
        </p:nvSpPr>
        <p:spPr>
          <a:xfrm>
            <a:off x="707533" y="3467100"/>
            <a:ext cx="4962757" cy="2733441"/>
          </a:xfrm>
          <a:prstGeom prst="rect">
            <a:avLst/>
          </a:prstGeom>
        </p:spPr>
        <p:txBody>
          <a:bodyPr lIns="0" tIns="0" rIns="0" bIns="0" rtlCol="0" anchor="t">
            <a:spAutoFit/>
          </a:bodyPr>
          <a:lstStyle/>
          <a:p>
            <a:pPr>
              <a:lnSpc>
                <a:spcPts val="3909"/>
              </a:lnSpc>
            </a:pPr>
            <a:r>
              <a:rPr lang="en-US" sz="3399" dirty="0">
                <a:solidFill>
                  <a:srgbClr val="FFCF7B"/>
                </a:solidFill>
                <a:latin typeface="Poppins Bold"/>
              </a:rPr>
              <a:t>POSITIONING</a:t>
            </a:r>
            <a:endParaRPr lang="en-US" sz="3399" dirty="0">
              <a:solidFill>
                <a:srgbClr val="FFCF7B"/>
              </a:solidFill>
              <a:latin typeface="Poppins" pitchFamily="2" charset="77"/>
            </a:endParaRPr>
          </a:p>
          <a:p>
            <a:pPr>
              <a:lnSpc>
                <a:spcPts val="2520"/>
              </a:lnSpc>
            </a:pPr>
            <a:r>
              <a:rPr lang="en-US" sz="1800" dirty="0">
                <a:solidFill>
                  <a:srgbClr val="FFF7F3"/>
                </a:solidFill>
                <a:latin typeface="Poppins" pitchFamily="2" charset="77"/>
              </a:rPr>
              <a:t>With the growth of BIRKENSTOCK as a global footwear powerhouse, the company continues to  </a:t>
            </a:r>
            <a:r>
              <a:rPr lang="en-US" sz="1800" dirty="0">
                <a:solidFill>
                  <a:srgbClr val="FFD07B"/>
                </a:solidFill>
                <a:latin typeface="Poppins Bold"/>
              </a:rPr>
              <a:t>position</a:t>
            </a:r>
            <a:r>
              <a:rPr lang="en-US" sz="1800" dirty="0">
                <a:solidFill>
                  <a:srgbClr val="FFF7F3"/>
                </a:solidFill>
                <a:latin typeface="Poppins" pitchFamily="2" charset="77"/>
              </a:rPr>
              <a:t> their product as health and comfort footwear. Even as the company grows, and with the introduction of new styles, the shoe‘s flexible, contoured footbed remains essentially unchanged.</a:t>
            </a:r>
          </a:p>
        </p:txBody>
      </p:sp>
      <p:sp>
        <p:nvSpPr>
          <p:cNvPr id="12" name="Freeform 12"/>
          <p:cNvSpPr/>
          <p:nvPr/>
        </p:nvSpPr>
        <p:spPr>
          <a:xfrm>
            <a:off x="17143894"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grpSp>
        <p:nvGrpSpPr>
          <p:cNvPr id="2" name="Group 2"/>
          <p:cNvGrpSpPr/>
          <p:nvPr/>
        </p:nvGrpSpPr>
        <p:grpSpPr>
          <a:xfrm>
            <a:off x="0" y="5143500"/>
            <a:ext cx="6096000" cy="5143500"/>
            <a:chOff x="0" y="0"/>
            <a:chExt cx="1605531" cy="1354667"/>
          </a:xfrm>
        </p:grpSpPr>
        <p:sp>
          <p:nvSpPr>
            <p:cNvPr id="3" name="Freeform 3"/>
            <p:cNvSpPr/>
            <p:nvPr/>
          </p:nvSpPr>
          <p:spPr>
            <a:xfrm>
              <a:off x="0" y="0"/>
              <a:ext cx="1605531" cy="1354667"/>
            </a:xfrm>
            <a:custGeom>
              <a:avLst/>
              <a:gdLst/>
              <a:ahLst/>
              <a:cxnLst/>
              <a:rect l="l" t="t" r="r" b="b"/>
              <a:pathLst>
                <a:path w="1605531" h="1354667">
                  <a:moveTo>
                    <a:pt x="0" y="0"/>
                  </a:moveTo>
                  <a:lnTo>
                    <a:pt x="1605531" y="0"/>
                  </a:lnTo>
                  <a:lnTo>
                    <a:pt x="1605531" y="1354667"/>
                  </a:lnTo>
                  <a:lnTo>
                    <a:pt x="0" y="1354667"/>
                  </a:lnTo>
                  <a:close/>
                </a:path>
              </a:pathLst>
            </a:custGeom>
            <a:solidFill>
              <a:srgbClr val="FFF7F3"/>
            </a:solidFill>
          </p:spPr>
          <p:txBody>
            <a:bodyPr/>
            <a:lstStyle/>
            <a:p>
              <a:endParaRPr lang="en-US"/>
            </a:p>
          </p:txBody>
        </p:sp>
        <p:sp>
          <p:nvSpPr>
            <p:cNvPr id="4" name="TextBox 4"/>
            <p:cNvSpPr txBox="1"/>
            <p:nvPr/>
          </p:nvSpPr>
          <p:spPr>
            <a:xfrm>
              <a:off x="0" y="-9525"/>
              <a:ext cx="1605531" cy="1364192"/>
            </a:xfrm>
            <a:prstGeom prst="rect">
              <a:avLst/>
            </a:prstGeom>
          </p:spPr>
          <p:txBody>
            <a:bodyPr lIns="50800" tIns="50800" rIns="50800" bIns="50800" rtlCol="0" anchor="ctr"/>
            <a:lstStyle/>
            <a:p>
              <a:pPr algn="ctr">
                <a:lnSpc>
                  <a:spcPts val="3000"/>
                </a:lnSpc>
              </a:pPr>
              <a:endParaRPr/>
            </a:p>
          </p:txBody>
        </p:sp>
      </p:gr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a:p>
        </p:txBody>
      </p:sp>
      <p:grpSp>
        <p:nvGrpSpPr>
          <p:cNvPr id="7" name="Group 7"/>
          <p:cNvGrpSpPr/>
          <p:nvPr/>
        </p:nvGrpSpPr>
        <p:grpSpPr>
          <a:xfrm>
            <a:off x="12192000" y="0"/>
            <a:ext cx="6096000" cy="5143500"/>
            <a:chOff x="0" y="0"/>
            <a:chExt cx="1605531" cy="1354667"/>
          </a:xfrm>
        </p:grpSpPr>
        <p:sp>
          <p:nvSpPr>
            <p:cNvPr id="8" name="Freeform 8"/>
            <p:cNvSpPr/>
            <p:nvPr/>
          </p:nvSpPr>
          <p:spPr>
            <a:xfrm>
              <a:off x="0" y="0"/>
              <a:ext cx="1605531" cy="1354667"/>
            </a:xfrm>
            <a:custGeom>
              <a:avLst/>
              <a:gdLst/>
              <a:ahLst/>
              <a:cxnLst/>
              <a:rect l="l" t="t" r="r" b="b"/>
              <a:pathLst>
                <a:path w="1605531" h="1354667">
                  <a:moveTo>
                    <a:pt x="0" y="0"/>
                  </a:moveTo>
                  <a:lnTo>
                    <a:pt x="1605531" y="0"/>
                  </a:lnTo>
                  <a:lnTo>
                    <a:pt x="1605531" y="1354667"/>
                  </a:lnTo>
                  <a:lnTo>
                    <a:pt x="0" y="1354667"/>
                  </a:lnTo>
                  <a:close/>
                </a:path>
              </a:pathLst>
            </a:custGeom>
            <a:solidFill>
              <a:srgbClr val="FFCF7B"/>
            </a:solidFill>
          </p:spPr>
          <p:txBody>
            <a:bodyPr/>
            <a:lstStyle/>
            <a:p>
              <a:endParaRPr lang="en-US"/>
            </a:p>
          </p:txBody>
        </p:sp>
        <p:sp>
          <p:nvSpPr>
            <p:cNvPr id="9" name="TextBox 9"/>
            <p:cNvSpPr txBox="1"/>
            <p:nvPr/>
          </p:nvSpPr>
          <p:spPr>
            <a:xfrm>
              <a:off x="0" y="-9525"/>
              <a:ext cx="1605531" cy="1364192"/>
            </a:xfrm>
            <a:prstGeom prst="rect">
              <a:avLst/>
            </a:prstGeom>
          </p:spPr>
          <p:txBody>
            <a:bodyPr lIns="50800" tIns="50800" rIns="50800" bIns="50800" rtlCol="0" anchor="ctr"/>
            <a:lstStyle/>
            <a:p>
              <a:pPr>
                <a:lnSpc>
                  <a:spcPts val="3000"/>
                </a:lnSpc>
              </a:pPr>
              <a:endParaRPr/>
            </a:p>
          </p:txBody>
        </p:sp>
      </p:grpSp>
      <p:sp>
        <p:nvSpPr>
          <p:cNvPr id="10" name="Freeform 10"/>
          <p:cNvSpPr/>
          <p:nvPr/>
        </p:nvSpPr>
        <p:spPr>
          <a:xfrm>
            <a:off x="6096000" y="0"/>
            <a:ext cx="6095048" cy="5143500"/>
          </a:xfrm>
          <a:custGeom>
            <a:avLst/>
            <a:gdLst/>
            <a:ahLst/>
            <a:cxnLst/>
            <a:rect l="l" t="t" r="r" b="b"/>
            <a:pathLst>
              <a:path w="6095048" h="5143500">
                <a:moveTo>
                  <a:pt x="0" y="0"/>
                </a:moveTo>
                <a:lnTo>
                  <a:pt x="6095048" y="0"/>
                </a:lnTo>
                <a:lnTo>
                  <a:pt x="6095048" y="5143500"/>
                </a:lnTo>
                <a:lnTo>
                  <a:pt x="0" y="5143500"/>
                </a:lnTo>
                <a:lnTo>
                  <a:pt x="0" y="0"/>
                </a:lnTo>
                <a:close/>
              </a:path>
            </a:pathLst>
          </a:custGeom>
          <a:blipFill>
            <a:blip r:embed="rId3"/>
            <a:stretch>
              <a:fillRect l="-23586" r="-17060"/>
            </a:stretch>
          </a:blipFill>
        </p:spPr>
        <p:txBody>
          <a:bodyPr/>
          <a:lstStyle/>
          <a:p>
            <a:endParaRPr lang="en-US"/>
          </a:p>
        </p:txBody>
      </p:sp>
      <p:grpSp>
        <p:nvGrpSpPr>
          <p:cNvPr id="11" name="Group 11"/>
          <p:cNvGrpSpPr/>
          <p:nvPr/>
        </p:nvGrpSpPr>
        <p:grpSpPr>
          <a:xfrm>
            <a:off x="6096000" y="5143500"/>
            <a:ext cx="12191048" cy="5143500"/>
            <a:chOff x="0" y="0"/>
            <a:chExt cx="3210811" cy="1354667"/>
          </a:xfrm>
        </p:grpSpPr>
        <p:sp>
          <p:nvSpPr>
            <p:cNvPr id="12" name="Freeform 12"/>
            <p:cNvSpPr/>
            <p:nvPr/>
          </p:nvSpPr>
          <p:spPr>
            <a:xfrm>
              <a:off x="0" y="0"/>
              <a:ext cx="3210811" cy="1354667"/>
            </a:xfrm>
            <a:custGeom>
              <a:avLst/>
              <a:gdLst/>
              <a:ahLst/>
              <a:cxnLst/>
              <a:rect l="l" t="t" r="r" b="b"/>
              <a:pathLst>
                <a:path w="3210811" h="1354667">
                  <a:moveTo>
                    <a:pt x="0" y="0"/>
                  </a:moveTo>
                  <a:lnTo>
                    <a:pt x="3210811" y="0"/>
                  </a:lnTo>
                  <a:lnTo>
                    <a:pt x="3210811" y="1354667"/>
                  </a:lnTo>
                  <a:lnTo>
                    <a:pt x="0" y="1354667"/>
                  </a:lnTo>
                  <a:close/>
                </a:path>
              </a:pathLst>
            </a:custGeom>
            <a:solidFill>
              <a:srgbClr val="537856"/>
            </a:solidFill>
          </p:spPr>
          <p:txBody>
            <a:bodyPr/>
            <a:lstStyle/>
            <a:p>
              <a:endParaRPr lang="en-US"/>
            </a:p>
          </p:txBody>
        </p:sp>
        <p:sp>
          <p:nvSpPr>
            <p:cNvPr id="13" name="TextBox 13"/>
            <p:cNvSpPr txBox="1"/>
            <p:nvPr/>
          </p:nvSpPr>
          <p:spPr>
            <a:xfrm>
              <a:off x="0" y="-9525"/>
              <a:ext cx="3210811" cy="1364192"/>
            </a:xfrm>
            <a:prstGeom prst="rect">
              <a:avLst/>
            </a:prstGeom>
          </p:spPr>
          <p:txBody>
            <a:bodyPr lIns="50800" tIns="50800" rIns="50800" bIns="50800" rtlCol="0" anchor="ctr"/>
            <a:lstStyle/>
            <a:p>
              <a:pPr algn="ctr">
                <a:lnSpc>
                  <a:spcPts val="3000"/>
                </a:lnSpc>
              </a:pPr>
              <a:endParaRPr/>
            </a:p>
          </p:txBody>
        </p:sp>
      </p:grpSp>
      <p:sp>
        <p:nvSpPr>
          <p:cNvPr id="15" name="AutoShape 15"/>
          <p:cNvSpPr/>
          <p:nvPr/>
        </p:nvSpPr>
        <p:spPr>
          <a:xfrm>
            <a:off x="12822076" y="4152900"/>
            <a:ext cx="4835848"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6" name="TextBox 16"/>
          <p:cNvSpPr txBox="1"/>
          <p:nvPr/>
        </p:nvSpPr>
        <p:spPr>
          <a:xfrm>
            <a:off x="12822076" y="952500"/>
            <a:ext cx="4962757" cy="2938625"/>
          </a:xfrm>
          <a:prstGeom prst="rect">
            <a:avLst/>
          </a:prstGeom>
        </p:spPr>
        <p:txBody>
          <a:bodyPr lIns="0" tIns="0" rIns="0" bIns="0" rtlCol="0" anchor="t">
            <a:spAutoFit/>
          </a:bodyPr>
          <a:lstStyle/>
          <a:p>
            <a:pPr>
              <a:lnSpc>
                <a:spcPts val="3400"/>
              </a:lnSpc>
            </a:pPr>
            <a:r>
              <a:rPr lang="en-US" sz="4800" dirty="0">
                <a:solidFill>
                  <a:srgbClr val="537856"/>
                </a:solidFill>
                <a:latin typeface="Poppins Bold"/>
              </a:rPr>
              <a:t>1967</a:t>
            </a:r>
            <a:r>
              <a:rPr lang="en-US" sz="3399" dirty="0">
                <a:solidFill>
                  <a:srgbClr val="537856"/>
                </a:solidFill>
                <a:latin typeface="Poppins" pitchFamily="2" charset="77"/>
              </a:rPr>
              <a:t> </a:t>
            </a:r>
            <a:br>
              <a:rPr lang="en-US" sz="3399" dirty="0">
                <a:solidFill>
                  <a:srgbClr val="537856"/>
                </a:solidFill>
                <a:latin typeface="Poppins" pitchFamily="2" charset="77"/>
              </a:rPr>
            </a:br>
            <a:r>
              <a:rPr lang="en-US" sz="3399" dirty="0">
                <a:solidFill>
                  <a:srgbClr val="537856"/>
                </a:solidFill>
                <a:latin typeface="Poppins" pitchFamily="2" charset="77"/>
              </a:rPr>
              <a:t>SUMMER OF LOVE</a:t>
            </a:r>
          </a:p>
          <a:p>
            <a:pPr>
              <a:lnSpc>
                <a:spcPts val="2520"/>
              </a:lnSpc>
              <a:spcBef>
                <a:spcPts val="1200"/>
              </a:spcBef>
            </a:pPr>
            <a:r>
              <a:rPr lang="en-US" sz="1800" spc="-57" dirty="0">
                <a:solidFill>
                  <a:srgbClr val="1B1B1B"/>
                </a:solidFill>
                <a:latin typeface="Poppins" pitchFamily="2" charset="77"/>
              </a:rPr>
              <a:t>Over 100,000 young people descend on San Francisco’s Haight-Ashbury neighborhood during  the Summer of Love. </a:t>
            </a:r>
            <a:r>
              <a:rPr lang="en-US" spc="-57" dirty="0">
                <a:solidFill>
                  <a:srgbClr val="1B1B1B"/>
                </a:solidFill>
                <a:latin typeface="Poppins" pitchFamily="2" charset="77"/>
              </a:rPr>
              <a:t>BIRKENSTOCK is positioned in the right place at the right time and their sandals become </a:t>
            </a:r>
            <a:r>
              <a:rPr lang="en-US" sz="1800" spc="-57" dirty="0">
                <a:solidFill>
                  <a:srgbClr val="1B1B1B"/>
                </a:solidFill>
                <a:latin typeface="Poppins" pitchFamily="2" charset="77"/>
              </a:rPr>
              <a:t>the shoe of choice of young people in the counterculture.</a:t>
            </a:r>
          </a:p>
        </p:txBody>
      </p:sp>
      <p:sp>
        <p:nvSpPr>
          <p:cNvPr id="17" name="AutoShape 17"/>
          <p:cNvSpPr/>
          <p:nvPr/>
        </p:nvSpPr>
        <p:spPr>
          <a:xfrm>
            <a:off x="555133" y="4381500"/>
            <a:ext cx="4835848" cy="0"/>
          </a:xfrm>
          <a:prstGeom prst="line">
            <a:avLst/>
          </a:prstGeom>
          <a:ln w="38100" cap="flat">
            <a:solidFill>
              <a:srgbClr val="FFF7F3"/>
            </a:solidFill>
            <a:prstDash val="sysDot"/>
            <a:headEnd type="none" w="sm" len="sm"/>
            <a:tailEnd type="none" w="sm" len="sm"/>
          </a:ln>
        </p:spPr>
        <p:txBody>
          <a:bodyPr/>
          <a:lstStyle/>
          <a:p>
            <a:endParaRPr lang="en-US"/>
          </a:p>
        </p:txBody>
      </p:sp>
      <p:sp>
        <p:nvSpPr>
          <p:cNvPr id="18" name="AutoShape 18"/>
          <p:cNvSpPr/>
          <p:nvPr/>
        </p:nvSpPr>
        <p:spPr>
          <a:xfrm>
            <a:off x="533400" y="9791700"/>
            <a:ext cx="4835848" cy="0"/>
          </a:xfrm>
          <a:prstGeom prst="line">
            <a:avLst/>
          </a:prstGeom>
          <a:ln w="38100" cap="flat">
            <a:solidFill>
              <a:srgbClr val="FFF7F3"/>
            </a:solidFill>
            <a:prstDash val="sysDot"/>
            <a:headEnd type="none" w="sm" len="sm"/>
            <a:tailEnd type="none" w="sm" len="sm"/>
          </a:ln>
        </p:spPr>
        <p:txBody>
          <a:bodyPr/>
          <a:lstStyle/>
          <a:p>
            <a:endParaRPr lang="en-US"/>
          </a:p>
        </p:txBody>
      </p:sp>
      <p:sp>
        <p:nvSpPr>
          <p:cNvPr id="19" name="TextBox 19"/>
          <p:cNvSpPr txBox="1"/>
          <p:nvPr/>
        </p:nvSpPr>
        <p:spPr>
          <a:xfrm>
            <a:off x="533400" y="952500"/>
            <a:ext cx="5181600" cy="3020442"/>
          </a:xfrm>
          <a:prstGeom prst="rect">
            <a:avLst/>
          </a:prstGeom>
        </p:spPr>
        <p:txBody>
          <a:bodyPr wrap="square" lIns="0" tIns="0" rIns="0" bIns="0" rtlCol="0" anchor="t">
            <a:spAutoFit/>
          </a:bodyPr>
          <a:lstStyle/>
          <a:p>
            <a:r>
              <a:rPr lang="en-US" sz="3099" dirty="0">
                <a:solidFill>
                  <a:srgbClr val="FFCF7B"/>
                </a:solidFill>
                <a:latin typeface="Poppins Bold"/>
              </a:rPr>
              <a:t>US MARKET</a:t>
            </a:r>
          </a:p>
          <a:p>
            <a:r>
              <a:rPr lang="en-US" sz="3099" dirty="0">
                <a:solidFill>
                  <a:srgbClr val="FFCF7B"/>
                </a:solidFill>
                <a:latin typeface="Poppins" pitchFamily="2" charset="77"/>
              </a:rPr>
              <a:t>A ROUGH START</a:t>
            </a:r>
          </a:p>
          <a:p>
            <a:pPr>
              <a:lnSpc>
                <a:spcPts val="2520"/>
              </a:lnSpc>
              <a:spcBef>
                <a:spcPts val="1200"/>
              </a:spcBef>
            </a:pPr>
            <a:r>
              <a:rPr lang="en-US" sz="1800" dirty="0">
                <a:solidFill>
                  <a:srgbClr val="FFF7F3"/>
                </a:solidFill>
                <a:latin typeface="Poppins" pitchFamily="2" charset="77"/>
              </a:rPr>
              <a:t>Initially, Margot Fraser struggles to get her imported BIRKENSTOCK sandals placed in shoe stores, and instead, finds a home for her shoes in California health food stores. This placement </a:t>
            </a:r>
            <a:r>
              <a:rPr lang="en-US" dirty="0">
                <a:solidFill>
                  <a:srgbClr val="FFF7F3"/>
                </a:solidFill>
                <a:latin typeface="Poppins" pitchFamily="2" charset="77"/>
              </a:rPr>
              <a:t>reinforces the brand’s </a:t>
            </a:r>
            <a:r>
              <a:rPr lang="en-US" sz="1800" dirty="0">
                <a:solidFill>
                  <a:srgbClr val="FFF7F3"/>
                </a:solidFill>
                <a:latin typeface="Poppins" pitchFamily="2" charset="77"/>
              </a:rPr>
              <a:t>alignment with health benefits.</a:t>
            </a:r>
          </a:p>
        </p:txBody>
      </p:sp>
      <p:sp>
        <p:nvSpPr>
          <p:cNvPr id="20" name="TextBox 20"/>
          <p:cNvSpPr txBox="1"/>
          <p:nvPr/>
        </p:nvSpPr>
        <p:spPr>
          <a:xfrm>
            <a:off x="555133" y="5905500"/>
            <a:ext cx="4931267" cy="3587392"/>
          </a:xfrm>
          <a:prstGeom prst="rect">
            <a:avLst/>
          </a:prstGeom>
        </p:spPr>
        <p:txBody>
          <a:bodyPr wrap="square" lIns="0" tIns="0" rIns="0" bIns="0" rtlCol="0" anchor="t">
            <a:spAutoFit/>
          </a:bodyPr>
          <a:lstStyle/>
          <a:p>
            <a:r>
              <a:rPr lang="en-US" sz="4800" dirty="0">
                <a:solidFill>
                  <a:srgbClr val="FFCF7B"/>
                </a:solidFill>
                <a:latin typeface="Poppins Bold"/>
              </a:rPr>
              <a:t>1972</a:t>
            </a:r>
          </a:p>
          <a:p>
            <a:r>
              <a:rPr lang="en-US" sz="2999" spc="-150" dirty="0">
                <a:solidFill>
                  <a:srgbClr val="FFCF7B"/>
                </a:solidFill>
                <a:latin typeface="Poppins" pitchFamily="2" charset="77"/>
                <a:cs typeface="Poppins" pitchFamily="2" charset="77"/>
              </a:rPr>
              <a:t>ENTERING THE SHOE MARKET</a:t>
            </a:r>
            <a:endParaRPr lang="en-US" sz="2999" spc="-150" dirty="0">
              <a:solidFill>
                <a:srgbClr val="FFCF7B"/>
              </a:solidFill>
              <a:latin typeface="Poppins" pitchFamily="2" charset="77"/>
            </a:endParaRPr>
          </a:p>
          <a:p>
            <a:pPr>
              <a:lnSpc>
                <a:spcPts val="2520"/>
              </a:lnSpc>
              <a:spcBef>
                <a:spcPts val="1200"/>
              </a:spcBef>
            </a:pPr>
            <a:r>
              <a:rPr lang="en-US" dirty="0">
                <a:solidFill>
                  <a:srgbClr val="FFF7F3"/>
                </a:solidFill>
                <a:latin typeface="Poppins" pitchFamily="2" charset="77"/>
              </a:rPr>
              <a:t>In 1972 Margot F</a:t>
            </a:r>
            <a:r>
              <a:rPr lang="en-US" sz="1800" dirty="0">
                <a:solidFill>
                  <a:srgbClr val="FFF7F3"/>
                </a:solidFill>
                <a:latin typeface="Poppins" pitchFamily="2" charset="77"/>
              </a:rPr>
              <a:t>raser </a:t>
            </a:r>
            <a:r>
              <a:rPr lang="en-US" dirty="0">
                <a:solidFill>
                  <a:srgbClr val="FFF7F3"/>
                </a:solidFill>
                <a:latin typeface="Poppins" pitchFamily="2" charset="77"/>
              </a:rPr>
              <a:t>is finally able to get </a:t>
            </a:r>
            <a:r>
              <a:rPr lang="en-US" sz="1800" dirty="0">
                <a:solidFill>
                  <a:srgbClr val="FFF7F3"/>
                </a:solidFill>
                <a:latin typeface="Poppins" pitchFamily="2" charset="77"/>
              </a:rPr>
              <a:t>her BIRKENSTOCK sandals into </a:t>
            </a:r>
            <a:r>
              <a:rPr lang="en-US" dirty="0">
                <a:solidFill>
                  <a:srgbClr val="FFF7F3"/>
                </a:solidFill>
                <a:latin typeface="Poppins" pitchFamily="2" charset="77"/>
              </a:rPr>
              <a:t>shoe</a:t>
            </a:r>
            <a:r>
              <a:rPr lang="en-US" sz="1800" dirty="0">
                <a:solidFill>
                  <a:srgbClr val="FFF7F3"/>
                </a:solidFill>
                <a:latin typeface="Poppins" pitchFamily="2" charset="77"/>
              </a:rPr>
              <a:t> stores. This transition is made possible by the popularit</a:t>
            </a:r>
            <a:r>
              <a:rPr lang="en-US" dirty="0">
                <a:solidFill>
                  <a:srgbClr val="FFF7F3"/>
                </a:solidFill>
                <a:latin typeface="Poppins" pitchFamily="2" charset="77"/>
              </a:rPr>
              <a:t>y of the shoe amongst </a:t>
            </a:r>
            <a:r>
              <a:rPr lang="en-US" sz="1800" dirty="0">
                <a:solidFill>
                  <a:srgbClr val="FFF7F3"/>
                </a:solidFill>
                <a:latin typeface="Poppins" pitchFamily="2" charset="77"/>
              </a:rPr>
              <a:t>Baby </a:t>
            </a:r>
            <a:r>
              <a:rPr lang="en-US" dirty="0">
                <a:solidFill>
                  <a:srgbClr val="FFF7F3"/>
                </a:solidFill>
                <a:latin typeface="Poppins" pitchFamily="2" charset="77"/>
              </a:rPr>
              <a:t>B</a:t>
            </a:r>
            <a:r>
              <a:rPr lang="en-US" sz="1800" dirty="0">
                <a:solidFill>
                  <a:srgbClr val="FFF7F3"/>
                </a:solidFill>
                <a:latin typeface="Poppins" pitchFamily="2" charset="77"/>
              </a:rPr>
              <a:t>oomers, </a:t>
            </a:r>
            <a:r>
              <a:rPr lang="en-US" dirty="0">
                <a:solidFill>
                  <a:srgbClr val="FFF7F3"/>
                </a:solidFill>
                <a:latin typeface="Poppins" pitchFamily="2" charset="77"/>
              </a:rPr>
              <a:t>who are </a:t>
            </a:r>
            <a:r>
              <a:rPr lang="en-US" sz="1800" dirty="0">
                <a:solidFill>
                  <a:srgbClr val="FFF7F3"/>
                </a:solidFill>
                <a:latin typeface="Poppins" pitchFamily="2" charset="77"/>
              </a:rPr>
              <a:t>beginning to </a:t>
            </a:r>
            <a:r>
              <a:rPr lang="en-US" dirty="0">
                <a:solidFill>
                  <a:srgbClr val="FFF7F3"/>
                </a:solidFill>
                <a:latin typeface="Poppins" pitchFamily="2" charset="77"/>
              </a:rPr>
              <a:t>have greater buying power and market influence. </a:t>
            </a:r>
            <a:endParaRPr lang="en-US" sz="1800" dirty="0">
              <a:solidFill>
                <a:srgbClr val="FFF7F3"/>
              </a:solidFill>
              <a:latin typeface="Poppins" pitchFamily="2" charset="77"/>
            </a:endParaRPr>
          </a:p>
        </p:txBody>
      </p:sp>
      <p:sp>
        <p:nvSpPr>
          <p:cNvPr id="21" name="TextBox 21"/>
          <p:cNvSpPr txBox="1"/>
          <p:nvPr/>
        </p:nvSpPr>
        <p:spPr>
          <a:xfrm>
            <a:off x="8479486" y="6135370"/>
            <a:ext cx="7423123" cy="3740768"/>
          </a:xfrm>
          <a:prstGeom prst="rect">
            <a:avLst/>
          </a:prstGeom>
        </p:spPr>
        <p:txBody>
          <a:bodyPr lIns="0" tIns="0" rIns="0" bIns="0" rtlCol="0" anchor="t">
            <a:spAutoFit/>
          </a:bodyPr>
          <a:lstStyle/>
          <a:p>
            <a:pPr>
              <a:lnSpc>
                <a:spcPts val="4479"/>
              </a:lnSpc>
            </a:pPr>
            <a:r>
              <a:rPr lang="en-US" sz="3199" dirty="0">
                <a:solidFill>
                  <a:srgbClr val="FFCF7B"/>
                </a:solidFill>
                <a:latin typeface="Poppins Bold Italics"/>
              </a:rPr>
              <a:t>“It was this perfect moment. The culture was ready for such modern, convention-breaking shoes.”</a:t>
            </a:r>
          </a:p>
          <a:p>
            <a:pPr>
              <a:lnSpc>
                <a:spcPts val="4479"/>
              </a:lnSpc>
            </a:pPr>
            <a:endParaRPr lang="en-US" sz="3199" dirty="0">
              <a:solidFill>
                <a:srgbClr val="FFCF7B"/>
              </a:solidFill>
              <a:latin typeface="Poppins Bold Italics"/>
            </a:endParaRPr>
          </a:p>
          <a:p>
            <a:pPr algn="r">
              <a:lnSpc>
                <a:spcPts val="3359"/>
              </a:lnSpc>
            </a:pPr>
            <a:r>
              <a:rPr lang="en-US" sz="2400" dirty="0">
                <a:solidFill>
                  <a:srgbClr val="FFCF7B"/>
                </a:solidFill>
                <a:latin typeface="Poppins" pitchFamily="2" charset="77"/>
              </a:rPr>
              <a:t>Andrea Schneider-</a:t>
            </a:r>
            <a:r>
              <a:rPr lang="en-US" sz="2400" dirty="0" err="1">
                <a:solidFill>
                  <a:srgbClr val="FFCF7B"/>
                </a:solidFill>
                <a:latin typeface="Poppins" pitchFamily="2" charset="77"/>
              </a:rPr>
              <a:t>Braunberger</a:t>
            </a:r>
            <a:endParaRPr lang="en-US" sz="2400" dirty="0">
              <a:solidFill>
                <a:srgbClr val="FFCF7B"/>
              </a:solidFill>
              <a:latin typeface="Poppins" pitchFamily="2" charset="77"/>
            </a:endParaRPr>
          </a:p>
          <a:p>
            <a:pPr algn="r">
              <a:lnSpc>
                <a:spcPts val="3359"/>
              </a:lnSpc>
            </a:pPr>
            <a:r>
              <a:rPr lang="en-US" sz="2400" dirty="0">
                <a:solidFill>
                  <a:srgbClr val="FFCF7B"/>
                </a:solidFill>
                <a:latin typeface="Poppins" pitchFamily="2" charset="77"/>
              </a:rPr>
              <a:t>Curator, BIRKENSTOCK Historical Archive</a:t>
            </a:r>
          </a:p>
        </p:txBody>
      </p:sp>
      <p:sp>
        <p:nvSpPr>
          <p:cNvPr id="22" name="TextBox 22"/>
          <p:cNvSpPr txBox="1"/>
          <p:nvPr/>
        </p:nvSpPr>
        <p:spPr>
          <a:xfrm>
            <a:off x="12390366" y="4527470"/>
            <a:ext cx="5237595" cy="427681"/>
          </a:xfrm>
          <a:prstGeom prst="rect">
            <a:avLst/>
          </a:prstGeom>
        </p:spPr>
        <p:txBody>
          <a:bodyPr lIns="0" tIns="0" rIns="0" bIns="0" rtlCol="0" anchor="t">
            <a:spAutoFit/>
          </a:bodyPr>
          <a:lstStyle/>
          <a:p>
            <a:pPr algn="just">
              <a:lnSpc>
                <a:spcPts val="1679"/>
              </a:lnSpc>
            </a:pPr>
            <a:r>
              <a:rPr lang="en-US" sz="1200" dirty="0">
                <a:solidFill>
                  <a:srgbClr val="1B1B1B"/>
                </a:solidFill>
                <a:latin typeface="Poppins" pitchFamily="2" charset="77"/>
              </a:rPr>
              <a:t>Fantasy Fair and Magic Mountain Music Festival, June 1967</a:t>
            </a:r>
          </a:p>
          <a:p>
            <a:pPr algn="just">
              <a:lnSpc>
                <a:spcPts val="1679"/>
              </a:lnSpc>
            </a:pPr>
            <a:r>
              <a:rPr lang="en-US" sz="1200" dirty="0">
                <a:solidFill>
                  <a:srgbClr val="1B1B1B"/>
                </a:solidFill>
                <a:latin typeface="Poppins" pitchFamily="2" charset="77"/>
              </a:rPr>
              <a:t>(</a:t>
            </a:r>
            <a:r>
              <a:rPr lang="en-US" sz="1200" dirty="0" err="1">
                <a:solidFill>
                  <a:srgbClr val="1B1B1B"/>
                </a:solidFill>
                <a:latin typeface="Poppins" pitchFamily="2" charset="77"/>
              </a:rPr>
              <a:t>realsanfranciscotours.com</a:t>
            </a:r>
            <a:r>
              <a:rPr lang="en-US" sz="1200" dirty="0">
                <a:solidFill>
                  <a:srgbClr val="1B1B1B"/>
                </a:solidFill>
                <a:latin typeface="Poppins" pitchFamily="2" charset="77"/>
              </a:rPr>
              <a:t>)</a:t>
            </a:r>
          </a:p>
        </p:txBody>
      </p:sp>
      <p:sp>
        <p:nvSpPr>
          <p:cNvPr id="23" name="Freeform 17">
            <a:extLst>
              <a:ext uri="{FF2B5EF4-FFF2-40B4-BE49-F238E27FC236}">
                <a16:creationId xmlns:a16="http://schemas.microsoft.com/office/drawing/2014/main" id="{F3EFA53A-4BA4-441F-CDB7-7B9352A72C10}"/>
              </a:ext>
            </a:extLst>
          </p:cNvPr>
          <p:cNvSpPr/>
          <p:nvPr/>
        </p:nvSpPr>
        <p:spPr>
          <a:xfrm>
            <a:off x="17248149"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a:p>
        </p:txBody>
      </p:sp>
      <p:grpSp>
        <p:nvGrpSpPr>
          <p:cNvPr id="4" name="Group 4"/>
          <p:cNvGrpSpPr/>
          <p:nvPr/>
        </p:nvGrpSpPr>
        <p:grpSpPr>
          <a:xfrm>
            <a:off x="3711365" y="2552700"/>
            <a:ext cx="10865269" cy="5143500"/>
            <a:chOff x="0" y="0"/>
            <a:chExt cx="2861635" cy="1354667"/>
          </a:xfrm>
        </p:grpSpPr>
        <p:sp>
          <p:nvSpPr>
            <p:cNvPr id="5" name="Freeform 5"/>
            <p:cNvSpPr/>
            <p:nvPr/>
          </p:nvSpPr>
          <p:spPr>
            <a:xfrm>
              <a:off x="0" y="0"/>
              <a:ext cx="2861635" cy="1354667"/>
            </a:xfrm>
            <a:custGeom>
              <a:avLst/>
              <a:gdLst/>
              <a:ahLst/>
              <a:cxnLst/>
              <a:rect l="l" t="t" r="r" b="b"/>
              <a:pathLst>
                <a:path w="2861635" h="1354667">
                  <a:moveTo>
                    <a:pt x="0" y="0"/>
                  </a:moveTo>
                  <a:lnTo>
                    <a:pt x="2861635" y="0"/>
                  </a:lnTo>
                  <a:lnTo>
                    <a:pt x="2861635" y="1354667"/>
                  </a:lnTo>
                  <a:lnTo>
                    <a:pt x="0" y="1354667"/>
                  </a:lnTo>
                  <a:close/>
                </a:path>
              </a:pathLst>
            </a:custGeom>
            <a:solidFill>
              <a:srgbClr val="537856"/>
            </a:solidFill>
          </p:spPr>
          <p:txBody>
            <a:bodyPr/>
            <a:lstStyle/>
            <a:p>
              <a:endParaRPr lang="en-US"/>
            </a:p>
          </p:txBody>
        </p:sp>
        <p:sp>
          <p:nvSpPr>
            <p:cNvPr id="6" name="TextBox 6"/>
            <p:cNvSpPr txBox="1"/>
            <p:nvPr/>
          </p:nvSpPr>
          <p:spPr>
            <a:xfrm>
              <a:off x="0" y="-9525"/>
              <a:ext cx="2861635" cy="1364192"/>
            </a:xfrm>
            <a:prstGeom prst="rect">
              <a:avLst/>
            </a:prstGeom>
          </p:spPr>
          <p:txBody>
            <a:bodyPr lIns="50800" tIns="50800" rIns="50800" bIns="50800" rtlCol="0" anchor="ctr"/>
            <a:lstStyle/>
            <a:p>
              <a:pPr algn="ctr">
                <a:lnSpc>
                  <a:spcPts val="3000"/>
                </a:lnSpc>
              </a:pPr>
              <a:endParaRPr/>
            </a:p>
          </p:txBody>
        </p:sp>
      </p:grpSp>
      <p:sp>
        <p:nvSpPr>
          <p:cNvPr id="7" name="Freeform 7"/>
          <p:cNvSpPr/>
          <p:nvPr/>
        </p:nvSpPr>
        <p:spPr>
          <a:xfrm>
            <a:off x="0" y="2552700"/>
            <a:ext cx="4136924" cy="5143500"/>
          </a:xfrm>
          <a:custGeom>
            <a:avLst/>
            <a:gdLst/>
            <a:ahLst/>
            <a:cxnLst/>
            <a:rect l="l" t="t" r="r" b="b"/>
            <a:pathLst>
              <a:path w="4136924" h="5143500">
                <a:moveTo>
                  <a:pt x="0" y="0"/>
                </a:moveTo>
                <a:lnTo>
                  <a:pt x="4136924" y="0"/>
                </a:lnTo>
                <a:lnTo>
                  <a:pt x="4136924" y="5143500"/>
                </a:lnTo>
                <a:lnTo>
                  <a:pt x="0" y="5143500"/>
                </a:lnTo>
                <a:lnTo>
                  <a:pt x="0" y="0"/>
                </a:lnTo>
                <a:close/>
              </a:path>
            </a:pathLst>
          </a:custGeom>
          <a:blipFill>
            <a:blip r:embed="rId3"/>
            <a:stretch>
              <a:fillRect l="-44004" r="-41870"/>
            </a:stretch>
          </a:blipFill>
        </p:spPr>
        <p:txBody>
          <a:bodyPr/>
          <a:lstStyle/>
          <a:p>
            <a:endParaRPr lang="en-US"/>
          </a:p>
        </p:txBody>
      </p:sp>
      <p:sp>
        <p:nvSpPr>
          <p:cNvPr id="8" name="AutoShape 8"/>
          <p:cNvSpPr/>
          <p:nvPr/>
        </p:nvSpPr>
        <p:spPr>
          <a:xfrm>
            <a:off x="4735532" y="6703121"/>
            <a:ext cx="4835848" cy="0"/>
          </a:xfrm>
          <a:prstGeom prst="line">
            <a:avLst/>
          </a:prstGeom>
          <a:ln w="38100" cap="flat">
            <a:solidFill>
              <a:srgbClr val="FFCF7B"/>
            </a:solidFill>
            <a:prstDash val="sysDot"/>
            <a:headEnd type="none" w="sm" len="sm"/>
            <a:tailEnd type="none" w="sm" len="sm"/>
          </a:ln>
        </p:spPr>
        <p:txBody>
          <a:bodyPr/>
          <a:lstStyle/>
          <a:p>
            <a:endParaRPr lang="en-US"/>
          </a:p>
        </p:txBody>
      </p:sp>
      <p:sp>
        <p:nvSpPr>
          <p:cNvPr id="9" name="Freeform 9"/>
          <p:cNvSpPr/>
          <p:nvPr/>
        </p:nvSpPr>
        <p:spPr>
          <a:xfrm>
            <a:off x="14969258" y="2552700"/>
            <a:ext cx="3318742" cy="5143500"/>
          </a:xfrm>
          <a:custGeom>
            <a:avLst/>
            <a:gdLst/>
            <a:ahLst/>
            <a:cxnLst/>
            <a:rect l="l" t="t" r="r" b="b"/>
            <a:pathLst>
              <a:path w="3318742" h="5143500">
                <a:moveTo>
                  <a:pt x="0" y="0"/>
                </a:moveTo>
                <a:lnTo>
                  <a:pt x="3318742" y="0"/>
                </a:lnTo>
                <a:lnTo>
                  <a:pt x="3318742" y="5143500"/>
                </a:lnTo>
                <a:lnTo>
                  <a:pt x="0" y="5143500"/>
                </a:lnTo>
                <a:lnTo>
                  <a:pt x="0" y="0"/>
                </a:lnTo>
                <a:close/>
              </a:path>
            </a:pathLst>
          </a:custGeom>
          <a:blipFill>
            <a:blip r:embed="rId4"/>
            <a:stretch>
              <a:fillRect l="-65814" r="-65884"/>
            </a:stretch>
          </a:blipFill>
        </p:spPr>
        <p:txBody>
          <a:bodyPr/>
          <a:lstStyle/>
          <a:p>
            <a:endParaRPr lang="en-US"/>
          </a:p>
        </p:txBody>
      </p:sp>
      <p:sp>
        <p:nvSpPr>
          <p:cNvPr id="10" name="Freeform 10"/>
          <p:cNvSpPr/>
          <p:nvPr/>
        </p:nvSpPr>
        <p:spPr>
          <a:xfrm>
            <a:off x="11409302" y="2552700"/>
            <a:ext cx="3559956" cy="5148072"/>
          </a:xfrm>
          <a:custGeom>
            <a:avLst/>
            <a:gdLst/>
            <a:ahLst/>
            <a:cxnLst/>
            <a:rect l="l" t="t" r="r" b="b"/>
            <a:pathLst>
              <a:path w="3559956" h="5163156">
                <a:moveTo>
                  <a:pt x="0" y="0"/>
                </a:moveTo>
                <a:lnTo>
                  <a:pt x="3559956" y="0"/>
                </a:lnTo>
                <a:lnTo>
                  <a:pt x="3559956" y="5163156"/>
                </a:lnTo>
                <a:lnTo>
                  <a:pt x="0" y="5163156"/>
                </a:lnTo>
                <a:lnTo>
                  <a:pt x="0" y="0"/>
                </a:lnTo>
                <a:close/>
              </a:path>
            </a:pathLst>
          </a:custGeom>
          <a:blipFill>
            <a:blip r:embed="rId5"/>
            <a:stretch>
              <a:fillRect l="-4388"/>
            </a:stretch>
          </a:blipFill>
        </p:spPr>
        <p:txBody>
          <a:bodyPr/>
          <a:lstStyle/>
          <a:p>
            <a:endParaRPr lang="en-US"/>
          </a:p>
        </p:txBody>
      </p:sp>
      <p:sp>
        <p:nvSpPr>
          <p:cNvPr id="11" name="TextBox 11"/>
          <p:cNvSpPr txBox="1"/>
          <p:nvPr/>
        </p:nvSpPr>
        <p:spPr>
          <a:xfrm>
            <a:off x="4735532" y="3460054"/>
            <a:ext cx="6075162" cy="2808461"/>
          </a:xfrm>
          <a:prstGeom prst="rect">
            <a:avLst/>
          </a:prstGeom>
        </p:spPr>
        <p:txBody>
          <a:bodyPr lIns="0" tIns="0" rIns="0" bIns="0" rtlCol="0" anchor="t">
            <a:spAutoFit/>
          </a:bodyPr>
          <a:lstStyle/>
          <a:p>
            <a:pPr>
              <a:lnSpc>
                <a:spcPts val="3400"/>
              </a:lnSpc>
            </a:pPr>
            <a:r>
              <a:rPr lang="en-US" sz="3199" dirty="0">
                <a:solidFill>
                  <a:srgbClr val="FFCF7B"/>
                </a:solidFill>
                <a:latin typeface="Poppins Bold"/>
              </a:rPr>
              <a:t>ONGOING</a:t>
            </a:r>
          </a:p>
          <a:p>
            <a:pPr>
              <a:lnSpc>
                <a:spcPts val="3400"/>
              </a:lnSpc>
            </a:pPr>
            <a:r>
              <a:rPr lang="en-US" sz="3199" dirty="0">
                <a:solidFill>
                  <a:srgbClr val="FFCF7B"/>
                </a:solidFill>
                <a:latin typeface="Poppins" pitchFamily="2" charset="77"/>
              </a:rPr>
              <a:t>MARKETING STRATEGY</a:t>
            </a:r>
          </a:p>
          <a:p>
            <a:pPr>
              <a:lnSpc>
                <a:spcPts val="2800"/>
              </a:lnSpc>
              <a:spcBef>
                <a:spcPts val="1200"/>
              </a:spcBef>
            </a:pPr>
            <a:r>
              <a:rPr lang="en-US" sz="2000" dirty="0">
                <a:solidFill>
                  <a:srgbClr val="FFFFFF"/>
                </a:solidFill>
                <a:latin typeface="Poppins" pitchFamily="2" charset="77"/>
              </a:rPr>
              <a:t>As BIRKENSTOCK gains popularity with new, young audiences, BIRKENSTOCK continues to promote their shoes to everyone – housewives, students, doctors, chefs, and anyone who can benefit from wearing a comfortable shoe.</a:t>
            </a:r>
          </a:p>
        </p:txBody>
      </p:sp>
      <p:sp>
        <p:nvSpPr>
          <p:cNvPr id="12" name="TextBox 12"/>
          <p:cNvSpPr txBox="1"/>
          <p:nvPr/>
        </p:nvSpPr>
        <p:spPr>
          <a:xfrm>
            <a:off x="152400" y="7810500"/>
            <a:ext cx="5431057" cy="645690"/>
          </a:xfrm>
          <a:prstGeom prst="rect">
            <a:avLst/>
          </a:prstGeom>
        </p:spPr>
        <p:txBody>
          <a:bodyPr lIns="0" tIns="0" rIns="0" bIns="0" rtlCol="0" anchor="t">
            <a:spAutoFit/>
          </a:bodyPr>
          <a:lstStyle/>
          <a:p>
            <a:pPr algn="just">
              <a:lnSpc>
                <a:spcPts val="1679"/>
              </a:lnSpc>
            </a:pPr>
            <a:r>
              <a:rPr lang="en-US" sz="1200" dirty="0">
                <a:solidFill>
                  <a:srgbClr val="FFF7F3"/>
                </a:solidFill>
                <a:latin typeface="Poppins" pitchFamily="2" charset="77"/>
              </a:rPr>
              <a:t>Vintage BIRKENSTOCK advertisement </a:t>
            </a:r>
          </a:p>
          <a:p>
            <a:pPr algn="just">
              <a:lnSpc>
                <a:spcPts val="1679"/>
              </a:lnSpc>
            </a:pPr>
            <a:r>
              <a:rPr lang="en-US" sz="1200" dirty="0">
                <a:solidFill>
                  <a:srgbClr val="FFF7F3"/>
                </a:solidFill>
                <a:latin typeface="Poppins" pitchFamily="2" charset="77"/>
              </a:rPr>
              <a:t>(via Ann Harbor District Library)</a:t>
            </a:r>
          </a:p>
          <a:p>
            <a:pPr algn="just">
              <a:lnSpc>
                <a:spcPts val="1679"/>
              </a:lnSpc>
            </a:pPr>
            <a:endParaRPr lang="en-US" sz="1200" dirty="0">
              <a:solidFill>
                <a:srgbClr val="FFF7F3"/>
              </a:solidFill>
              <a:latin typeface="Poppins" pitchFamily="2" charset="77"/>
            </a:endParaRPr>
          </a:p>
        </p:txBody>
      </p:sp>
      <p:sp>
        <p:nvSpPr>
          <p:cNvPr id="13" name="TextBox 13"/>
          <p:cNvSpPr txBox="1"/>
          <p:nvPr/>
        </p:nvSpPr>
        <p:spPr>
          <a:xfrm>
            <a:off x="13563600" y="7810500"/>
            <a:ext cx="4564646" cy="427681"/>
          </a:xfrm>
          <a:prstGeom prst="rect">
            <a:avLst/>
          </a:prstGeom>
        </p:spPr>
        <p:txBody>
          <a:bodyPr lIns="0" tIns="0" rIns="0" bIns="0" rtlCol="0" anchor="t">
            <a:spAutoFit/>
          </a:bodyPr>
          <a:lstStyle/>
          <a:p>
            <a:pPr algn="r">
              <a:lnSpc>
                <a:spcPts val="1679"/>
              </a:lnSpc>
            </a:pPr>
            <a:r>
              <a:rPr lang="en-US" sz="1200" dirty="0">
                <a:solidFill>
                  <a:srgbClr val="FFF7F3"/>
                </a:solidFill>
                <a:latin typeface="Poppins" pitchFamily="2" charset="77"/>
              </a:rPr>
              <a:t>1970s BIRKENSTOCK advertisements</a:t>
            </a:r>
          </a:p>
          <a:p>
            <a:pPr algn="r">
              <a:lnSpc>
                <a:spcPts val="1679"/>
              </a:lnSpc>
            </a:pPr>
            <a:r>
              <a:rPr lang="en-US" sz="1200" dirty="0">
                <a:solidFill>
                  <a:srgbClr val="FFF7F3"/>
                </a:solidFill>
                <a:latin typeface="Poppins" pitchFamily="2" charset="77"/>
              </a:rPr>
              <a:t>(BIRKENSTOCK)</a:t>
            </a:r>
          </a:p>
        </p:txBody>
      </p:sp>
      <p:sp>
        <p:nvSpPr>
          <p:cNvPr id="15" name="Freeform 17">
            <a:extLst>
              <a:ext uri="{FF2B5EF4-FFF2-40B4-BE49-F238E27FC236}">
                <a16:creationId xmlns:a16="http://schemas.microsoft.com/office/drawing/2014/main" id="{16B62B48-DB00-0C57-25F6-27AA410918AA}"/>
              </a:ext>
            </a:extLst>
          </p:cNvPr>
          <p:cNvSpPr/>
          <p:nvPr/>
        </p:nvSpPr>
        <p:spPr>
          <a:xfrm>
            <a:off x="17248149"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a:p>
        </p:txBody>
      </p:sp>
      <p:sp>
        <p:nvSpPr>
          <p:cNvPr id="23" name="TextBox 11">
            <a:extLst>
              <a:ext uri="{FF2B5EF4-FFF2-40B4-BE49-F238E27FC236}">
                <a16:creationId xmlns:a16="http://schemas.microsoft.com/office/drawing/2014/main" id="{0ADDE683-64CE-FD2B-8452-6B613820197A}"/>
              </a:ext>
            </a:extLst>
          </p:cNvPr>
          <p:cNvSpPr txBox="1"/>
          <p:nvPr/>
        </p:nvSpPr>
        <p:spPr>
          <a:xfrm>
            <a:off x="0" y="6515100"/>
            <a:ext cx="6096000" cy="3771014"/>
          </a:xfrm>
          <a:prstGeom prst="rect">
            <a:avLst/>
          </a:prstGeom>
          <a:solidFill>
            <a:srgbClr val="FFD07B"/>
          </a:solidFill>
          <a:ln>
            <a:noFill/>
          </a:ln>
        </p:spPr>
        <p:txBody>
          <a:bodyPr lIns="50800" tIns="50800" rIns="50800" bIns="50800" rtlCol="0" anchor="ctr"/>
          <a:lstStyle/>
          <a:p>
            <a:pPr algn="ctr">
              <a:lnSpc>
                <a:spcPts val="3000"/>
              </a:lnSpc>
            </a:pPr>
            <a:endParaRPr dirty="0"/>
          </a:p>
        </p:txBody>
      </p:sp>
      <p:sp>
        <p:nvSpPr>
          <p:cNvPr id="5" name="Freeform 5"/>
          <p:cNvSpPr/>
          <p:nvPr/>
        </p:nvSpPr>
        <p:spPr>
          <a:xfrm>
            <a:off x="6096000" y="0"/>
            <a:ext cx="3849678" cy="4914900"/>
          </a:xfrm>
          <a:custGeom>
            <a:avLst/>
            <a:gdLst/>
            <a:ahLst/>
            <a:cxnLst/>
            <a:rect l="l" t="t" r="r" b="b"/>
            <a:pathLst>
              <a:path w="4048412" h="5168624">
                <a:moveTo>
                  <a:pt x="0" y="0"/>
                </a:moveTo>
                <a:lnTo>
                  <a:pt x="4048412" y="0"/>
                </a:lnTo>
                <a:lnTo>
                  <a:pt x="4048412" y="5168624"/>
                </a:lnTo>
                <a:lnTo>
                  <a:pt x="0" y="5168624"/>
                </a:lnTo>
                <a:lnTo>
                  <a:pt x="0" y="0"/>
                </a:lnTo>
                <a:close/>
              </a:path>
            </a:pathLst>
          </a:custGeom>
          <a:blipFill>
            <a:blip r:embed="rId3"/>
            <a:stretch>
              <a:fillRect l="-3917" t="-4803" r="-3336" b="-2727"/>
            </a:stretch>
          </a:blipFill>
        </p:spPr>
        <p:txBody>
          <a:bodyPr/>
          <a:lstStyle/>
          <a:p>
            <a:endParaRPr lang="en-US"/>
          </a:p>
        </p:txBody>
      </p:sp>
      <p:sp>
        <p:nvSpPr>
          <p:cNvPr id="6" name="Freeform 6"/>
          <p:cNvSpPr/>
          <p:nvPr/>
        </p:nvSpPr>
        <p:spPr>
          <a:xfrm>
            <a:off x="6115108" y="4914900"/>
            <a:ext cx="8362892" cy="5346149"/>
          </a:xfrm>
          <a:custGeom>
            <a:avLst/>
            <a:gdLst/>
            <a:ahLst/>
            <a:cxnLst/>
            <a:rect l="l" t="t" r="r" b="b"/>
            <a:pathLst>
              <a:path w="8173517" h="5193749">
                <a:moveTo>
                  <a:pt x="0" y="0"/>
                </a:moveTo>
                <a:lnTo>
                  <a:pt x="8173517" y="0"/>
                </a:lnTo>
                <a:lnTo>
                  <a:pt x="8173517" y="5193749"/>
                </a:lnTo>
                <a:lnTo>
                  <a:pt x="0" y="5193749"/>
                </a:lnTo>
                <a:lnTo>
                  <a:pt x="0" y="0"/>
                </a:lnTo>
                <a:close/>
              </a:path>
            </a:pathLst>
          </a:custGeom>
          <a:blipFill>
            <a:blip r:embed="rId4"/>
            <a:stretch>
              <a:fillRect t="-225" b="-709"/>
            </a:stretch>
          </a:blipFill>
        </p:spPr>
        <p:txBody>
          <a:bodyPr/>
          <a:lstStyle/>
          <a:p>
            <a:endParaRPr lang="en-US" dirty="0"/>
          </a:p>
        </p:txBody>
      </p:sp>
      <p:sp>
        <p:nvSpPr>
          <p:cNvPr id="7" name="Freeform 7"/>
          <p:cNvSpPr/>
          <p:nvPr/>
        </p:nvSpPr>
        <p:spPr>
          <a:xfrm>
            <a:off x="14249400" y="4923559"/>
            <a:ext cx="4038600" cy="5363441"/>
          </a:xfrm>
          <a:custGeom>
            <a:avLst/>
            <a:gdLst/>
            <a:ahLst/>
            <a:cxnLst/>
            <a:rect l="l" t="t" r="r" b="b"/>
            <a:pathLst>
              <a:path w="3999375" h="5143500">
                <a:moveTo>
                  <a:pt x="0" y="0"/>
                </a:moveTo>
                <a:lnTo>
                  <a:pt x="3999375" y="0"/>
                </a:lnTo>
                <a:lnTo>
                  <a:pt x="3999375" y="5143500"/>
                </a:lnTo>
                <a:lnTo>
                  <a:pt x="0" y="5143500"/>
                </a:lnTo>
                <a:lnTo>
                  <a:pt x="0" y="0"/>
                </a:lnTo>
                <a:close/>
              </a:path>
            </a:pathLst>
          </a:custGeom>
          <a:blipFill>
            <a:blip r:embed="rId5"/>
            <a:stretch>
              <a:fillRect r="-5026"/>
            </a:stretch>
          </a:blipFill>
        </p:spPr>
        <p:txBody>
          <a:bodyPr/>
          <a:lstStyle/>
          <a:p>
            <a:endParaRPr lang="en-US"/>
          </a:p>
        </p:txBody>
      </p:sp>
      <p:sp>
        <p:nvSpPr>
          <p:cNvPr id="8" name="AutoShape 8"/>
          <p:cNvSpPr/>
          <p:nvPr/>
        </p:nvSpPr>
        <p:spPr>
          <a:xfrm>
            <a:off x="381000" y="3543300"/>
            <a:ext cx="4835848" cy="0"/>
          </a:xfrm>
          <a:prstGeom prst="line">
            <a:avLst/>
          </a:prstGeom>
          <a:ln w="38100" cap="flat">
            <a:solidFill>
              <a:srgbClr val="FFF7F3"/>
            </a:solidFill>
            <a:prstDash val="sysDot"/>
            <a:headEnd type="none" w="sm" len="sm"/>
            <a:tailEnd type="none" w="sm" len="sm"/>
          </a:ln>
        </p:spPr>
        <p:txBody>
          <a:bodyPr/>
          <a:lstStyle/>
          <a:p>
            <a:endParaRPr lang="en-US"/>
          </a:p>
        </p:txBody>
      </p:sp>
      <p:sp>
        <p:nvSpPr>
          <p:cNvPr id="10" name="Freeform 10"/>
          <p:cNvSpPr/>
          <p:nvPr/>
        </p:nvSpPr>
        <p:spPr>
          <a:xfrm>
            <a:off x="9906000" y="0"/>
            <a:ext cx="8382000" cy="4914900"/>
          </a:xfrm>
          <a:custGeom>
            <a:avLst/>
            <a:gdLst/>
            <a:ahLst/>
            <a:cxnLst/>
            <a:rect l="l" t="t" r="r" b="b"/>
            <a:pathLst>
              <a:path w="2144813" h="1354667">
                <a:moveTo>
                  <a:pt x="0" y="0"/>
                </a:moveTo>
                <a:lnTo>
                  <a:pt x="2144813" y="0"/>
                </a:lnTo>
                <a:lnTo>
                  <a:pt x="2144813" y="1354667"/>
                </a:lnTo>
                <a:lnTo>
                  <a:pt x="0" y="1354667"/>
                </a:lnTo>
                <a:close/>
              </a:path>
            </a:pathLst>
          </a:custGeom>
          <a:solidFill>
            <a:srgbClr val="FFF7F3"/>
          </a:solidFill>
        </p:spPr>
        <p:txBody>
          <a:bodyPr/>
          <a:lstStyle/>
          <a:p>
            <a:endParaRPr lang="en-US"/>
          </a:p>
        </p:txBody>
      </p:sp>
      <p:sp>
        <p:nvSpPr>
          <p:cNvPr id="11" name="TextBox 11"/>
          <p:cNvSpPr txBox="1"/>
          <p:nvPr/>
        </p:nvSpPr>
        <p:spPr>
          <a:xfrm>
            <a:off x="10144412" y="-36165"/>
            <a:ext cx="8143588" cy="5179665"/>
          </a:xfrm>
          <a:prstGeom prst="rect">
            <a:avLst/>
          </a:prstGeom>
        </p:spPr>
        <p:txBody>
          <a:bodyPr lIns="50800" tIns="50800" rIns="50800" bIns="50800" rtlCol="0" anchor="ctr"/>
          <a:lstStyle/>
          <a:p>
            <a:pPr algn="ctr">
              <a:lnSpc>
                <a:spcPts val="3000"/>
              </a:lnSpc>
            </a:pPr>
            <a:endParaRPr/>
          </a:p>
        </p:txBody>
      </p:sp>
      <p:sp>
        <p:nvSpPr>
          <p:cNvPr id="12" name="TextBox 12"/>
          <p:cNvSpPr txBox="1"/>
          <p:nvPr/>
        </p:nvSpPr>
        <p:spPr>
          <a:xfrm>
            <a:off x="10705815" y="1005205"/>
            <a:ext cx="6782370" cy="2904490"/>
          </a:xfrm>
          <a:prstGeom prst="rect">
            <a:avLst/>
          </a:prstGeom>
        </p:spPr>
        <p:txBody>
          <a:bodyPr lIns="0" tIns="0" rIns="0" bIns="0" rtlCol="0" anchor="t">
            <a:spAutoFit/>
          </a:bodyPr>
          <a:lstStyle/>
          <a:p>
            <a:pPr>
              <a:lnSpc>
                <a:spcPts val="4199"/>
              </a:lnSpc>
            </a:pPr>
            <a:r>
              <a:rPr lang="en-US" sz="2999" dirty="0">
                <a:solidFill>
                  <a:srgbClr val="537856"/>
                </a:solidFill>
                <a:latin typeface="Poppins Bold"/>
              </a:rPr>
              <a:t> “She paid attention to women—and it paid off. They were her first customers. They were also her best customers.”</a:t>
            </a:r>
          </a:p>
          <a:p>
            <a:pPr algn="r">
              <a:lnSpc>
                <a:spcPts val="3220"/>
              </a:lnSpc>
            </a:pPr>
            <a:endParaRPr lang="en-US" sz="2999" dirty="0">
              <a:solidFill>
                <a:srgbClr val="537856"/>
              </a:solidFill>
              <a:latin typeface="Poppins Bold"/>
            </a:endParaRPr>
          </a:p>
          <a:p>
            <a:pPr algn="r">
              <a:lnSpc>
                <a:spcPts val="3220"/>
              </a:lnSpc>
            </a:pPr>
            <a:r>
              <a:rPr lang="en-US" sz="2300" dirty="0">
                <a:solidFill>
                  <a:srgbClr val="537856"/>
                </a:solidFill>
                <a:latin typeface="Poppins Italics"/>
              </a:rPr>
              <a:t>Wall Street Journal</a:t>
            </a:r>
          </a:p>
        </p:txBody>
      </p:sp>
      <p:sp>
        <p:nvSpPr>
          <p:cNvPr id="14" name="TextBox 14"/>
          <p:cNvSpPr txBox="1"/>
          <p:nvPr/>
        </p:nvSpPr>
        <p:spPr>
          <a:xfrm>
            <a:off x="381000" y="1028700"/>
            <a:ext cx="5372332" cy="2105063"/>
          </a:xfrm>
          <a:prstGeom prst="rect">
            <a:avLst/>
          </a:prstGeom>
        </p:spPr>
        <p:txBody>
          <a:bodyPr wrap="square" lIns="0" tIns="0" rIns="0" bIns="0" rtlCol="0" anchor="t">
            <a:spAutoFit/>
          </a:bodyPr>
          <a:lstStyle/>
          <a:p>
            <a:pPr>
              <a:lnSpc>
                <a:spcPts val="3909"/>
              </a:lnSpc>
            </a:pPr>
            <a:r>
              <a:rPr lang="en-US" sz="3399" dirty="0">
                <a:solidFill>
                  <a:srgbClr val="FFCF7B"/>
                </a:solidFill>
                <a:latin typeface="Poppins Bold"/>
              </a:rPr>
              <a:t>WOMEN</a:t>
            </a:r>
            <a:r>
              <a:rPr lang="en-US" sz="3399" dirty="0">
                <a:solidFill>
                  <a:srgbClr val="FFCF7B"/>
                </a:solidFill>
                <a:latin typeface="Poppins" pitchFamily="2" charset="77"/>
              </a:rPr>
              <a:t> DRIVE BIRKENSTOCK’S SUCCESS</a:t>
            </a:r>
          </a:p>
          <a:p>
            <a:pPr>
              <a:lnSpc>
                <a:spcPts val="2520"/>
              </a:lnSpc>
              <a:spcBef>
                <a:spcPts val="1200"/>
              </a:spcBef>
            </a:pPr>
            <a:r>
              <a:rPr lang="en-US" sz="1800" dirty="0">
                <a:solidFill>
                  <a:srgbClr val="FFF7F3"/>
                </a:solidFill>
                <a:latin typeface="Poppins" pitchFamily="2" charset="77"/>
              </a:rPr>
              <a:t>Although BIRKENSTOCK markets their sandals as unisex, Margot Fraser’s focus on the female market paid off exponentially. </a:t>
            </a:r>
          </a:p>
        </p:txBody>
      </p:sp>
      <p:sp>
        <p:nvSpPr>
          <p:cNvPr id="15" name="TextBox 15"/>
          <p:cNvSpPr txBox="1"/>
          <p:nvPr/>
        </p:nvSpPr>
        <p:spPr>
          <a:xfrm>
            <a:off x="10058400" y="4381500"/>
            <a:ext cx="5237595" cy="427681"/>
          </a:xfrm>
          <a:prstGeom prst="rect">
            <a:avLst/>
          </a:prstGeom>
        </p:spPr>
        <p:txBody>
          <a:bodyPr lIns="0" tIns="0" rIns="0" bIns="0" rtlCol="0" anchor="t">
            <a:spAutoFit/>
          </a:bodyPr>
          <a:lstStyle/>
          <a:p>
            <a:pPr algn="just">
              <a:lnSpc>
                <a:spcPts val="1679"/>
              </a:lnSpc>
            </a:pPr>
            <a:r>
              <a:rPr lang="en-US" sz="1200" dirty="0">
                <a:solidFill>
                  <a:srgbClr val="1B1B1B"/>
                </a:solidFill>
                <a:latin typeface="Poppins" pitchFamily="2" charset="77"/>
              </a:rPr>
              <a:t>Vintage Birkenstock Advertisement</a:t>
            </a:r>
          </a:p>
          <a:p>
            <a:pPr algn="just">
              <a:lnSpc>
                <a:spcPts val="1679"/>
              </a:lnSpc>
            </a:pPr>
            <a:r>
              <a:rPr lang="en-US" sz="1200" dirty="0">
                <a:solidFill>
                  <a:srgbClr val="1B1B1B"/>
                </a:solidFill>
                <a:latin typeface="Poppins" pitchFamily="2" charset="77"/>
              </a:rPr>
              <a:t>(BIRKENSTOCK)</a:t>
            </a:r>
          </a:p>
        </p:txBody>
      </p:sp>
      <p:sp>
        <p:nvSpPr>
          <p:cNvPr id="16" name="TextBox 16"/>
          <p:cNvSpPr txBox="1"/>
          <p:nvPr/>
        </p:nvSpPr>
        <p:spPr>
          <a:xfrm>
            <a:off x="782205" y="9309002"/>
            <a:ext cx="5237595" cy="863698"/>
          </a:xfrm>
          <a:prstGeom prst="rect">
            <a:avLst/>
          </a:prstGeom>
        </p:spPr>
        <p:txBody>
          <a:bodyPr lIns="0" tIns="0" rIns="0" bIns="0" rtlCol="0" anchor="t">
            <a:spAutoFit/>
          </a:bodyPr>
          <a:lstStyle/>
          <a:p>
            <a:pPr algn="r">
              <a:lnSpc>
                <a:spcPts val="1679"/>
              </a:lnSpc>
            </a:pPr>
            <a:r>
              <a:rPr lang="en-US" sz="1200" dirty="0">
                <a:solidFill>
                  <a:schemeClr val="tx1">
                    <a:lumMod val="85000"/>
                    <a:lumOff val="15000"/>
                  </a:schemeClr>
                </a:solidFill>
                <a:latin typeface="Poppins" pitchFamily="2" charset="77"/>
              </a:rPr>
              <a:t>Margot Fraser</a:t>
            </a:r>
          </a:p>
          <a:p>
            <a:pPr algn="r">
              <a:lnSpc>
                <a:spcPts val="1679"/>
              </a:lnSpc>
            </a:pPr>
            <a:r>
              <a:rPr lang="en-US" sz="1200" dirty="0">
                <a:solidFill>
                  <a:schemeClr val="tx1">
                    <a:lumMod val="85000"/>
                    <a:lumOff val="15000"/>
                  </a:schemeClr>
                </a:solidFill>
                <a:latin typeface="Poppins" pitchFamily="2" charset="77"/>
              </a:rPr>
              <a:t>(BIRKENSTOCK)</a:t>
            </a:r>
          </a:p>
          <a:p>
            <a:pPr algn="r">
              <a:lnSpc>
                <a:spcPts val="1679"/>
              </a:lnSpc>
            </a:pPr>
            <a:r>
              <a:rPr lang="en-US" sz="1200" dirty="0">
                <a:solidFill>
                  <a:schemeClr val="tx1">
                    <a:lumMod val="85000"/>
                    <a:lumOff val="15000"/>
                  </a:schemeClr>
                </a:solidFill>
                <a:latin typeface="Poppins" pitchFamily="2" charset="77"/>
              </a:rPr>
              <a:t>Vintage Birkenstock Advertisement</a:t>
            </a:r>
          </a:p>
          <a:p>
            <a:pPr algn="r">
              <a:lnSpc>
                <a:spcPts val="1679"/>
              </a:lnSpc>
            </a:pPr>
            <a:r>
              <a:rPr lang="en-US" sz="1200" dirty="0">
                <a:solidFill>
                  <a:schemeClr val="tx1">
                    <a:lumMod val="85000"/>
                    <a:lumOff val="15000"/>
                  </a:schemeClr>
                </a:solidFill>
                <a:latin typeface="Poppins" pitchFamily="2" charset="77"/>
              </a:rPr>
              <a:t>(Ann Arbor Library)</a:t>
            </a:r>
          </a:p>
        </p:txBody>
      </p:sp>
      <p:sp>
        <p:nvSpPr>
          <p:cNvPr id="20" name="TextBox 19">
            <a:extLst>
              <a:ext uri="{FF2B5EF4-FFF2-40B4-BE49-F238E27FC236}">
                <a16:creationId xmlns:a16="http://schemas.microsoft.com/office/drawing/2014/main" id="{A0D88A05-DC94-BA6C-5E66-ED7F71E2CCE5}"/>
              </a:ext>
            </a:extLst>
          </p:cNvPr>
          <p:cNvSpPr txBox="1"/>
          <p:nvPr/>
        </p:nvSpPr>
        <p:spPr>
          <a:xfrm>
            <a:off x="762000" y="7429500"/>
            <a:ext cx="4572000" cy="1674817"/>
          </a:xfrm>
          <a:prstGeom prst="rect">
            <a:avLst/>
          </a:prstGeom>
          <a:noFill/>
        </p:spPr>
        <p:txBody>
          <a:bodyPr wrap="square">
            <a:spAutoFit/>
          </a:bodyPr>
          <a:lstStyle/>
          <a:p>
            <a:pPr algn="ctr">
              <a:lnSpc>
                <a:spcPts val="2520"/>
              </a:lnSpc>
            </a:pPr>
            <a:r>
              <a:rPr lang="en-US" sz="7200" b="1" dirty="0">
                <a:solidFill>
                  <a:schemeClr val="accent5">
                    <a:lumMod val="75000"/>
                  </a:schemeClr>
                </a:solidFill>
                <a:latin typeface="Poppins" pitchFamily="2" charset="77"/>
              </a:rPr>
              <a:t>72%</a:t>
            </a:r>
          </a:p>
          <a:p>
            <a:pPr algn="ctr">
              <a:spcBef>
                <a:spcPts val="1200"/>
              </a:spcBef>
            </a:pPr>
            <a:r>
              <a:rPr lang="en-US" sz="2400" dirty="0">
                <a:solidFill>
                  <a:schemeClr val="tx1">
                    <a:lumMod val="85000"/>
                    <a:lumOff val="15000"/>
                  </a:schemeClr>
                </a:solidFill>
                <a:latin typeface="Poppins" pitchFamily="2" charset="77"/>
              </a:rPr>
              <a:t>Percentage of Birkenstock customers that are female in 2022.</a:t>
            </a:r>
          </a:p>
        </p:txBody>
      </p:sp>
      <p:sp>
        <p:nvSpPr>
          <p:cNvPr id="24" name="Freeform 6">
            <a:extLst>
              <a:ext uri="{FF2B5EF4-FFF2-40B4-BE49-F238E27FC236}">
                <a16:creationId xmlns:a16="http://schemas.microsoft.com/office/drawing/2014/main" id="{EDFFD208-9AB2-0E76-8EAF-D03A6553D155}"/>
              </a:ext>
            </a:extLst>
          </p:cNvPr>
          <p:cNvSpPr/>
          <p:nvPr/>
        </p:nvSpPr>
        <p:spPr>
          <a:xfrm>
            <a:off x="1524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sp>
        <p:nvSpPr>
          <p:cNvPr id="26" name="TextBox 25">
            <a:extLst>
              <a:ext uri="{FF2B5EF4-FFF2-40B4-BE49-F238E27FC236}">
                <a16:creationId xmlns:a16="http://schemas.microsoft.com/office/drawing/2014/main" id="{31489B36-A5F3-C3DA-5C48-37C6301F376C}"/>
              </a:ext>
            </a:extLst>
          </p:cNvPr>
          <p:cNvSpPr txBox="1"/>
          <p:nvPr/>
        </p:nvSpPr>
        <p:spPr>
          <a:xfrm>
            <a:off x="647700" y="3924300"/>
            <a:ext cx="4800600" cy="2184509"/>
          </a:xfrm>
          <a:prstGeom prst="rect">
            <a:avLst/>
          </a:prstGeom>
          <a:noFill/>
        </p:spPr>
        <p:txBody>
          <a:bodyPr wrap="square">
            <a:spAutoFit/>
          </a:bodyPr>
          <a:lstStyle/>
          <a:p>
            <a:pPr algn="ctr">
              <a:lnSpc>
                <a:spcPct val="114000"/>
              </a:lnSpc>
              <a:spcBef>
                <a:spcPts val="1200"/>
              </a:spcBef>
            </a:pPr>
            <a:r>
              <a:rPr lang="en-US" sz="2400" dirty="0">
                <a:solidFill>
                  <a:srgbClr val="FFF7F3"/>
                </a:solidFill>
                <a:latin typeface="Poppins" pitchFamily="2" charset="77"/>
              </a:rPr>
              <a:t>BIRKENSTOCK credits “the breakthrough of modern feminism,” and rejection of fashion norms, as a key driver of its business.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a:p>
        </p:txBody>
      </p:sp>
      <p:grpSp>
        <p:nvGrpSpPr>
          <p:cNvPr id="3" name="Group 3"/>
          <p:cNvGrpSpPr/>
          <p:nvPr/>
        </p:nvGrpSpPr>
        <p:grpSpPr>
          <a:xfrm>
            <a:off x="0" y="5017334"/>
            <a:ext cx="12352021" cy="5269666"/>
            <a:chOff x="0" y="0"/>
            <a:chExt cx="3236875" cy="1380928"/>
          </a:xfrm>
        </p:grpSpPr>
        <p:sp>
          <p:nvSpPr>
            <p:cNvPr id="4" name="Freeform 4"/>
            <p:cNvSpPr/>
            <p:nvPr/>
          </p:nvSpPr>
          <p:spPr>
            <a:xfrm>
              <a:off x="0" y="0"/>
              <a:ext cx="3236875" cy="1380928"/>
            </a:xfrm>
            <a:custGeom>
              <a:avLst/>
              <a:gdLst/>
              <a:ahLst/>
              <a:cxnLst/>
              <a:rect l="l" t="t" r="r" b="b"/>
              <a:pathLst>
                <a:path w="3236875" h="1380928">
                  <a:moveTo>
                    <a:pt x="0" y="0"/>
                  </a:moveTo>
                  <a:lnTo>
                    <a:pt x="3236875" y="0"/>
                  </a:lnTo>
                  <a:lnTo>
                    <a:pt x="3236875" y="1380928"/>
                  </a:lnTo>
                  <a:lnTo>
                    <a:pt x="0" y="1380928"/>
                  </a:lnTo>
                  <a:close/>
                </a:path>
              </a:pathLst>
            </a:custGeom>
            <a:solidFill>
              <a:srgbClr val="FFF7F3"/>
            </a:solidFill>
          </p:spPr>
          <p:txBody>
            <a:bodyPr/>
            <a:lstStyle/>
            <a:p>
              <a:endParaRPr lang="en-US"/>
            </a:p>
          </p:txBody>
        </p:sp>
        <p:sp>
          <p:nvSpPr>
            <p:cNvPr id="5" name="TextBox 5"/>
            <p:cNvSpPr txBox="1"/>
            <p:nvPr/>
          </p:nvSpPr>
          <p:spPr>
            <a:xfrm>
              <a:off x="0" y="-9525"/>
              <a:ext cx="3236875" cy="1390453"/>
            </a:xfrm>
            <a:prstGeom prst="rect">
              <a:avLst/>
            </a:prstGeom>
          </p:spPr>
          <p:txBody>
            <a:bodyPr lIns="50800" tIns="50800" rIns="50800" bIns="50800" rtlCol="0" anchor="ctr"/>
            <a:lstStyle/>
            <a:p>
              <a:pPr>
                <a:lnSpc>
                  <a:spcPts val="3000"/>
                </a:lnSpc>
              </a:pPr>
              <a:endParaRPr/>
            </a:p>
          </p:txBody>
        </p:sp>
      </p:grpSp>
      <p:sp>
        <p:nvSpPr>
          <p:cNvPr id="8" name="AutoShape 8"/>
          <p:cNvSpPr/>
          <p:nvPr/>
        </p:nvSpPr>
        <p:spPr>
          <a:xfrm>
            <a:off x="796746" y="4552112"/>
            <a:ext cx="4835848" cy="0"/>
          </a:xfrm>
          <a:prstGeom prst="line">
            <a:avLst/>
          </a:prstGeom>
          <a:ln w="38100" cap="flat">
            <a:solidFill>
              <a:srgbClr val="FFCF7B"/>
            </a:solidFill>
            <a:prstDash val="sysDot"/>
            <a:headEnd type="none" w="sm" len="sm"/>
            <a:tailEnd type="none" w="sm" len="sm"/>
          </a:ln>
        </p:spPr>
        <p:txBody>
          <a:bodyPr/>
          <a:lstStyle/>
          <a:p>
            <a:endParaRPr lang="en-US"/>
          </a:p>
        </p:txBody>
      </p:sp>
      <p:sp>
        <p:nvSpPr>
          <p:cNvPr id="9" name="Freeform 9"/>
          <p:cNvSpPr/>
          <p:nvPr/>
        </p:nvSpPr>
        <p:spPr>
          <a:xfrm>
            <a:off x="7520266" y="0"/>
            <a:ext cx="10767734" cy="7398330"/>
          </a:xfrm>
          <a:custGeom>
            <a:avLst/>
            <a:gdLst/>
            <a:ahLst/>
            <a:cxnLst/>
            <a:rect l="l" t="t" r="r" b="b"/>
            <a:pathLst>
              <a:path w="10767734" h="7398330">
                <a:moveTo>
                  <a:pt x="0" y="0"/>
                </a:moveTo>
                <a:lnTo>
                  <a:pt x="10767734" y="0"/>
                </a:lnTo>
                <a:lnTo>
                  <a:pt x="10767734" y="7398330"/>
                </a:lnTo>
                <a:lnTo>
                  <a:pt x="0" y="739833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62000" y="952500"/>
            <a:ext cx="6019800" cy="3207929"/>
          </a:xfrm>
          <a:prstGeom prst="rect">
            <a:avLst/>
          </a:prstGeom>
        </p:spPr>
        <p:txBody>
          <a:bodyPr wrap="square" lIns="0" tIns="0" rIns="0" bIns="0" rtlCol="0" anchor="t">
            <a:spAutoFit/>
          </a:bodyPr>
          <a:lstStyle/>
          <a:p>
            <a:pPr>
              <a:lnSpc>
                <a:spcPts val="3400"/>
              </a:lnSpc>
            </a:pPr>
            <a:r>
              <a:rPr lang="en-US" sz="4800" dirty="0">
                <a:solidFill>
                  <a:srgbClr val="FFCF7B"/>
                </a:solidFill>
                <a:latin typeface="Poppins Bold"/>
              </a:rPr>
              <a:t>1990</a:t>
            </a:r>
            <a:br>
              <a:rPr lang="en-US" sz="3399" dirty="0">
                <a:solidFill>
                  <a:srgbClr val="FFCF7B"/>
                </a:solidFill>
                <a:latin typeface="Poppins Bold"/>
              </a:rPr>
            </a:br>
            <a:r>
              <a:rPr lang="en-US" sz="3399" dirty="0">
                <a:solidFill>
                  <a:srgbClr val="FFCF7B"/>
                </a:solidFill>
                <a:latin typeface="Poppins" pitchFamily="2" charset="77"/>
              </a:rPr>
              <a:t>BIRKENSTOCK </a:t>
            </a:r>
          </a:p>
          <a:p>
            <a:pPr>
              <a:lnSpc>
                <a:spcPts val="3400"/>
              </a:lnSpc>
            </a:pPr>
            <a:r>
              <a:rPr lang="en-US" sz="3399" dirty="0">
                <a:solidFill>
                  <a:srgbClr val="FFCF7B"/>
                </a:solidFill>
                <a:latin typeface="Poppins" pitchFamily="2" charset="77"/>
              </a:rPr>
              <a:t>ENTERS HIGH FASHION</a:t>
            </a:r>
          </a:p>
          <a:p>
            <a:pPr>
              <a:lnSpc>
                <a:spcPts val="2520"/>
              </a:lnSpc>
              <a:spcBef>
                <a:spcPts val="1200"/>
              </a:spcBef>
            </a:pPr>
            <a:r>
              <a:rPr lang="en-US" sz="1800" dirty="0">
                <a:solidFill>
                  <a:srgbClr val="FFF7F3"/>
                </a:solidFill>
                <a:latin typeface="Poppins" pitchFamily="2" charset="77"/>
              </a:rPr>
              <a:t>The July 1990 issue of </a:t>
            </a:r>
            <a:r>
              <a:rPr lang="en-US" sz="1800" dirty="0">
                <a:solidFill>
                  <a:srgbClr val="FFF7F3"/>
                </a:solidFill>
                <a:latin typeface="Poppins Italics"/>
              </a:rPr>
              <a:t>The Face</a:t>
            </a:r>
            <a:r>
              <a:rPr lang="en-US" sz="1800" dirty="0">
                <a:solidFill>
                  <a:srgbClr val="FFF7F3"/>
                </a:solidFill>
                <a:latin typeface="Poppins" pitchFamily="2" charset="77"/>
              </a:rPr>
              <a:t> magazine features a then unknown model named Kate Moss in a photo spread entitled “The Third Summer of Love.“  </a:t>
            </a:r>
          </a:p>
          <a:p>
            <a:pPr>
              <a:lnSpc>
                <a:spcPts val="2520"/>
              </a:lnSpc>
              <a:spcBef>
                <a:spcPts val="1200"/>
              </a:spcBef>
            </a:pPr>
            <a:r>
              <a:rPr lang="en-US" sz="1800" dirty="0">
                <a:solidFill>
                  <a:srgbClr val="FFF7F3"/>
                </a:solidFill>
                <a:latin typeface="Poppins" pitchFamily="2" charset="77"/>
              </a:rPr>
              <a:t>This spread is one of the first appearances of BIRKENSTOCK footwear in a fashion magazine.</a:t>
            </a:r>
          </a:p>
        </p:txBody>
      </p:sp>
      <p:sp>
        <p:nvSpPr>
          <p:cNvPr id="11" name="TextBox 11"/>
          <p:cNvSpPr txBox="1"/>
          <p:nvPr/>
        </p:nvSpPr>
        <p:spPr>
          <a:xfrm>
            <a:off x="14173200" y="7505700"/>
            <a:ext cx="3941810" cy="863698"/>
          </a:xfrm>
          <a:prstGeom prst="rect">
            <a:avLst/>
          </a:prstGeom>
        </p:spPr>
        <p:txBody>
          <a:bodyPr lIns="0" tIns="0" rIns="0" bIns="0" rtlCol="0" anchor="t">
            <a:spAutoFit/>
          </a:bodyPr>
          <a:lstStyle/>
          <a:p>
            <a:pPr algn="r">
              <a:lnSpc>
                <a:spcPts val="1680"/>
              </a:lnSpc>
            </a:pPr>
            <a:r>
              <a:rPr lang="en-US" sz="1200" dirty="0">
                <a:solidFill>
                  <a:srgbClr val="FFF7F3"/>
                </a:solidFill>
                <a:latin typeface="Poppins" pitchFamily="2" charset="77"/>
              </a:rPr>
              <a:t>Kate Moss wearing BIRKENSTOCK sandals in a photo spread: “Third Summer of Love”</a:t>
            </a:r>
          </a:p>
          <a:p>
            <a:pPr algn="r">
              <a:lnSpc>
                <a:spcPts val="1680"/>
              </a:lnSpc>
            </a:pPr>
            <a:r>
              <a:rPr lang="en-US" sz="1200" dirty="0">
                <a:solidFill>
                  <a:srgbClr val="FFF7F3"/>
                </a:solidFill>
                <a:latin typeface="Poppins" pitchFamily="2" charset="77"/>
              </a:rPr>
              <a:t>Photographer: Corinne Day</a:t>
            </a:r>
          </a:p>
          <a:p>
            <a:pPr algn="r">
              <a:lnSpc>
                <a:spcPts val="1680"/>
              </a:lnSpc>
            </a:pPr>
            <a:r>
              <a:rPr lang="en-US" sz="1200" dirty="0">
                <a:solidFill>
                  <a:srgbClr val="FFF7F3"/>
                </a:solidFill>
                <a:latin typeface="Poppins Italics"/>
              </a:rPr>
              <a:t>The Face</a:t>
            </a:r>
            <a:r>
              <a:rPr lang="en-US" sz="1200" dirty="0">
                <a:solidFill>
                  <a:srgbClr val="FFF7F3"/>
                </a:solidFill>
                <a:latin typeface="Poppins" pitchFamily="2" charset="77"/>
              </a:rPr>
              <a:t>, July 1990</a:t>
            </a:r>
          </a:p>
        </p:txBody>
      </p:sp>
      <p:sp>
        <p:nvSpPr>
          <p:cNvPr id="12" name="TextBox 12"/>
          <p:cNvSpPr txBox="1"/>
          <p:nvPr/>
        </p:nvSpPr>
        <p:spPr>
          <a:xfrm>
            <a:off x="649770" y="6210300"/>
            <a:ext cx="6117700" cy="3347648"/>
          </a:xfrm>
          <a:prstGeom prst="rect">
            <a:avLst/>
          </a:prstGeom>
        </p:spPr>
        <p:txBody>
          <a:bodyPr lIns="0" tIns="0" rIns="0" bIns="0" rtlCol="0" anchor="t">
            <a:spAutoFit/>
          </a:bodyPr>
          <a:lstStyle/>
          <a:p>
            <a:pPr>
              <a:lnSpc>
                <a:spcPts val="3360"/>
              </a:lnSpc>
            </a:pPr>
            <a:r>
              <a:rPr lang="en-US" sz="2400" dirty="0">
                <a:solidFill>
                  <a:srgbClr val="537856"/>
                </a:solidFill>
                <a:latin typeface="Poppins Bold Italics"/>
              </a:rPr>
              <a:t>“There was a new democratic freedom to express yourself, be different and also be true to yourself. The images became iconic, a personification of a youthquake, the so-called 3rd Summer of Love.“</a:t>
            </a:r>
          </a:p>
          <a:p>
            <a:pPr algn="r">
              <a:lnSpc>
                <a:spcPts val="2940"/>
              </a:lnSpc>
            </a:pPr>
            <a:r>
              <a:rPr lang="en-US" sz="2100" dirty="0">
                <a:solidFill>
                  <a:srgbClr val="537856"/>
                </a:solidFill>
                <a:latin typeface="Poppins" pitchFamily="2" charset="77"/>
              </a:rPr>
              <a:t>Melanie Ward</a:t>
            </a:r>
          </a:p>
          <a:p>
            <a:pPr algn="r">
              <a:lnSpc>
                <a:spcPts val="2940"/>
              </a:lnSpc>
            </a:pPr>
            <a:r>
              <a:rPr lang="en-US" sz="2100" dirty="0">
                <a:solidFill>
                  <a:srgbClr val="537856"/>
                </a:solidFill>
                <a:latin typeface="Poppins" pitchFamily="2" charset="77"/>
              </a:rPr>
              <a:t>Stylist</a:t>
            </a:r>
          </a:p>
        </p:txBody>
      </p:sp>
      <p:sp>
        <p:nvSpPr>
          <p:cNvPr id="13" name="Freeform 17">
            <a:extLst>
              <a:ext uri="{FF2B5EF4-FFF2-40B4-BE49-F238E27FC236}">
                <a16:creationId xmlns:a16="http://schemas.microsoft.com/office/drawing/2014/main" id="{A7EF9F69-BDB9-EF02-3DDC-106AC9770951}"/>
              </a:ext>
            </a:extLst>
          </p:cNvPr>
          <p:cNvSpPr/>
          <p:nvPr/>
        </p:nvSpPr>
        <p:spPr>
          <a:xfrm>
            <a:off x="17248149"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42" name="Freeform 5">
            <a:extLst>
              <a:ext uri="{FF2B5EF4-FFF2-40B4-BE49-F238E27FC236}">
                <a16:creationId xmlns:a16="http://schemas.microsoft.com/office/drawing/2014/main" id="{3CE8B501-123F-99D6-AEE7-DC07B1D4BC74}"/>
              </a:ext>
            </a:extLst>
          </p:cNvPr>
          <p:cNvSpPr/>
          <p:nvPr/>
        </p:nvSpPr>
        <p:spPr>
          <a:xfrm>
            <a:off x="33670" y="0"/>
            <a:ext cx="1825433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sp>
        <p:nvSpPr>
          <p:cNvPr id="8" name="Freeform 8"/>
          <p:cNvSpPr/>
          <p:nvPr/>
        </p:nvSpPr>
        <p:spPr>
          <a:xfrm>
            <a:off x="5562600" y="0"/>
            <a:ext cx="12751913" cy="5981700"/>
          </a:xfrm>
          <a:custGeom>
            <a:avLst/>
            <a:gdLst/>
            <a:ahLst/>
            <a:cxnLst/>
            <a:rect l="l" t="t" r="r" b="b"/>
            <a:pathLst>
              <a:path w="1605531" h="1354667">
                <a:moveTo>
                  <a:pt x="0" y="0"/>
                </a:moveTo>
                <a:lnTo>
                  <a:pt x="1605531" y="0"/>
                </a:lnTo>
                <a:lnTo>
                  <a:pt x="1605531" y="1354667"/>
                </a:lnTo>
                <a:lnTo>
                  <a:pt x="0" y="1354667"/>
                </a:lnTo>
                <a:close/>
              </a:path>
            </a:pathLst>
          </a:custGeom>
          <a:solidFill>
            <a:srgbClr val="FFCF7B"/>
          </a:solidFill>
        </p:spPr>
        <p:txBody>
          <a:bodyPr/>
          <a:lstStyle/>
          <a:p>
            <a:endParaRPr lang="en-US"/>
          </a:p>
        </p:txBody>
      </p:sp>
      <p:sp>
        <p:nvSpPr>
          <p:cNvPr id="9" name="TextBox 9"/>
          <p:cNvSpPr txBox="1"/>
          <p:nvPr/>
        </p:nvSpPr>
        <p:spPr>
          <a:xfrm>
            <a:off x="6096000" y="-36165"/>
            <a:ext cx="6096000" cy="5179665"/>
          </a:xfrm>
          <a:prstGeom prst="rect">
            <a:avLst/>
          </a:prstGeom>
        </p:spPr>
        <p:txBody>
          <a:bodyPr lIns="50800" tIns="50800" rIns="50800" bIns="50800" rtlCol="0" anchor="ctr"/>
          <a:lstStyle/>
          <a:p>
            <a:pPr>
              <a:lnSpc>
                <a:spcPts val="3000"/>
              </a:lnSpc>
            </a:pPr>
            <a:endParaRPr/>
          </a:p>
        </p:txBody>
      </p:sp>
      <p:sp>
        <p:nvSpPr>
          <p:cNvPr id="13" name="TextBox 13"/>
          <p:cNvSpPr txBox="1"/>
          <p:nvPr/>
        </p:nvSpPr>
        <p:spPr>
          <a:xfrm>
            <a:off x="6096000" y="5107335"/>
            <a:ext cx="12191048" cy="5179665"/>
          </a:xfrm>
          <a:prstGeom prst="rect">
            <a:avLst/>
          </a:prstGeom>
        </p:spPr>
        <p:txBody>
          <a:bodyPr lIns="50800" tIns="50800" rIns="50800" bIns="50800" rtlCol="0" anchor="ctr"/>
          <a:lstStyle/>
          <a:p>
            <a:pPr algn="ctr">
              <a:lnSpc>
                <a:spcPts val="3000"/>
              </a:lnSpc>
            </a:pPr>
            <a:endParaRPr/>
          </a:p>
        </p:txBody>
      </p:sp>
      <p:sp>
        <p:nvSpPr>
          <p:cNvPr id="17" name="AutoShape 17"/>
          <p:cNvSpPr/>
          <p:nvPr/>
        </p:nvSpPr>
        <p:spPr>
          <a:xfrm>
            <a:off x="457200" y="4381500"/>
            <a:ext cx="3581400" cy="0"/>
          </a:xfrm>
          <a:prstGeom prst="line">
            <a:avLst/>
          </a:prstGeom>
          <a:ln w="38100" cap="flat">
            <a:solidFill>
              <a:srgbClr val="FFF7F3"/>
            </a:solidFill>
            <a:prstDash val="sysDot"/>
            <a:headEnd type="none" w="sm" len="sm"/>
            <a:tailEnd type="none" w="sm" len="sm"/>
          </a:ln>
        </p:spPr>
        <p:txBody>
          <a:bodyPr/>
          <a:lstStyle/>
          <a:p>
            <a:endParaRPr lang="en-US"/>
          </a:p>
        </p:txBody>
      </p:sp>
      <p:sp>
        <p:nvSpPr>
          <p:cNvPr id="23" name="TextBox 22">
            <a:extLst>
              <a:ext uri="{FF2B5EF4-FFF2-40B4-BE49-F238E27FC236}">
                <a16:creationId xmlns:a16="http://schemas.microsoft.com/office/drawing/2014/main" id="{BFAA8255-DC80-C503-4453-609ACA10EE97}"/>
              </a:ext>
            </a:extLst>
          </p:cNvPr>
          <p:cNvSpPr txBox="1"/>
          <p:nvPr/>
        </p:nvSpPr>
        <p:spPr>
          <a:xfrm>
            <a:off x="381000" y="723900"/>
            <a:ext cx="4724400" cy="3549690"/>
          </a:xfrm>
          <a:prstGeom prst="rect">
            <a:avLst/>
          </a:prstGeom>
          <a:noFill/>
        </p:spPr>
        <p:txBody>
          <a:bodyPr wrap="square" rtlCol="0">
            <a:spAutoFit/>
          </a:bodyPr>
          <a:lstStyle/>
          <a:p>
            <a:pPr>
              <a:lnSpc>
                <a:spcPts val="3400"/>
              </a:lnSpc>
            </a:pPr>
            <a:r>
              <a:rPr lang="en-US" sz="4800" b="1" dirty="0">
                <a:solidFill>
                  <a:srgbClr val="FFCF7B"/>
                </a:solidFill>
                <a:latin typeface="Poppins" pitchFamily="2" charset="77"/>
                <a:cs typeface="Poppins" pitchFamily="2" charset="77"/>
              </a:rPr>
              <a:t>1993-2018</a:t>
            </a:r>
          </a:p>
          <a:p>
            <a:pPr>
              <a:lnSpc>
                <a:spcPts val="3400"/>
              </a:lnSpc>
            </a:pPr>
            <a:r>
              <a:rPr lang="en-US" sz="3399" dirty="0">
                <a:solidFill>
                  <a:srgbClr val="FFCF7B"/>
                </a:solidFill>
                <a:latin typeface="Poppins" pitchFamily="2" charset="77"/>
                <a:cs typeface="Poppins" pitchFamily="2" charset="77"/>
              </a:rPr>
              <a:t>BIRKENSTOCK </a:t>
            </a:r>
            <a:br>
              <a:rPr lang="en-US" sz="3399" dirty="0">
                <a:solidFill>
                  <a:srgbClr val="FFCF7B"/>
                </a:solidFill>
                <a:latin typeface="Poppins" pitchFamily="2" charset="77"/>
                <a:cs typeface="Poppins" pitchFamily="2" charset="77"/>
              </a:rPr>
            </a:br>
            <a:r>
              <a:rPr lang="en-US" sz="3399" dirty="0">
                <a:solidFill>
                  <a:srgbClr val="FFCF7B"/>
                </a:solidFill>
                <a:latin typeface="Poppins" pitchFamily="2" charset="77"/>
                <a:cs typeface="Poppins" pitchFamily="2" charset="77"/>
              </a:rPr>
              <a:t>DESIGNER</a:t>
            </a:r>
            <a:br>
              <a:rPr lang="en-US" sz="3399" dirty="0">
                <a:solidFill>
                  <a:srgbClr val="FFCF7B"/>
                </a:solidFill>
                <a:latin typeface="Poppins" pitchFamily="2" charset="77"/>
                <a:cs typeface="Poppins" pitchFamily="2" charset="77"/>
              </a:rPr>
            </a:br>
            <a:r>
              <a:rPr lang="en-US" sz="3399" dirty="0">
                <a:solidFill>
                  <a:srgbClr val="FFCF7B"/>
                </a:solidFill>
                <a:latin typeface="Poppins" pitchFamily="2" charset="77"/>
                <a:cs typeface="Poppins" pitchFamily="2" charset="77"/>
              </a:rPr>
              <a:t>COLLABORATIONS</a:t>
            </a:r>
          </a:p>
          <a:p>
            <a:pPr>
              <a:lnSpc>
                <a:spcPts val="2520"/>
              </a:lnSpc>
              <a:spcBef>
                <a:spcPts val="1200"/>
              </a:spcBef>
            </a:pPr>
            <a:r>
              <a:rPr lang="en-US" sz="1800" spc="53" dirty="0">
                <a:solidFill>
                  <a:srgbClr val="FFF7F3"/>
                </a:solidFill>
                <a:latin typeface="Poppins" pitchFamily="2" charset="77"/>
              </a:rPr>
              <a:t>BIRKENSTOCK begins collaborating with fashion designers and luxury goods brands to create limited edition, collectible footwear.</a:t>
            </a:r>
          </a:p>
          <a:p>
            <a:endParaRPr lang="en-US" dirty="0"/>
          </a:p>
        </p:txBody>
      </p:sp>
      <p:sp>
        <p:nvSpPr>
          <p:cNvPr id="25" name="TextBox 24">
            <a:extLst>
              <a:ext uri="{FF2B5EF4-FFF2-40B4-BE49-F238E27FC236}">
                <a16:creationId xmlns:a16="http://schemas.microsoft.com/office/drawing/2014/main" id="{1A32C9DE-2F0A-FF35-10E9-58D1F5C877B1}"/>
              </a:ext>
            </a:extLst>
          </p:cNvPr>
          <p:cNvSpPr txBox="1"/>
          <p:nvPr/>
        </p:nvSpPr>
        <p:spPr>
          <a:xfrm>
            <a:off x="5943600" y="342900"/>
            <a:ext cx="5715000" cy="5100563"/>
          </a:xfrm>
          <a:prstGeom prst="rect">
            <a:avLst/>
          </a:prstGeom>
          <a:noFill/>
        </p:spPr>
        <p:txBody>
          <a:bodyPr wrap="square">
            <a:spAutoFit/>
          </a:bodyPr>
          <a:lstStyle/>
          <a:p>
            <a:pPr>
              <a:lnSpc>
                <a:spcPts val="3400"/>
              </a:lnSpc>
            </a:pPr>
            <a:r>
              <a:rPr lang="en-US" sz="4800" b="1" dirty="0">
                <a:solidFill>
                  <a:srgbClr val="537856"/>
                </a:solidFill>
                <a:latin typeface="Poppins" pitchFamily="2" charset="77"/>
              </a:rPr>
              <a:t>1993</a:t>
            </a:r>
            <a:endParaRPr lang="en-US" sz="3400" b="1" dirty="0">
              <a:solidFill>
                <a:srgbClr val="537856"/>
              </a:solidFill>
              <a:latin typeface="Poppins" pitchFamily="2" charset="77"/>
            </a:endParaRPr>
          </a:p>
          <a:p>
            <a:pPr>
              <a:lnSpc>
                <a:spcPts val="3400"/>
              </a:lnSpc>
            </a:pPr>
            <a:r>
              <a:rPr lang="en-US" sz="3400" dirty="0">
                <a:solidFill>
                  <a:srgbClr val="537856"/>
                </a:solidFill>
                <a:latin typeface="Poppins" pitchFamily="2" charset="77"/>
              </a:rPr>
              <a:t>MARC JACOBS</a:t>
            </a:r>
          </a:p>
          <a:p>
            <a:pPr>
              <a:lnSpc>
                <a:spcPct val="114000"/>
              </a:lnSpc>
              <a:spcBef>
                <a:spcPts val="1200"/>
              </a:spcBef>
            </a:pPr>
            <a:r>
              <a:rPr lang="en-US" dirty="0">
                <a:solidFill>
                  <a:schemeClr val="tx1">
                    <a:lumMod val="85000"/>
                    <a:lumOff val="15000"/>
                  </a:schemeClr>
                </a:solidFill>
                <a:latin typeface="Poppins" pitchFamily="2" charset="77"/>
              </a:rPr>
              <a:t>Fashion designer Mark Jacobs features BIRKENSTOCK sandals as a part of his Spring 1993 “Grunge” collection for Perry Ellis. </a:t>
            </a:r>
          </a:p>
          <a:p>
            <a:pPr>
              <a:lnSpc>
                <a:spcPct val="114000"/>
              </a:lnSpc>
              <a:spcBef>
                <a:spcPts val="1200"/>
              </a:spcBef>
            </a:pPr>
            <a:r>
              <a:rPr lang="en-US" dirty="0">
                <a:solidFill>
                  <a:schemeClr val="tx1">
                    <a:lumMod val="85000"/>
                    <a:lumOff val="15000"/>
                  </a:schemeClr>
                </a:solidFill>
                <a:latin typeface="Poppins" pitchFamily="2" charset="77"/>
              </a:rPr>
              <a:t>The show revives the popularity of BIRKENSTOCK sandals and begins a trend of high fashion collaboration that continues to this day.</a:t>
            </a:r>
          </a:p>
          <a:p>
            <a:pPr>
              <a:lnSpc>
                <a:spcPct val="114000"/>
              </a:lnSpc>
              <a:spcBef>
                <a:spcPts val="1200"/>
              </a:spcBef>
            </a:pPr>
            <a:r>
              <a:rPr lang="en-US" sz="4800" b="1" dirty="0">
                <a:solidFill>
                  <a:srgbClr val="537856"/>
                </a:solidFill>
                <a:latin typeface="Poppins" pitchFamily="2" charset="77"/>
              </a:rPr>
              <a:t>2018</a:t>
            </a:r>
            <a:br>
              <a:rPr lang="en-US" dirty="0">
                <a:solidFill>
                  <a:schemeClr val="tx1">
                    <a:lumMod val="85000"/>
                    <a:lumOff val="15000"/>
                  </a:schemeClr>
                </a:solidFill>
                <a:latin typeface="Poppins" pitchFamily="2" charset="77"/>
              </a:rPr>
            </a:br>
            <a:r>
              <a:rPr lang="en-US" dirty="0">
                <a:solidFill>
                  <a:schemeClr val="tx1">
                    <a:lumMod val="85000"/>
                    <a:lumOff val="15000"/>
                  </a:schemeClr>
                </a:solidFill>
                <a:latin typeface="Poppins" pitchFamily="2" charset="77"/>
              </a:rPr>
              <a:t>Marc Jacobs releases re-issued designs from the notorious show, featuring a new collaboration with BIRKENSTOCK.</a:t>
            </a:r>
          </a:p>
        </p:txBody>
      </p:sp>
      <p:sp>
        <p:nvSpPr>
          <p:cNvPr id="15" name="Freeform 5">
            <a:extLst>
              <a:ext uri="{FF2B5EF4-FFF2-40B4-BE49-F238E27FC236}">
                <a16:creationId xmlns:a16="http://schemas.microsoft.com/office/drawing/2014/main" id="{F6973B5F-3904-1377-3EFB-C90268C7E39F}"/>
              </a:ext>
            </a:extLst>
          </p:cNvPr>
          <p:cNvSpPr>
            <a:spLocks noChangeAspect="1"/>
          </p:cNvSpPr>
          <p:nvPr/>
        </p:nvSpPr>
        <p:spPr>
          <a:xfrm>
            <a:off x="3657600" y="5755386"/>
            <a:ext cx="3733800" cy="2464308"/>
          </a:xfrm>
          <a:custGeom>
            <a:avLst/>
            <a:gdLst/>
            <a:ahLst/>
            <a:cxnLst/>
            <a:rect l="l" t="t" r="r" b="b"/>
            <a:pathLst>
              <a:path w="3050701" h="2219410">
                <a:moveTo>
                  <a:pt x="0" y="0"/>
                </a:moveTo>
                <a:lnTo>
                  <a:pt x="3050701" y="0"/>
                </a:lnTo>
                <a:lnTo>
                  <a:pt x="3050701" y="2219410"/>
                </a:lnTo>
                <a:lnTo>
                  <a:pt x="0" y="2219410"/>
                </a:lnTo>
                <a:lnTo>
                  <a:pt x="0" y="0"/>
                </a:lnTo>
                <a:close/>
              </a:path>
            </a:pathLst>
          </a:custGeom>
          <a:blipFill>
            <a:blip r:embed="rId3"/>
            <a:stretch>
              <a:fillRect l="-8947" t="-13604" r="-9469" b="-8982"/>
            </a:stretch>
          </a:blipFill>
        </p:spPr>
        <p:txBody>
          <a:bodyPr/>
          <a:lstStyle/>
          <a:p>
            <a:endParaRPr lang="en-US"/>
          </a:p>
        </p:txBody>
      </p:sp>
      <p:sp>
        <p:nvSpPr>
          <p:cNvPr id="16" name="TextBox 9">
            <a:extLst>
              <a:ext uri="{FF2B5EF4-FFF2-40B4-BE49-F238E27FC236}">
                <a16:creationId xmlns:a16="http://schemas.microsoft.com/office/drawing/2014/main" id="{6CD2C714-4CD5-2164-89BC-18618FFC6DE9}"/>
              </a:ext>
            </a:extLst>
          </p:cNvPr>
          <p:cNvSpPr txBox="1"/>
          <p:nvPr/>
        </p:nvSpPr>
        <p:spPr>
          <a:xfrm>
            <a:off x="4572000" y="8267700"/>
            <a:ext cx="3050702" cy="940899"/>
          </a:xfrm>
          <a:prstGeom prst="rect">
            <a:avLst/>
          </a:prstGeom>
        </p:spPr>
        <p:txBody>
          <a:bodyPr wrap="square" lIns="0" tIns="0" rIns="0" bIns="0" rtlCol="0" anchor="t">
            <a:spAutoFit/>
          </a:bodyPr>
          <a:lstStyle/>
          <a:p>
            <a:pPr algn="r">
              <a:lnSpc>
                <a:spcPct val="114000"/>
              </a:lnSpc>
            </a:pPr>
            <a:r>
              <a:rPr lang="en-US" sz="2400" b="1" dirty="0">
                <a:solidFill>
                  <a:srgbClr val="FFF7F3"/>
                </a:solidFill>
                <a:latin typeface="Poppins" pitchFamily="2" charset="77"/>
              </a:rPr>
              <a:t>2008</a:t>
            </a:r>
            <a:br>
              <a:rPr lang="en-US" dirty="0">
                <a:solidFill>
                  <a:srgbClr val="FFF7F3"/>
                </a:solidFill>
                <a:latin typeface="Poppins" pitchFamily="2" charset="77"/>
              </a:rPr>
            </a:br>
            <a:r>
              <a:rPr lang="en-US" dirty="0">
                <a:solidFill>
                  <a:srgbClr val="FFF7F3"/>
                </a:solidFill>
                <a:latin typeface="Poppins" pitchFamily="2" charset="77"/>
              </a:rPr>
              <a:t>BAPE x BIRKENSTOCK</a:t>
            </a:r>
          </a:p>
          <a:p>
            <a:pPr algn="r">
              <a:lnSpc>
                <a:spcPct val="114000"/>
              </a:lnSpc>
            </a:pPr>
            <a:r>
              <a:rPr lang="en-US" sz="1200" dirty="0">
                <a:solidFill>
                  <a:srgbClr val="FFF7F3"/>
                </a:solidFill>
                <a:latin typeface="Poppins" pitchFamily="2" charset="77"/>
              </a:rPr>
              <a:t>(BAPE)</a:t>
            </a:r>
          </a:p>
        </p:txBody>
      </p:sp>
      <p:pic>
        <p:nvPicPr>
          <p:cNvPr id="1028" name="Picture 4" descr="Marc Jacobs, spring 1993, runway, Perris ellis, minidress, sandals, Outtake; Model on the runway of Marc Jacobs iconic grunge collection for the Perry Ellis spring 1993 Ready-To-Wear collection on November 3, 1992 in New York...Article title: &quot;New York's Motley Crew&quot;">
            <a:extLst>
              <a:ext uri="{FF2B5EF4-FFF2-40B4-BE49-F238E27FC236}">
                <a16:creationId xmlns:a16="http://schemas.microsoft.com/office/drawing/2014/main" id="{0FACE22E-1276-061E-23ED-39CF708645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49"/>
          <a:stretch/>
        </p:blipFill>
        <p:spPr bwMode="auto">
          <a:xfrm>
            <a:off x="12192000" y="-4430"/>
            <a:ext cx="2818614" cy="43815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A788A10-511C-19EF-47EB-409BBD5337B6}"/>
              </a:ext>
            </a:extLst>
          </p:cNvPr>
          <p:cNvSpPr txBox="1"/>
          <p:nvPr/>
        </p:nvSpPr>
        <p:spPr>
          <a:xfrm>
            <a:off x="9677400" y="4457700"/>
            <a:ext cx="5347716" cy="822726"/>
          </a:xfrm>
          <a:prstGeom prst="rect">
            <a:avLst/>
          </a:prstGeom>
          <a:noFill/>
        </p:spPr>
        <p:txBody>
          <a:bodyPr wrap="square">
            <a:spAutoFit/>
          </a:bodyPr>
          <a:lstStyle/>
          <a:p>
            <a:pPr algn="r">
              <a:lnSpc>
                <a:spcPct val="114000"/>
              </a:lnSpc>
            </a:pPr>
            <a:r>
              <a:rPr lang="en-US" sz="1500" b="1" dirty="0">
                <a:solidFill>
                  <a:schemeClr val="tx1">
                    <a:lumMod val="85000"/>
                    <a:lumOff val="15000"/>
                  </a:schemeClr>
                </a:solidFill>
                <a:latin typeface="Poppins" pitchFamily="2" charset="77"/>
                <a:cs typeface="Poppins" pitchFamily="2" charset="77"/>
              </a:rPr>
              <a:t>MARC JACOBS for PERRY ELLIS</a:t>
            </a:r>
            <a:br>
              <a:rPr lang="en-US" sz="1500" b="1" dirty="0">
                <a:solidFill>
                  <a:schemeClr val="tx1">
                    <a:lumMod val="85000"/>
                    <a:lumOff val="15000"/>
                  </a:schemeClr>
                </a:solidFill>
                <a:latin typeface="Poppins" pitchFamily="2" charset="77"/>
                <a:cs typeface="Poppins" pitchFamily="2" charset="77"/>
              </a:rPr>
            </a:br>
            <a:r>
              <a:rPr lang="en-US" sz="1500" dirty="0">
                <a:solidFill>
                  <a:schemeClr val="tx1">
                    <a:lumMod val="85000"/>
                    <a:lumOff val="15000"/>
                  </a:schemeClr>
                </a:solidFill>
                <a:effectLst/>
                <a:latin typeface="Poppins" pitchFamily="2" charset="77"/>
                <a:cs typeface="Poppins" pitchFamily="2" charset="77"/>
              </a:rPr>
              <a:t>Spring ’93 Fashion Show</a:t>
            </a:r>
            <a:r>
              <a:rPr lang="en-US" sz="1500" cap="all" dirty="0">
                <a:solidFill>
                  <a:schemeClr val="tx1">
                    <a:lumMod val="85000"/>
                    <a:lumOff val="15000"/>
                  </a:schemeClr>
                </a:solidFill>
                <a:effectLst/>
                <a:latin typeface="Poppins" pitchFamily="2" charset="77"/>
                <a:cs typeface="Poppins" pitchFamily="2" charset="77"/>
              </a:rPr>
              <a:t>  </a:t>
            </a:r>
            <a:br>
              <a:rPr lang="en-US" cap="all" dirty="0">
                <a:solidFill>
                  <a:schemeClr val="tx1">
                    <a:lumMod val="85000"/>
                    <a:lumOff val="15000"/>
                  </a:schemeClr>
                </a:solidFill>
                <a:effectLst/>
                <a:latin typeface="Poppins" pitchFamily="2" charset="77"/>
                <a:cs typeface="Poppins" pitchFamily="2" charset="77"/>
              </a:rPr>
            </a:br>
            <a:r>
              <a:rPr lang="en-US" sz="1200" cap="all" dirty="0">
                <a:solidFill>
                  <a:schemeClr val="tx1">
                    <a:lumMod val="85000"/>
                    <a:lumOff val="15000"/>
                  </a:schemeClr>
                </a:solidFill>
                <a:effectLst/>
                <a:latin typeface="Poppins" pitchFamily="2" charset="77"/>
                <a:cs typeface="Poppins" pitchFamily="2" charset="77"/>
              </a:rPr>
              <a:t>(FAIRCHILD FASHION ARCHIVES)</a:t>
            </a:r>
          </a:p>
        </p:txBody>
      </p:sp>
      <p:pic>
        <p:nvPicPr>
          <p:cNvPr id="1038" name="Picture 14">
            <a:extLst>
              <a:ext uri="{FF2B5EF4-FFF2-40B4-BE49-F238E27FC236}">
                <a16:creationId xmlns:a16="http://schemas.microsoft.com/office/drawing/2014/main" id="{7344A13D-22CB-8CE8-EA40-22F1D36E7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1462" y="-18222"/>
            <a:ext cx="3333051" cy="4397022"/>
          </a:xfrm>
          <a:prstGeom prst="rect">
            <a:avLst/>
          </a:prstGeom>
          <a:noFill/>
          <a:extLst>
            <a:ext uri="{909E8E84-426E-40DD-AFC4-6F175D3DCCD1}">
              <a14:hiddenFill xmlns:a14="http://schemas.microsoft.com/office/drawing/2010/main">
                <a:solidFill>
                  <a:srgbClr val="FFFFFF"/>
                </a:solidFill>
              </a14:hiddenFill>
            </a:ext>
          </a:extLst>
        </p:spPr>
      </p:pic>
      <p:sp>
        <p:nvSpPr>
          <p:cNvPr id="32" name="Freeform 8">
            <a:extLst>
              <a:ext uri="{FF2B5EF4-FFF2-40B4-BE49-F238E27FC236}">
                <a16:creationId xmlns:a16="http://schemas.microsoft.com/office/drawing/2014/main" id="{ACA749A0-C5B4-C84C-298B-77F585B03398}"/>
              </a:ext>
            </a:extLst>
          </p:cNvPr>
          <p:cNvSpPr>
            <a:spLocks noChangeAspect="1"/>
          </p:cNvSpPr>
          <p:nvPr/>
        </p:nvSpPr>
        <p:spPr>
          <a:xfrm>
            <a:off x="7391400" y="5755386"/>
            <a:ext cx="3733800" cy="2464308"/>
          </a:xfrm>
          <a:custGeom>
            <a:avLst/>
            <a:gdLst/>
            <a:ahLst/>
            <a:cxnLst/>
            <a:rect l="l" t="t" r="r" b="b"/>
            <a:pathLst>
              <a:path w="3329115" h="2219410">
                <a:moveTo>
                  <a:pt x="0" y="0"/>
                </a:moveTo>
                <a:lnTo>
                  <a:pt x="3329115" y="0"/>
                </a:lnTo>
                <a:lnTo>
                  <a:pt x="3329115" y="2219410"/>
                </a:lnTo>
                <a:lnTo>
                  <a:pt x="0" y="2219410"/>
                </a:lnTo>
                <a:lnTo>
                  <a:pt x="0" y="0"/>
                </a:lnTo>
                <a:close/>
              </a:path>
            </a:pathLst>
          </a:custGeom>
          <a:blipFill>
            <a:blip r:embed="rId6"/>
            <a:stretch>
              <a:fillRect t="-2320" b="-9748"/>
            </a:stretch>
          </a:blipFill>
        </p:spPr>
        <p:txBody>
          <a:bodyPr/>
          <a:lstStyle/>
          <a:p>
            <a:endParaRPr lang="en-US"/>
          </a:p>
        </p:txBody>
      </p:sp>
      <p:sp>
        <p:nvSpPr>
          <p:cNvPr id="33" name="TextBox 13">
            <a:extLst>
              <a:ext uri="{FF2B5EF4-FFF2-40B4-BE49-F238E27FC236}">
                <a16:creationId xmlns:a16="http://schemas.microsoft.com/office/drawing/2014/main" id="{20D84859-A40E-DC49-38FE-60E79C8A3331}"/>
              </a:ext>
            </a:extLst>
          </p:cNvPr>
          <p:cNvSpPr txBox="1"/>
          <p:nvPr/>
        </p:nvSpPr>
        <p:spPr>
          <a:xfrm>
            <a:off x="6858000" y="8267700"/>
            <a:ext cx="4177283" cy="1256691"/>
          </a:xfrm>
          <a:prstGeom prst="rect">
            <a:avLst/>
          </a:prstGeom>
        </p:spPr>
        <p:txBody>
          <a:bodyPr wrap="square" lIns="0" tIns="0" rIns="0" bIns="0" rtlCol="0" anchor="t">
            <a:spAutoFit/>
          </a:bodyPr>
          <a:lstStyle/>
          <a:p>
            <a:pPr algn="r">
              <a:lnSpc>
                <a:spcPct val="114000"/>
              </a:lnSpc>
            </a:pPr>
            <a:r>
              <a:rPr lang="en-US" sz="2400" b="1" dirty="0">
                <a:solidFill>
                  <a:srgbClr val="FFF7F3"/>
                </a:solidFill>
                <a:latin typeface="Poppins" pitchFamily="2" charset="77"/>
              </a:rPr>
              <a:t>2010</a:t>
            </a:r>
          </a:p>
          <a:p>
            <a:pPr algn="r">
              <a:lnSpc>
                <a:spcPct val="114000"/>
              </a:lnSpc>
            </a:pPr>
            <a:r>
              <a:rPr lang="en-US" dirty="0">
                <a:solidFill>
                  <a:srgbClr val="FFF7F3"/>
                </a:solidFill>
                <a:latin typeface="Poppins" pitchFamily="2" charset="77"/>
              </a:rPr>
              <a:t>Futura Laboratories x </a:t>
            </a:r>
            <a:br>
              <a:rPr lang="en-US" dirty="0">
                <a:solidFill>
                  <a:srgbClr val="FFF7F3"/>
                </a:solidFill>
                <a:latin typeface="Poppins" pitchFamily="2" charset="77"/>
              </a:rPr>
            </a:br>
            <a:r>
              <a:rPr lang="en-US" dirty="0">
                <a:solidFill>
                  <a:srgbClr val="FFF7F3"/>
                </a:solidFill>
                <a:latin typeface="Poppins" pitchFamily="2" charset="77"/>
              </a:rPr>
              <a:t>BIRKENSTOCK</a:t>
            </a:r>
          </a:p>
          <a:p>
            <a:pPr algn="r">
              <a:lnSpc>
                <a:spcPct val="114000"/>
              </a:lnSpc>
            </a:pPr>
            <a:r>
              <a:rPr lang="en-US" sz="1200" dirty="0">
                <a:solidFill>
                  <a:srgbClr val="FFF7F3"/>
                </a:solidFill>
                <a:latin typeface="Poppins" pitchFamily="2" charset="77"/>
              </a:rPr>
              <a:t>(Futura Laboratories)</a:t>
            </a:r>
          </a:p>
        </p:txBody>
      </p:sp>
      <p:sp>
        <p:nvSpPr>
          <p:cNvPr id="35" name="TextBox 34">
            <a:extLst>
              <a:ext uri="{FF2B5EF4-FFF2-40B4-BE49-F238E27FC236}">
                <a16:creationId xmlns:a16="http://schemas.microsoft.com/office/drawing/2014/main" id="{E9D4FEFE-0C28-5EA0-C859-8645EA9952BC}"/>
              </a:ext>
            </a:extLst>
          </p:cNvPr>
          <p:cNvSpPr txBox="1"/>
          <p:nvPr/>
        </p:nvSpPr>
        <p:spPr>
          <a:xfrm>
            <a:off x="14343321" y="4457700"/>
            <a:ext cx="3935819" cy="738664"/>
          </a:xfrm>
          <a:prstGeom prst="rect">
            <a:avLst/>
          </a:prstGeom>
          <a:noFill/>
        </p:spPr>
        <p:txBody>
          <a:bodyPr wrap="square">
            <a:spAutoFit/>
          </a:bodyPr>
          <a:lstStyle/>
          <a:p>
            <a:pPr algn="r"/>
            <a:r>
              <a:rPr lang="en-US" sz="1500" b="1" cap="all" dirty="0">
                <a:solidFill>
                  <a:schemeClr val="tx1">
                    <a:lumMod val="85000"/>
                    <a:lumOff val="15000"/>
                  </a:schemeClr>
                </a:solidFill>
                <a:latin typeface="Poppins" pitchFamily="2" charset="77"/>
                <a:cs typeface="Poppins" pitchFamily="2" charset="77"/>
              </a:rPr>
              <a:t>MARC JACOBS X BIRKENSTOCK</a:t>
            </a:r>
            <a:br>
              <a:rPr lang="en-US" sz="1500" cap="all" dirty="0">
                <a:solidFill>
                  <a:schemeClr val="tx1">
                    <a:lumMod val="85000"/>
                    <a:lumOff val="15000"/>
                  </a:schemeClr>
                </a:solidFill>
                <a:latin typeface="Poppins" pitchFamily="2" charset="77"/>
                <a:cs typeface="Poppins" pitchFamily="2" charset="77"/>
              </a:rPr>
            </a:br>
            <a:r>
              <a:rPr lang="en-US" sz="1500" cap="all" dirty="0">
                <a:solidFill>
                  <a:schemeClr val="tx1">
                    <a:lumMod val="85000"/>
                    <a:lumOff val="15000"/>
                  </a:schemeClr>
                </a:solidFill>
                <a:latin typeface="Poppins" pitchFamily="2" charset="77"/>
                <a:cs typeface="Poppins" pitchFamily="2" charset="77"/>
              </a:rPr>
              <a:t>2018 </a:t>
            </a:r>
            <a:r>
              <a:rPr lang="en-US" sz="1500" dirty="0">
                <a:solidFill>
                  <a:schemeClr val="tx1">
                    <a:lumMod val="85000"/>
                    <a:lumOff val="15000"/>
                  </a:schemeClr>
                </a:solidFill>
                <a:effectLst/>
                <a:latin typeface="Poppins" pitchFamily="2" charset="77"/>
                <a:cs typeface="Poppins" pitchFamily="2" charset="77"/>
              </a:rPr>
              <a:t>Redux Grunge Collection</a:t>
            </a:r>
            <a:r>
              <a:rPr lang="en-US" sz="1500" cap="all" dirty="0">
                <a:solidFill>
                  <a:schemeClr val="tx1">
                    <a:lumMod val="85000"/>
                    <a:lumOff val="15000"/>
                  </a:schemeClr>
                </a:solidFill>
                <a:latin typeface="Poppins" pitchFamily="2" charset="77"/>
                <a:cs typeface="Poppins" pitchFamily="2" charset="77"/>
              </a:rPr>
              <a:t> </a:t>
            </a:r>
            <a:br>
              <a:rPr lang="en-US" sz="1500" cap="all" dirty="0">
                <a:solidFill>
                  <a:schemeClr val="tx1">
                    <a:lumMod val="85000"/>
                    <a:lumOff val="15000"/>
                  </a:schemeClr>
                </a:solidFill>
                <a:latin typeface="Poppins" pitchFamily="2" charset="77"/>
                <a:cs typeface="Poppins" pitchFamily="2" charset="77"/>
              </a:rPr>
            </a:br>
            <a:r>
              <a:rPr lang="en-US" sz="1200" cap="all" dirty="0">
                <a:solidFill>
                  <a:schemeClr val="tx1">
                    <a:lumMod val="85000"/>
                    <a:lumOff val="15000"/>
                  </a:schemeClr>
                </a:solidFill>
                <a:latin typeface="Poppins" pitchFamily="2" charset="77"/>
                <a:cs typeface="Poppins" pitchFamily="2" charset="77"/>
              </a:rPr>
              <a:t>(LYST)</a:t>
            </a:r>
            <a:endParaRPr lang="en-US" sz="1200" dirty="0">
              <a:solidFill>
                <a:schemeClr val="tx1">
                  <a:lumMod val="85000"/>
                  <a:lumOff val="15000"/>
                </a:schemeClr>
              </a:solidFill>
            </a:endParaRPr>
          </a:p>
        </p:txBody>
      </p:sp>
      <p:sp>
        <p:nvSpPr>
          <p:cNvPr id="36" name="Freeform 7">
            <a:extLst>
              <a:ext uri="{FF2B5EF4-FFF2-40B4-BE49-F238E27FC236}">
                <a16:creationId xmlns:a16="http://schemas.microsoft.com/office/drawing/2014/main" id="{780265AB-0E40-9986-B3EF-93251799434E}"/>
              </a:ext>
            </a:extLst>
          </p:cNvPr>
          <p:cNvSpPr>
            <a:spLocks noChangeAspect="1"/>
          </p:cNvSpPr>
          <p:nvPr/>
        </p:nvSpPr>
        <p:spPr>
          <a:xfrm>
            <a:off x="10896600" y="5755386"/>
            <a:ext cx="3733800" cy="2464308"/>
          </a:xfrm>
          <a:custGeom>
            <a:avLst/>
            <a:gdLst/>
            <a:ahLst/>
            <a:cxnLst/>
            <a:rect l="l" t="t" r="r" b="b"/>
            <a:pathLst>
              <a:path w="3121871" h="2082264">
                <a:moveTo>
                  <a:pt x="0" y="0"/>
                </a:moveTo>
                <a:lnTo>
                  <a:pt x="3121871" y="0"/>
                </a:lnTo>
                <a:lnTo>
                  <a:pt x="3121871" y="2082264"/>
                </a:lnTo>
                <a:lnTo>
                  <a:pt x="0" y="2082264"/>
                </a:lnTo>
                <a:lnTo>
                  <a:pt x="0" y="0"/>
                </a:lnTo>
                <a:close/>
              </a:path>
            </a:pathLst>
          </a:custGeom>
          <a:blipFill>
            <a:blip r:embed="rId7"/>
            <a:stretch>
              <a:fillRect t="197" b="-1379"/>
            </a:stretch>
          </a:blipFill>
        </p:spPr>
        <p:txBody>
          <a:bodyPr/>
          <a:lstStyle/>
          <a:p>
            <a:endParaRPr lang="en-US" dirty="0"/>
          </a:p>
        </p:txBody>
      </p:sp>
      <p:sp>
        <p:nvSpPr>
          <p:cNvPr id="37" name="TextBox 12">
            <a:extLst>
              <a:ext uri="{FF2B5EF4-FFF2-40B4-BE49-F238E27FC236}">
                <a16:creationId xmlns:a16="http://schemas.microsoft.com/office/drawing/2014/main" id="{9D9DF23F-97FD-8FC1-D0A9-65DEEB6FB90A}"/>
              </a:ext>
            </a:extLst>
          </p:cNvPr>
          <p:cNvSpPr txBox="1"/>
          <p:nvPr/>
        </p:nvSpPr>
        <p:spPr>
          <a:xfrm>
            <a:off x="10134600" y="8267700"/>
            <a:ext cx="4384032" cy="940899"/>
          </a:xfrm>
          <a:prstGeom prst="rect">
            <a:avLst/>
          </a:prstGeom>
        </p:spPr>
        <p:txBody>
          <a:bodyPr wrap="square" lIns="0" tIns="0" rIns="0" bIns="0" rtlCol="0" anchor="t">
            <a:spAutoFit/>
          </a:bodyPr>
          <a:lstStyle/>
          <a:p>
            <a:pPr algn="r">
              <a:lnSpc>
                <a:spcPct val="114000"/>
              </a:lnSpc>
            </a:pPr>
            <a:r>
              <a:rPr lang="en-US" sz="2400" b="1" dirty="0">
                <a:solidFill>
                  <a:srgbClr val="FFF7F3"/>
                </a:solidFill>
                <a:latin typeface="Poppins" pitchFamily="2" charset="77"/>
              </a:rPr>
              <a:t>2014</a:t>
            </a:r>
          </a:p>
          <a:p>
            <a:pPr algn="r">
              <a:lnSpc>
                <a:spcPct val="114000"/>
              </a:lnSpc>
            </a:pPr>
            <a:r>
              <a:rPr lang="en-US" dirty="0">
                <a:solidFill>
                  <a:srgbClr val="FFF7F3"/>
                </a:solidFill>
                <a:latin typeface="Poppins" pitchFamily="2" charset="77"/>
              </a:rPr>
              <a:t>Concepts x BIRKENSTOCK</a:t>
            </a:r>
          </a:p>
          <a:p>
            <a:pPr algn="r">
              <a:lnSpc>
                <a:spcPct val="114000"/>
              </a:lnSpc>
            </a:pPr>
            <a:r>
              <a:rPr lang="en-US" sz="1200" dirty="0">
                <a:solidFill>
                  <a:srgbClr val="FFF7F3"/>
                </a:solidFill>
                <a:latin typeface="Poppins" pitchFamily="2" charset="77"/>
              </a:rPr>
              <a:t>(Concepts)</a:t>
            </a:r>
          </a:p>
        </p:txBody>
      </p:sp>
      <p:sp>
        <p:nvSpPr>
          <p:cNvPr id="40" name="Freeform 6">
            <a:extLst>
              <a:ext uri="{FF2B5EF4-FFF2-40B4-BE49-F238E27FC236}">
                <a16:creationId xmlns:a16="http://schemas.microsoft.com/office/drawing/2014/main" id="{BC832D4A-4E99-D48A-ACA1-C21DF6AA8624}"/>
              </a:ext>
            </a:extLst>
          </p:cNvPr>
          <p:cNvSpPr>
            <a:spLocks noChangeAspect="1"/>
          </p:cNvSpPr>
          <p:nvPr/>
        </p:nvSpPr>
        <p:spPr>
          <a:xfrm>
            <a:off x="14554200" y="5755386"/>
            <a:ext cx="3733800" cy="2464308"/>
          </a:xfrm>
          <a:custGeom>
            <a:avLst/>
            <a:gdLst/>
            <a:ahLst/>
            <a:cxnLst/>
            <a:rect l="l" t="t" r="r" b="b"/>
            <a:pathLst>
              <a:path w="3447372" h="2298248">
                <a:moveTo>
                  <a:pt x="0" y="0"/>
                </a:moveTo>
                <a:lnTo>
                  <a:pt x="3447372" y="0"/>
                </a:lnTo>
                <a:lnTo>
                  <a:pt x="3447372" y="2298248"/>
                </a:lnTo>
                <a:lnTo>
                  <a:pt x="0" y="2298248"/>
                </a:lnTo>
                <a:lnTo>
                  <a:pt x="0" y="0"/>
                </a:lnTo>
                <a:close/>
              </a:path>
            </a:pathLst>
          </a:custGeom>
          <a:blipFill>
            <a:blip r:embed="rId8"/>
            <a:stretch>
              <a:fillRect t="252" b="-1266"/>
            </a:stretch>
          </a:blipFill>
        </p:spPr>
        <p:txBody>
          <a:bodyPr/>
          <a:lstStyle/>
          <a:p>
            <a:endParaRPr lang="en-US"/>
          </a:p>
        </p:txBody>
      </p:sp>
      <p:sp>
        <p:nvSpPr>
          <p:cNvPr id="41" name="TextBox 11">
            <a:extLst>
              <a:ext uri="{FF2B5EF4-FFF2-40B4-BE49-F238E27FC236}">
                <a16:creationId xmlns:a16="http://schemas.microsoft.com/office/drawing/2014/main" id="{64660809-8943-8D13-3BC5-1DB35D2726BC}"/>
              </a:ext>
            </a:extLst>
          </p:cNvPr>
          <p:cNvSpPr txBox="1"/>
          <p:nvPr/>
        </p:nvSpPr>
        <p:spPr>
          <a:xfrm>
            <a:off x="14020800" y="8267700"/>
            <a:ext cx="4079232" cy="1256691"/>
          </a:xfrm>
          <a:prstGeom prst="rect">
            <a:avLst/>
          </a:prstGeom>
        </p:spPr>
        <p:txBody>
          <a:bodyPr wrap="square" lIns="0" tIns="0" rIns="0" bIns="0" rtlCol="0" anchor="t">
            <a:spAutoFit/>
          </a:bodyPr>
          <a:lstStyle/>
          <a:p>
            <a:pPr algn="r">
              <a:lnSpc>
                <a:spcPct val="114000"/>
              </a:lnSpc>
            </a:pPr>
            <a:r>
              <a:rPr lang="en-US" sz="2400" b="1" dirty="0">
                <a:solidFill>
                  <a:srgbClr val="FFF7F3"/>
                </a:solidFill>
                <a:latin typeface="Poppins" pitchFamily="2" charset="77"/>
              </a:rPr>
              <a:t>2018</a:t>
            </a:r>
          </a:p>
          <a:p>
            <a:pPr algn="r">
              <a:lnSpc>
                <a:spcPct val="114000"/>
              </a:lnSpc>
            </a:pPr>
            <a:r>
              <a:rPr lang="en-US" dirty="0">
                <a:solidFill>
                  <a:srgbClr val="FFF7F3"/>
                </a:solidFill>
                <a:latin typeface="Poppins" pitchFamily="2" charset="77"/>
              </a:rPr>
              <a:t>Rick Owens x BIRKENSTOCK</a:t>
            </a:r>
            <a:br>
              <a:rPr lang="en-US" dirty="0">
                <a:solidFill>
                  <a:srgbClr val="FFF7F3"/>
                </a:solidFill>
                <a:latin typeface="Poppins" pitchFamily="2" charset="77"/>
              </a:rPr>
            </a:br>
            <a:r>
              <a:rPr lang="en-US" dirty="0">
                <a:solidFill>
                  <a:srgbClr val="FFF7F3"/>
                </a:solidFill>
                <a:latin typeface="Poppins" pitchFamily="2" charset="77"/>
              </a:rPr>
              <a:t>Burning Man</a:t>
            </a:r>
          </a:p>
          <a:p>
            <a:pPr algn="r">
              <a:lnSpc>
                <a:spcPct val="114000"/>
              </a:lnSpc>
            </a:pPr>
            <a:r>
              <a:rPr lang="en-US" sz="1200" dirty="0">
                <a:solidFill>
                  <a:srgbClr val="FFF7F3"/>
                </a:solidFill>
                <a:latin typeface="Poppins" pitchFamily="2" charset="77"/>
              </a:rPr>
              <a:t>(Rick Owens)</a:t>
            </a:r>
          </a:p>
        </p:txBody>
      </p:sp>
      <p:sp>
        <p:nvSpPr>
          <p:cNvPr id="3" name="Freeform 17">
            <a:extLst>
              <a:ext uri="{FF2B5EF4-FFF2-40B4-BE49-F238E27FC236}">
                <a16:creationId xmlns:a16="http://schemas.microsoft.com/office/drawing/2014/main" id="{187D2999-4AC0-B4AA-DCA5-5976E3B47EC6}"/>
              </a:ext>
            </a:extLst>
          </p:cNvPr>
          <p:cNvSpPr/>
          <p:nvPr/>
        </p:nvSpPr>
        <p:spPr>
          <a:xfrm>
            <a:off x="95018"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9"/>
            <a:stretch>
              <a:fillRect/>
            </a:stretch>
          </a:blipFill>
        </p:spPr>
        <p:txBody>
          <a:bodyPr/>
          <a:lstStyle/>
          <a:p>
            <a:endParaRPr lang="en-US"/>
          </a:p>
        </p:txBody>
      </p:sp>
      <p:pic>
        <p:nvPicPr>
          <p:cNvPr id="1026" name="Picture 2" descr="Leather sandal Birkenstock White size 39 EU in Leather - 20020125">
            <a:extLst>
              <a:ext uri="{FF2B5EF4-FFF2-40B4-BE49-F238E27FC236}">
                <a16:creationId xmlns:a16="http://schemas.microsoft.com/office/drawing/2014/main" id="{076F3B4F-7F40-5DEC-2614-EC3D0C5E5A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220" b="16454"/>
          <a:stretch/>
        </p:blipFill>
        <p:spPr bwMode="auto">
          <a:xfrm>
            <a:off x="0" y="5753100"/>
            <a:ext cx="3722312" cy="2468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9">
            <a:extLst>
              <a:ext uri="{FF2B5EF4-FFF2-40B4-BE49-F238E27FC236}">
                <a16:creationId xmlns:a16="http://schemas.microsoft.com/office/drawing/2014/main" id="{3F645D16-F394-63E4-D3C8-3F13862111C0}"/>
              </a:ext>
            </a:extLst>
          </p:cNvPr>
          <p:cNvSpPr txBox="1"/>
          <p:nvPr/>
        </p:nvSpPr>
        <p:spPr>
          <a:xfrm>
            <a:off x="528637" y="8267700"/>
            <a:ext cx="3050702" cy="940899"/>
          </a:xfrm>
          <a:prstGeom prst="rect">
            <a:avLst/>
          </a:prstGeom>
        </p:spPr>
        <p:txBody>
          <a:bodyPr wrap="square" lIns="0" tIns="0" rIns="0" bIns="0" rtlCol="0" anchor="t">
            <a:spAutoFit/>
          </a:bodyPr>
          <a:lstStyle/>
          <a:p>
            <a:pPr algn="r">
              <a:lnSpc>
                <a:spcPct val="114000"/>
              </a:lnSpc>
            </a:pPr>
            <a:r>
              <a:rPr lang="en-US" sz="2400" b="1" dirty="0">
                <a:solidFill>
                  <a:srgbClr val="FFF7F3"/>
                </a:solidFill>
                <a:latin typeface="Poppins" pitchFamily="2" charset="77"/>
              </a:rPr>
              <a:t>2008</a:t>
            </a:r>
            <a:br>
              <a:rPr lang="en-US" dirty="0">
                <a:solidFill>
                  <a:srgbClr val="FFF7F3"/>
                </a:solidFill>
                <a:latin typeface="Poppins" pitchFamily="2" charset="77"/>
              </a:rPr>
            </a:br>
            <a:r>
              <a:rPr lang="en-US" dirty="0">
                <a:solidFill>
                  <a:srgbClr val="FFF7F3"/>
                </a:solidFill>
                <a:latin typeface="Poppins" pitchFamily="2" charset="77"/>
              </a:rPr>
              <a:t>HEIDI KLUM x BIRKENSTOCK</a:t>
            </a:r>
          </a:p>
          <a:p>
            <a:pPr algn="r">
              <a:lnSpc>
                <a:spcPct val="114000"/>
              </a:lnSpc>
            </a:pPr>
            <a:r>
              <a:rPr lang="en-US" sz="1200" dirty="0">
                <a:solidFill>
                  <a:srgbClr val="FFF7F3"/>
                </a:solidFill>
                <a:latin typeface="Poppins" pitchFamily="2" charset="77"/>
              </a:rPr>
              <a:t>(HEIDI KLUM)</a:t>
            </a:r>
          </a:p>
        </p:txBody>
      </p:sp>
    </p:spTree>
    <p:extLst>
      <p:ext uri="{BB962C8B-B14F-4D97-AF65-F5344CB8AC3E}">
        <p14:creationId xmlns:p14="http://schemas.microsoft.com/office/powerpoint/2010/main" val="1560161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785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2617381" y="7041094"/>
            <a:ext cx="13053238" cy="2660103"/>
          </a:xfrm>
          <a:custGeom>
            <a:avLst/>
            <a:gdLst/>
            <a:ahLst/>
            <a:cxnLst/>
            <a:rect l="l" t="t" r="r" b="b"/>
            <a:pathLst>
              <a:path w="13053238" h="2660103">
                <a:moveTo>
                  <a:pt x="0" y="0"/>
                </a:moveTo>
                <a:lnTo>
                  <a:pt x="13053238" y="0"/>
                </a:lnTo>
                <a:lnTo>
                  <a:pt x="13053238" y="2660103"/>
                </a:lnTo>
                <a:lnTo>
                  <a:pt x="0" y="2660103"/>
                </a:lnTo>
                <a:lnTo>
                  <a:pt x="0" y="0"/>
                </a:lnTo>
                <a:close/>
              </a:path>
            </a:pathLst>
          </a:custGeom>
          <a:blipFill>
            <a:blip r:embed="rId4">
              <a:alphaModFix amt="75000"/>
            </a:blip>
            <a:stretch>
              <a:fillRect l="-604" r="-747" b="-10035"/>
            </a:stretch>
          </a:blipFill>
        </p:spPr>
        <p:txBody>
          <a:bodyPr/>
          <a:lstStyle/>
          <a:p>
            <a:endParaRPr lang="en-US"/>
          </a:p>
        </p:txBody>
      </p:sp>
      <p:sp>
        <p:nvSpPr>
          <p:cNvPr id="5" name="TextBox 5"/>
          <p:cNvSpPr txBox="1"/>
          <p:nvPr/>
        </p:nvSpPr>
        <p:spPr>
          <a:xfrm>
            <a:off x="3440091" y="8993029"/>
            <a:ext cx="11407818" cy="424814"/>
          </a:xfrm>
          <a:prstGeom prst="rect">
            <a:avLst/>
          </a:prstGeom>
        </p:spPr>
        <p:txBody>
          <a:bodyPr lIns="0" tIns="0" rIns="0" bIns="0" rtlCol="0" anchor="t">
            <a:spAutoFit/>
          </a:bodyPr>
          <a:lstStyle/>
          <a:p>
            <a:pPr algn="ctr">
              <a:lnSpc>
                <a:spcPts val="3360"/>
              </a:lnSpc>
            </a:pPr>
            <a:r>
              <a:rPr lang="en-US" sz="2400" dirty="0">
                <a:solidFill>
                  <a:srgbClr val="FFF7F3"/>
                </a:solidFill>
                <a:latin typeface="Poppins Bold"/>
              </a:rPr>
              <a:t>WATCH NOW: </a:t>
            </a:r>
            <a:r>
              <a:rPr lang="en-US" sz="2400" u="sng" dirty="0">
                <a:solidFill>
                  <a:schemeClr val="bg1"/>
                </a:solidFill>
                <a:latin typeface="Poppins" pitchFamily="2" charset="77"/>
                <a:hlinkClick r:id="rId5" tooltip="https://www.youtube.com/watch?v=jE7lg35RgiQ">
                  <a:extLst>
                    <a:ext uri="{A12FA001-AC4F-418D-AE19-62706E023703}">
                      <ahyp:hlinkClr xmlns:ahyp="http://schemas.microsoft.com/office/drawing/2018/hyperlinkcolor" val="tx"/>
                    </a:ext>
                  </a:extLst>
                </a:hlinkClick>
              </a:rPr>
              <a:t>How Birkenstock Became a Cult Classic</a:t>
            </a:r>
          </a:p>
        </p:txBody>
      </p:sp>
      <p:sp>
        <p:nvSpPr>
          <p:cNvPr id="6" name="Freeform 6"/>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pic>
        <p:nvPicPr>
          <p:cNvPr id="7" name="Online Media 6" descr="How Birkenstock Became A Cult Classic">
            <a:hlinkClick r:id="" action="ppaction://media"/>
            <a:extLst>
              <a:ext uri="{FF2B5EF4-FFF2-40B4-BE49-F238E27FC236}">
                <a16:creationId xmlns:a16="http://schemas.microsoft.com/office/drawing/2014/main" id="{E6285B66-C65B-5582-C984-0D97F8D5E531}"/>
              </a:ext>
            </a:extLst>
          </p:cNvPr>
          <p:cNvPicPr>
            <a:picLocks noRot="1" noChangeAspect="1"/>
          </p:cNvPicPr>
          <p:nvPr>
            <a:videoFile r:link="rId1"/>
          </p:nvPr>
        </p:nvPicPr>
        <p:blipFill>
          <a:blip r:embed="rId7"/>
          <a:stretch>
            <a:fillRect/>
          </a:stretch>
        </p:blipFill>
        <p:spPr>
          <a:xfrm>
            <a:off x="2743200" y="1333500"/>
            <a:ext cx="12496800" cy="70606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0" y="5524500"/>
            <a:ext cx="12573000" cy="4762500"/>
          </a:xfrm>
          <a:custGeom>
            <a:avLst/>
            <a:gdLst/>
            <a:ahLst/>
            <a:cxnLst/>
            <a:rect l="l" t="t" r="r" b="b"/>
            <a:pathLst>
              <a:path w="1605531" h="1354667">
                <a:moveTo>
                  <a:pt x="0" y="0"/>
                </a:moveTo>
                <a:lnTo>
                  <a:pt x="1605531" y="0"/>
                </a:lnTo>
                <a:lnTo>
                  <a:pt x="1605531" y="1354667"/>
                </a:lnTo>
                <a:lnTo>
                  <a:pt x="0" y="1354667"/>
                </a:lnTo>
                <a:close/>
              </a:path>
            </a:pathLst>
          </a:custGeom>
          <a:solidFill>
            <a:srgbClr val="FFF7F3"/>
          </a:solidFill>
        </p:spPr>
        <p:txBody>
          <a:bodyPr/>
          <a:lstStyle/>
          <a:p>
            <a:endParaRPr lang="en-US"/>
          </a:p>
        </p:txBody>
      </p:sp>
      <p:sp>
        <p:nvSpPr>
          <p:cNvPr id="4" name="TextBox 4"/>
          <p:cNvSpPr txBox="1"/>
          <p:nvPr/>
        </p:nvSpPr>
        <p:spPr>
          <a:xfrm>
            <a:off x="0" y="5107335"/>
            <a:ext cx="6096000" cy="5179665"/>
          </a:xfrm>
          <a:prstGeom prst="rect">
            <a:avLst/>
          </a:prstGeom>
        </p:spPr>
        <p:txBody>
          <a:bodyPr lIns="50800" tIns="50800" rIns="50800" bIns="50800" rtlCol="0" anchor="ctr"/>
          <a:lstStyle/>
          <a:p>
            <a:pPr algn="ctr">
              <a:lnSpc>
                <a:spcPts val="3000"/>
              </a:lnSpc>
            </a:pPr>
            <a:endParaRPr/>
          </a:p>
        </p:txBody>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sp>
        <p:nvSpPr>
          <p:cNvPr id="8" name="Freeform 8"/>
          <p:cNvSpPr/>
          <p:nvPr/>
        </p:nvSpPr>
        <p:spPr>
          <a:xfrm>
            <a:off x="7162800" y="5524500"/>
            <a:ext cx="5577840" cy="4762500"/>
          </a:xfrm>
          <a:custGeom>
            <a:avLst/>
            <a:gdLst/>
            <a:ahLst/>
            <a:cxnLst/>
            <a:rect l="l" t="t" r="r" b="b"/>
            <a:pathLst>
              <a:path w="1605531" h="1354667">
                <a:moveTo>
                  <a:pt x="0" y="0"/>
                </a:moveTo>
                <a:lnTo>
                  <a:pt x="1605531" y="0"/>
                </a:lnTo>
                <a:lnTo>
                  <a:pt x="1605531" y="1354667"/>
                </a:lnTo>
                <a:lnTo>
                  <a:pt x="0" y="1354667"/>
                </a:lnTo>
                <a:close/>
              </a:path>
            </a:pathLst>
          </a:custGeom>
          <a:solidFill>
            <a:srgbClr val="FFCF7B"/>
          </a:solidFill>
        </p:spPr>
        <p:txBody>
          <a:bodyPr/>
          <a:lstStyle/>
          <a:p>
            <a:endParaRPr lang="en-US"/>
          </a:p>
        </p:txBody>
      </p:sp>
      <p:sp>
        <p:nvSpPr>
          <p:cNvPr id="9" name="TextBox 9"/>
          <p:cNvSpPr txBox="1"/>
          <p:nvPr/>
        </p:nvSpPr>
        <p:spPr>
          <a:xfrm>
            <a:off x="6096000" y="-36165"/>
            <a:ext cx="6096000" cy="5179665"/>
          </a:xfrm>
          <a:prstGeom prst="rect">
            <a:avLst/>
          </a:prstGeom>
        </p:spPr>
        <p:txBody>
          <a:bodyPr lIns="50800" tIns="50800" rIns="50800" bIns="50800" rtlCol="0" anchor="ctr"/>
          <a:lstStyle/>
          <a:p>
            <a:pPr>
              <a:lnSpc>
                <a:spcPts val="3000"/>
              </a:lnSpc>
            </a:pPr>
            <a:endParaRPr/>
          </a:p>
        </p:txBody>
      </p:sp>
      <p:sp>
        <p:nvSpPr>
          <p:cNvPr id="13" name="TextBox 13"/>
          <p:cNvSpPr txBox="1"/>
          <p:nvPr/>
        </p:nvSpPr>
        <p:spPr>
          <a:xfrm>
            <a:off x="6096000" y="5107335"/>
            <a:ext cx="12191048" cy="5179665"/>
          </a:xfrm>
          <a:prstGeom prst="rect">
            <a:avLst/>
          </a:prstGeom>
        </p:spPr>
        <p:txBody>
          <a:bodyPr lIns="50800" tIns="50800" rIns="50800" bIns="50800" rtlCol="0" anchor="ctr"/>
          <a:lstStyle/>
          <a:p>
            <a:pPr algn="ctr">
              <a:lnSpc>
                <a:spcPts val="3000"/>
              </a:lnSpc>
            </a:pPr>
            <a:endParaRPr/>
          </a:p>
        </p:txBody>
      </p:sp>
      <p:sp>
        <p:nvSpPr>
          <p:cNvPr id="23" name="TextBox 22">
            <a:extLst>
              <a:ext uri="{FF2B5EF4-FFF2-40B4-BE49-F238E27FC236}">
                <a16:creationId xmlns:a16="http://schemas.microsoft.com/office/drawing/2014/main" id="{BFAA8255-DC80-C503-4453-609ACA10EE97}"/>
              </a:ext>
            </a:extLst>
          </p:cNvPr>
          <p:cNvSpPr txBox="1"/>
          <p:nvPr/>
        </p:nvSpPr>
        <p:spPr>
          <a:xfrm>
            <a:off x="304800" y="723900"/>
            <a:ext cx="6324600" cy="3909019"/>
          </a:xfrm>
          <a:prstGeom prst="rect">
            <a:avLst/>
          </a:prstGeom>
          <a:noFill/>
        </p:spPr>
        <p:txBody>
          <a:bodyPr wrap="square" rtlCol="0">
            <a:spAutoFit/>
          </a:bodyPr>
          <a:lstStyle/>
          <a:p>
            <a:pPr>
              <a:lnSpc>
                <a:spcPts val="3400"/>
              </a:lnSpc>
            </a:pPr>
            <a:r>
              <a:rPr lang="en-US" sz="4800" b="1" dirty="0">
                <a:solidFill>
                  <a:srgbClr val="FFCF7B"/>
                </a:solidFill>
                <a:latin typeface="Poppins" pitchFamily="2" charset="77"/>
                <a:cs typeface="Poppins" pitchFamily="2" charset="77"/>
              </a:rPr>
              <a:t>2019</a:t>
            </a:r>
          </a:p>
          <a:p>
            <a:pPr>
              <a:lnSpc>
                <a:spcPts val="3400"/>
              </a:lnSpc>
            </a:pPr>
            <a:r>
              <a:rPr lang="en-US" sz="3400" dirty="0">
                <a:solidFill>
                  <a:srgbClr val="FFCF7B"/>
                </a:solidFill>
                <a:latin typeface="Poppins" pitchFamily="2" charset="77"/>
                <a:cs typeface="Poppins" pitchFamily="2" charset="77"/>
              </a:rPr>
              <a:t>1774 BIRKENSTOCK </a:t>
            </a:r>
            <a:br>
              <a:rPr lang="en-US" sz="3400" dirty="0">
                <a:solidFill>
                  <a:srgbClr val="FFCF7B"/>
                </a:solidFill>
                <a:latin typeface="Poppins" pitchFamily="2" charset="77"/>
                <a:cs typeface="Poppins" pitchFamily="2" charset="77"/>
              </a:rPr>
            </a:br>
            <a:r>
              <a:rPr lang="en-US" sz="3400" dirty="0">
                <a:solidFill>
                  <a:srgbClr val="FFCF7B"/>
                </a:solidFill>
                <a:latin typeface="Poppins" pitchFamily="2" charset="77"/>
                <a:cs typeface="Poppins" pitchFamily="2" charset="77"/>
              </a:rPr>
              <a:t>CREATIVE STUDIO</a:t>
            </a:r>
          </a:p>
          <a:p>
            <a:pPr>
              <a:lnSpc>
                <a:spcPct val="114000"/>
              </a:lnSpc>
              <a:spcBef>
                <a:spcPts val="1200"/>
              </a:spcBef>
            </a:pPr>
            <a:r>
              <a:rPr lang="en-US" dirty="0">
                <a:solidFill>
                  <a:srgbClr val="FFF7F3"/>
                </a:solidFill>
                <a:latin typeface="Poppins" pitchFamily="2" charset="77"/>
              </a:rPr>
              <a:t>The company launches 1774 BIRKENSTOCK, a creative studio that features limited edition footwear collaborations between designers, artists and architects.</a:t>
            </a:r>
          </a:p>
          <a:p>
            <a:pPr>
              <a:lnSpc>
                <a:spcPct val="114000"/>
              </a:lnSpc>
              <a:spcBef>
                <a:spcPts val="1200"/>
              </a:spcBef>
            </a:pPr>
            <a:r>
              <a:rPr lang="en-US" dirty="0">
                <a:solidFill>
                  <a:srgbClr val="FFF7F3"/>
                </a:solidFill>
                <a:latin typeface="Poppins" pitchFamily="2" charset="77"/>
              </a:rPr>
              <a:t>Between January 2019 and October 2023, 1774 BIRKENSTOCK releases over TWENTY designer collaborations. </a:t>
            </a:r>
          </a:p>
        </p:txBody>
      </p:sp>
      <p:sp>
        <p:nvSpPr>
          <p:cNvPr id="14" name="TextBox 13">
            <a:extLst>
              <a:ext uri="{FF2B5EF4-FFF2-40B4-BE49-F238E27FC236}">
                <a16:creationId xmlns:a16="http://schemas.microsoft.com/office/drawing/2014/main" id="{B0821A98-BD28-551F-F5BD-D0C3A5BB1C79}"/>
              </a:ext>
            </a:extLst>
          </p:cNvPr>
          <p:cNvSpPr txBox="1"/>
          <p:nvPr/>
        </p:nvSpPr>
        <p:spPr>
          <a:xfrm>
            <a:off x="304800" y="6134100"/>
            <a:ext cx="6553200" cy="3366050"/>
          </a:xfrm>
          <a:prstGeom prst="rect">
            <a:avLst/>
          </a:prstGeom>
          <a:noFill/>
        </p:spPr>
        <p:txBody>
          <a:bodyPr wrap="square">
            <a:spAutoFit/>
          </a:bodyPr>
          <a:lstStyle/>
          <a:p>
            <a:pPr>
              <a:lnSpc>
                <a:spcPct val="114000"/>
              </a:lnSpc>
            </a:pPr>
            <a:r>
              <a:rPr lang="en-US" dirty="0">
                <a:solidFill>
                  <a:srgbClr val="FFF7F3"/>
                </a:solidFill>
                <a:latin typeface="Poppins" pitchFamily="2" charset="77"/>
                <a:cs typeface="Poppins" pitchFamily="2" charset="77"/>
              </a:rPr>
              <a:t>On the creation of the 1774 BIRKENSTOCK creative studio:</a:t>
            </a:r>
          </a:p>
          <a:p>
            <a:pPr>
              <a:lnSpc>
                <a:spcPct val="114000"/>
              </a:lnSpc>
              <a:spcBef>
                <a:spcPts val="1800"/>
              </a:spcBef>
            </a:pPr>
            <a:r>
              <a:rPr lang="en-US" sz="2000" dirty="0">
                <a:solidFill>
                  <a:srgbClr val="FFF7F3"/>
                </a:solidFill>
                <a:latin typeface="Poppins Bold Italics"/>
              </a:rPr>
              <a:t>“I was afraid we would wake up in our own museum, surrounded by traditional pieces that had no relevance to today. Which is why it is important to build bridges to other people’s creativity and energy — to offer them a white canvas and the paint and say: ‘Go!’’’ </a:t>
            </a:r>
          </a:p>
          <a:p>
            <a:pPr algn="r">
              <a:lnSpc>
                <a:spcPct val="114000"/>
              </a:lnSpc>
            </a:pPr>
            <a:r>
              <a:rPr lang="en-US" sz="1800" dirty="0">
                <a:solidFill>
                  <a:srgbClr val="FFF7F3"/>
                </a:solidFill>
                <a:latin typeface="Poppins" pitchFamily="2" charset="77"/>
              </a:rPr>
              <a:t>Oliver Reichert</a:t>
            </a:r>
          </a:p>
          <a:p>
            <a:pPr algn="r">
              <a:lnSpc>
                <a:spcPct val="114000"/>
              </a:lnSpc>
            </a:pPr>
            <a:r>
              <a:rPr lang="en-US" sz="1800" dirty="0">
                <a:solidFill>
                  <a:srgbClr val="FFF7F3"/>
                </a:solidFill>
                <a:latin typeface="Poppins" pitchFamily="2" charset="77"/>
              </a:rPr>
              <a:t>CEO, BIRKENSTOCK</a:t>
            </a:r>
          </a:p>
        </p:txBody>
      </p:sp>
      <p:sp>
        <p:nvSpPr>
          <p:cNvPr id="22" name="TextBox 21">
            <a:extLst>
              <a:ext uri="{FF2B5EF4-FFF2-40B4-BE49-F238E27FC236}">
                <a16:creationId xmlns:a16="http://schemas.microsoft.com/office/drawing/2014/main" id="{A4D14826-EC8B-1C3F-43EC-DFD98EE1C226}"/>
              </a:ext>
            </a:extLst>
          </p:cNvPr>
          <p:cNvSpPr txBox="1"/>
          <p:nvPr/>
        </p:nvSpPr>
        <p:spPr>
          <a:xfrm>
            <a:off x="7620000" y="6438900"/>
            <a:ext cx="4495800" cy="2633413"/>
          </a:xfrm>
          <a:prstGeom prst="rect">
            <a:avLst/>
          </a:prstGeom>
          <a:noFill/>
        </p:spPr>
        <p:txBody>
          <a:bodyPr wrap="square" rtlCol="0">
            <a:spAutoFit/>
          </a:bodyPr>
          <a:lstStyle/>
          <a:p>
            <a:pPr>
              <a:lnSpc>
                <a:spcPts val="3400"/>
              </a:lnSpc>
            </a:pPr>
            <a:r>
              <a:rPr lang="en-US" sz="4800" b="1" dirty="0">
                <a:solidFill>
                  <a:srgbClr val="537856"/>
                </a:solidFill>
                <a:latin typeface="Poppins" pitchFamily="2" charset="77"/>
                <a:cs typeface="Poppins" pitchFamily="2" charset="77"/>
              </a:rPr>
              <a:t>2020</a:t>
            </a:r>
          </a:p>
          <a:p>
            <a:pPr>
              <a:lnSpc>
                <a:spcPts val="3400"/>
              </a:lnSpc>
            </a:pPr>
            <a:r>
              <a:rPr lang="en-US" sz="3400" dirty="0">
                <a:solidFill>
                  <a:srgbClr val="537856"/>
                </a:solidFill>
                <a:latin typeface="Poppins" pitchFamily="2" charset="77"/>
                <a:cs typeface="Poppins" pitchFamily="2" charset="77"/>
              </a:rPr>
              <a:t>COMFORT IS KING</a:t>
            </a:r>
            <a:r>
              <a:rPr lang="en-US" sz="4800" dirty="0">
                <a:solidFill>
                  <a:srgbClr val="537856"/>
                </a:solidFill>
                <a:latin typeface="Poppins" pitchFamily="2" charset="77"/>
                <a:cs typeface="Poppins" pitchFamily="2" charset="77"/>
              </a:rPr>
              <a:t> </a:t>
            </a:r>
            <a:endParaRPr lang="en-US" sz="4800" dirty="0">
              <a:solidFill>
                <a:srgbClr val="FFF7F3"/>
              </a:solidFill>
              <a:latin typeface="Poppins" pitchFamily="2" charset="77"/>
              <a:cs typeface="Poppins" pitchFamily="2" charset="77"/>
            </a:endParaRPr>
          </a:p>
          <a:p>
            <a:pPr>
              <a:lnSpc>
                <a:spcPts val="2520"/>
              </a:lnSpc>
              <a:spcBef>
                <a:spcPts val="600"/>
              </a:spcBef>
            </a:pPr>
            <a:r>
              <a:rPr lang="en-US" sz="1800" dirty="0">
                <a:solidFill>
                  <a:schemeClr val="tx1">
                    <a:lumMod val="85000"/>
                    <a:lumOff val="15000"/>
                  </a:schemeClr>
                </a:solidFill>
                <a:latin typeface="Poppins" pitchFamily="2" charset="77"/>
              </a:rPr>
              <a:t>During the pandemic consumer interest shifts toward comfort clothing and footwear.</a:t>
            </a:r>
            <a:r>
              <a:rPr lang="en-US" dirty="0">
                <a:solidFill>
                  <a:schemeClr val="tx1">
                    <a:lumMod val="85000"/>
                    <a:lumOff val="15000"/>
                  </a:schemeClr>
                </a:solidFill>
                <a:latin typeface="Poppins" pitchFamily="2" charset="77"/>
              </a:rPr>
              <a:t> British Vogue names Birkenstock as its “Sandal of the Year”</a:t>
            </a:r>
            <a:endParaRPr lang="en-US" sz="1800" dirty="0">
              <a:solidFill>
                <a:schemeClr val="tx1">
                  <a:lumMod val="85000"/>
                  <a:lumOff val="15000"/>
                </a:schemeClr>
              </a:solidFill>
              <a:latin typeface="Poppins" pitchFamily="2" charset="77"/>
            </a:endParaRPr>
          </a:p>
        </p:txBody>
      </p:sp>
      <p:sp>
        <p:nvSpPr>
          <p:cNvPr id="11" name="AutoShape 17">
            <a:extLst>
              <a:ext uri="{FF2B5EF4-FFF2-40B4-BE49-F238E27FC236}">
                <a16:creationId xmlns:a16="http://schemas.microsoft.com/office/drawing/2014/main" id="{D44186F5-05E1-077E-1AA4-C1AEF10C73D5}"/>
              </a:ext>
            </a:extLst>
          </p:cNvPr>
          <p:cNvSpPr/>
          <p:nvPr/>
        </p:nvSpPr>
        <p:spPr>
          <a:xfrm>
            <a:off x="7696200" y="9486900"/>
            <a:ext cx="4038600" cy="0"/>
          </a:xfrm>
          <a:prstGeom prst="line">
            <a:avLst/>
          </a:prstGeom>
          <a:ln w="38100" cap="flat">
            <a:solidFill>
              <a:srgbClr val="537856"/>
            </a:solidFill>
            <a:prstDash val="sysDot"/>
            <a:headEnd type="none" w="sm" len="sm"/>
            <a:tailEnd type="none" w="sm" len="sm"/>
          </a:ln>
        </p:spPr>
        <p:txBody>
          <a:bodyPr/>
          <a:lstStyle/>
          <a:p>
            <a:endParaRPr lang="en-US"/>
          </a:p>
        </p:txBody>
      </p:sp>
      <p:sp>
        <p:nvSpPr>
          <p:cNvPr id="24" name="Freeform 8">
            <a:extLst>
              <a:ext uri="{FF2B5EF4-FFF2-40B4-BE49-F238E27FC236}">
                <a16:creationId xmlns:a16="http://schemas.microsoft.com/office/drawing/2014/main" id="{336653C5-C9BF-5EE4-1572-679F528A086E}"/>
              </a:ext>
            </a:extLst>
          </p:cNvPr>
          <p:cNvSpPr/>
          <p:nvPr/>
        </p:nvSpPr>
        <p:spPr>
          <a:xfrm>
            <a:off x="7162800" y="-10026"/>
            <a:ext cx="11125200" cy="5529264"/>
          </a:xfrm>
          <a:custGeom>
            <a:avLst/>
            <a:gdLst/>
            <a:ahLst/>
            <a:cxnLst/>
            <a:rect l="l" t="t" r="r" b="b"/>
            <a:pathLst>
              <a:path w="1605531" h="1354667">
                <a:moveTo>
                  <a:pt x="0" y="0"/>
                </a:moveTo>
                <a:lnTo>
                  <a:pt x="1605531" y="0"/>
                </a:lnTo>
                <a:lnTo>
                  <a:pt x="1605531" y="1354667"/>
                </a:lnTo>
                <a:lnTo>
                  <a:pt x="0" y="1354667"/>
                </a:lnTo>
                <a:close/>
              </a:path>
            </a:pathLst>
          </a:custGeom>
          <a:solidFill>
            <a:schemeClr val="bg1"/>
          </a:solidFill>
          <a:ln>
            <a:noFill/>
          </a:ln>
        </p:spPr>
        <p:txBody>
          <a:bodyPr/>
          <a:lstStyle/>
          <a:p>
            <a:endParaRPr lang="en-US"/>
          </a:p>
        </p:txBody>
      </p:sp>
      <p:sp>
        <p:nvSpPr>
          <p:cNvPr id="19" name="AutoShape 17">
            <a:extLst>
              <a:ext uri="{FF2B5EF4-FFF2-40B4-BE49-F238E27FC236}">
                <a16:creationId xmlns:a16="http://schemas.microsoft.com/office/drawing/2014/main" id="{4F31473C-0A5D-172F-33F6-9618C42BBEBF}"/>
              </a:ext>
            </a:extLst>
          </p:cNvPr>
          <p:cNvSpPr/>
          <p:nvPr/>
        </p:nvSpPr>
        <p:spPr>
          <a:xfrm>
            <a:off x="381000" y="4838700"/>
            <a:ext cx="4835848" cy="0"/>
          </a:xfrm>
          <a:prstGeom prst="line">
            <a:avLst/>
          </a:prstGeom>
          <a:ln w="38100" cap="flat">
            <a:solidFill>
              <a:srgbClr val="FFD07B"/>
            </a:solidFill>
            <a:prstDash val="sysDot"/>
            <a:headEnd type="none" w="sm" len="sm"/>
            <a:tailEnd type="none" w="sm" len="sm"/>
          </a:ln>
        </p:spPr>
        <p:txBody>
          <a:bodyPr/>
          <a:lstStyle/>
          <a:p>
            <a:endParaRPr lang="en-US" dirty="0"/>
          </a:p>
        </p:txBody>
      </p:sp>
      <p:sp>
        <p:nvSpPr>
          <p:cNvPr id="12" name="Rectangle 11">
            <a:extLst>
              <a:ext uri="{FF2B5EF4-FFF2-40B4-BE49-F238E27FC236}">
                <a16:creationId xmlns:a16="http://schemas.microsoft.com/office/drawing/2014/main" id="{989244FE-F566-BF97-1DB2-E03063E546F9}"/>
              </a:ext>
            </a:extLst>
          </p:cNvPr>
          <p:cNvSpPr/>
          <p:nvPr/>
        </p:nvSpPr>
        <p:spPr>
          <a:xfrm>
            <a:off x="7162800" y="0"/>
            <a:ext cx="5486400" cy="133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EA6DA7C-2A0D-9B3B-5430-4F092951EB03}"/>
              </a:ext>
            </a:extLst>
          </p:cNvPr>
          <p:cNvGrpSpPr/>
          <p:nvPr/>
        </p:nvGrpSpPr>
        <p:grpSpPr>
          <a:xfrm>
            <a:off x="7680960" y="22058"/>
            <a:ext cx="10530840" cy="5144461"/>
            <a:chOff x="7680960" y="274320"/>
            <a:chExt cx="10530840" cy="5144461"/>
          </a:xfrm>
        </p:grpSpPr>
        <p:pic>
          <p:nvPicPr>
            <p:cNvPr id="3076" name="Picture 4">
              <a:extLst>
                <a:ext uri="{FF2B5EF4-FFF2-40B4-BE49-F238E27FC236}">
                  <a16:creationId xmlns:a16="http://schemas.microsoft.com/office/drawing/2014/main" id="{3B422E96-181C-1BCA-6E9C-C9DC8A3DEE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3" t="25361" r="-1086" b="22464"/>
            <a:stretch/>
          </p:blipFill>
          <p:spPr bwMode="auto">
            <a:xfrm>
              <a:off x="7680960" y="3749040"/>
              <a:ext cx="21945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5DB8C960-F5B3-F71D-F181-DC0439610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91" t="57603" r="11725" b="7700"/>
            <a:stretch/>
          </p:blipFill>
          <p:spPr bwMode="auto">
            <a:xfrm>
              <a:off x="15834360" y="3840480"/>
              <a:ext cx="237744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348C396-41DB-F08F-CB9F-D04129DF77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9" t="13950" r="1630" b="16484"/>
            <a:stretch/>
          </p:blipFill>
          <p:spPr bwMode="auto">
            <a:xfrm>
              <a:off x="7696200" y="1737360"/>
              <a:ext cx="2103120" cy="14630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5">
              <a:extLst>
                <a:ext uri="{FF2B5EF4-FFF2-40B4-BE49-F238E27FC236}">
                  <a16:creationId xmlns:a16="http://schemas.microsoft.com/office/drawing/2014/main" id="{01BA2DC9-C9B8-EA22-5D93-F137017881BC}"/>
                </a:ext>
              </a:extLst>
            </p:cNvPr>
            <p:cNvSpPr txBox="1"/>
            <p:nvPr/>
          </p:nvSpPr>
          <p:spPr>
            <a:xfrm>
              <a:off x="7711193" y="3318263"/>
              <a:ext cx="2025386"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Jan 2019</a:t>
              </a:r>
              <a:br>
                <a:rPr lang="en-US" sz="1200" dirty="0">
                  <a:solidFill>
                    <a:schemeClr val="tx1">
                      <a:lumMod val="85000"/>
                      <a:lumOff val="15000"/>
                    </a:schemeClr>
                  </a:solidFill>
                  <a:latin typeface="Poppins" pitchFamily="2" charset="77"/>
                </a:rPr>
              </a:br>
              <a:r>
                <a:rPr lang="en-US" sz="1200" dirty="0">
                  <a:solidFill>
                    <a:schemeClr val="tx1">
                      <a:lumMod val="85000"/>
                      <a:lumOff val="15000"/>
                    </a:schemeClr>
                  </a:solidFill>
                  <a:latin typeface="Poppins" pitchFamily="2" charset="77"/>
                </a:rPr>
                <a:t>Rick Owens x BIRKENSTOCK</a:t>
              </a:r>
            </a:p>
          </p:txBody>
        </p:sp>
        <p:sp>
          <p:nvSpPr>
            <p:cNvPr id="38" name="TextBox 15">
              <a:extLst>
                <a:ext uri="{FF2B5EF4-FFF2-40B4-BE49-F238E27FC236}">
                  <a16:creationId xmlns:a16="http://schemas.microsoft.com/office/drawing/2014/main" id="{6BF5BCB3-DC49-8B8C-5C9F-98A60A62526C}"/>
                </a:ext>
              </a:extLst>
            </p:cNvPr>
            <p:cNvSpPr txBox="1"/>
            <p:nvPr/>
          </p:nvSpPr>
          <p:spPr>
            <a:xfrm>
              <a:off x="15750664" y="4991100"/>
              <a:ext cx="2200275"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Sep 2023</a:t>
              </a:r>
              <a:br>
                <a:rPr lang="en-US" sz="1200" dirty="0">
                  <a:solidFill>
                    <a:schemeClr val="tx1">
                      <a:lumMod val="85000"/>
                      <a:lumOff val="15000"/>
                    </a:schemeClr>
                  </a:solidFill>
                  <a:latin typeface="Poppins" pitchFamily="2" charset="77"/>
                </a:rPr>
              </a:br>
              <a:r>
                <a:rPr lang="en-US" sz="1200" dirty="0">
                  <a:solidFill>
                    <a:srgbClr val="000000"/>
                  </a:solidFill>
                  <a:effectLst/>
                  <a:latin typeface="Poppins" pitchFamily="2" charset="77"/>
                  <a:cs typeface="Poppins" pitchFamily="2" charset="77"/>
                </a:rPr>
                <a:t>Tekla x BIRKENSTOCK</a:t>
              </a:r>
              <a:endParaRPr lang="en-US" sz="1200" dirty="0">
                <a:solidFill>
                  <a:schemeClr val="tx1">
                    <a:lumMod val="85000"/>
                    <a:lumOff val="15000"/>
                  </a:schemeClr>
                </a:solidFill>
                <a:latin typeface="Poppins" pitchFamily="2" charset="77"/>
                <a:cs typeface="Poppins" pitchFamily="2" charset="77"/>
              </a:endParaRPr>
            </a:p>
          </p:txBody>
        </p:sp>
        <p:sp>
          <p:nvSpPr>
            <p:cNvPr id="20" name="TextBox 15">
              <a:extLst>
                <a:ext uri="{FF2B5EF4-FFF2-40B4-BE49-F238E27FC236}">
                  <a16:creationId xmlns:a16="http://schemas.microsoft.com/office/drawing/2014/main" id="{B4035228-AAAC-A510-7AE5-9BF590872780}"/>
                </a:ext>
              </a:extLst>
            </p:cNvPr>
            <p:cNvSpPr txBox="1"/>
            <p:nvPr/>
          </p:nvSpPr>
          <p:spPr>
            <a:xfrm>
              <a:off x="7711193" y="4991100"/>
              <a:ext cx="2025386"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Feb 2019</a:t>
              </a:r>
              <a:br>
                <a:rPr lang="en-US" sz="1200" dirty="0">
                  <a:solidFill>
                    <a:schemeClr val="tx1">
                      <a:lumMod val="85000"/>
                      <a:lumOff val="15000"/>
                    </a:schemeClr>
                  </a:solidFill>
                  <a:latin typeface="Poppins" pitchFamily="2" charset="77"/>
                </a:rPr>
              </a:br>
              <a:r>
                <a:rPr lang="en-US" sz="1200" dirty="0">
                  <a:solidFill>
                    <a:schemeClr val="tx1">
                      <a:lumMod val="85000"/>
                      <a:lumOff val="15000"/>
                    </a:schemeClr>
                  </a:solidFill>
                  <a:latin typeface="Poppins" pitchFamily="2" charset="77"/>
                </a:rPr>
                <a:t>Valentino x BIRKENSTOCK</a:t>
              </a:r>
            </a:p>
          </p:txBody>
        </p:sp>
        <p:pic>
          <p:nvPicPr>
            <p:cNvPr id="3080" name="Picture 8">
              <a:extLst>
                <a:ext uri="{FF2B5EF4-FFF2-40B4-BE49-F238E27FC236}">
                  <a16:creationId xmlns:a16="http://schemas.microsoft.com/office/drawing/2014/main" id="{9CB8E305-5607-EFD9-1722-4CAF82C6D6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7" t="25362" r="-3261" b="18116"/>
            <a:stretch/>
          </p:blipFill>
          <p:spPr bwMode="auto">
            <a:xfrm>
              <a:off x="10530840" y="3749039"/>
              <a:ext cx="219456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ACD808F-2D29-F1F1-09EC-BD0C7A2824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57" t="23915" r="-2537" b="28259"/>
            <a:stretch/>
          </p:blipFill>
          <p:spPr bwMode="auto">
            <a:xfrm>
              <a:off x="10347960" y="2194560"/>
              <a:ext cx="2286000" cy="10058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5">
              <a:extLst>
                <a:ext uri="{FF2B5EF4-FFF2-40B4-BE49-F238E27FC236}">
                  <a16:creationId xmlns:a16="http://schemas.microsoft.com/office/drawing/2014/main" id="{20BC64DB-60E6-E129-94A2-5B5712234110}"/>
                </a:ext>
              </a:extLst>
            </p:cNvPr>
            <p:cNvSpPr txBox="1"/>
            <p:nvPr/>
          </p:nvSpPr>
          <p:spPr>
            <a:xfrm>
              <a:off x="10446649" y="3318263"/>
              <a:ext cx="2025386"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Mar 2019</a:t>
              </a:r>
              <a:br>
                <a:rPr lang="en-US" sz="1200" dirty="0">
                  <a:solidFill>
                    <a:schemeClr val="tx1">
                      <a:lumMod val="85000"/>
                      <a:lumOff val="15000"/>
                    </a:schemeClr>
                  </a:solidFill>
                  <a:latin typeface="Poppins" pitchFamily="2" charset="77"/>
                </a:rPr>
              </a:br>
              <a:r>
                <a:rPr lang="en-US" sz="1200" dirty="0">
                  <a:solidFill>
                    <a:schemeClr val="tx1">
                      <a:lumMod val="85000"/>
                      <a:lumOff val="15000"/>
                    </a:schemeClr>
                  </a:solidFill>
                  <a:latin typeface="Poppins" pitchFamily="2" charset="77"/>
                </a:rPr>
                <a:t>032C x BIRKENSTOCK</a:t>
              </a:r>
            </a:p>
          </p:txBody>
        </p:sp>
        <p:pic>
          <p:nvPicPr>
            <p:cNvPr id="3090" name="Picture 18">
              <a:extLst>
                <a:ext uri="{FF2B5EF4-FFF2-40B4-BE49-F238E27FC236}">
                  <a16:creationId xmlns:a16="http://schemas.microsoft.com/office/drawing/2014/main" id="{CFF403CA-1829-3C7E-4D2C-A8147C3048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7074" b="26258"/>
            <a:stretch/>
          </p:blipFill>
          <p:spPr bwMode="auto">
            <a:xfrm>
              <a:off x="15681960" y="2194560"/>
              <a:ext cx="2496555" cy="10058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15">
              <a:extLst>
                <a:ext uri="{FF2B5EF4-FFF2-40B4-BE49-F238E27FC236}">
                  <a16:creationId xmlns:a16="http://schemas.microsoft.com/office/drawing/2014/main" id="{ADAB7960-998D-FE34-18A7-CC9E79DAA2D5}"/>
                </a:ext>
              </a:extLst>
            </p:cNvPr>
            <p:cNvSpPr txBox="1"/>
            <p:nvPr/>
          </p:nvSpPr>
          <p:spPr>
            <a:xfrm>
              <a:off x="15773153" y="3318263"/>
              <a:ext cx="2177786"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Jan 2023</a:t>
              </a:r>
              <a:br>
                <a:rPr lang="en-US" sz="1200" dirty="0">
                  <a:solidFill>
                    <a:schemeClr val="tx1">
                      <a:lumMod val="85000"/>
                      <a:lumOff val="15000"/>
                    </a:schemeClr>
                  </a:solidFill>
                  <a:latin typeface="Poppins" pitchFamily="2" charset="77"/>
                </a:rPr>
              </a:br>
              <a:r>
                <a:rPr lang="en-US" sz="1200" dirty="0">
                  <a:solidFill>
                    <a:schemeClr val="tx1">
                      <a:lumMod val="85000"/>
                      <a:lumOff val="15000"/>
                    </a:schemeClr>
                  </a:solidFill>
                  <a:latin typeface="Poppins" pitchFamily="2" charset="77"/>
                  <a:cs typeface="Poppins" pitchFamily="2" charset="77"/>
                </a:rPr>
                <a:t>Fear of God</a:t>
              </a:r>
              <a:r>
                <a:rPr lang="en-US" sz="1200" dirty="0">
                  <a:solidFill>
                    <a:schemeClr val="tx1">
                      <a:lumMod val="85000"/>
                      <a:lumOff val="15000"/>
                    </a:schemeClr>
                  </a:solidFill>
                  <a:latin typeface="Poppins" pitchFamily="2" charset="77"/>
                </a:rPr>
                <a:t> x BIRKENSTOCK</a:t>
              </a:r>
            </a:p>
          </p:txBody>
        </p:sp>
        <p:sp>
          <p:nvSpPr>
            <p:cNvPr id="28" name="TextBox 15">
              <a:extLst>
                <a:ext uri="{FF2B5EF4-FFF2-40B4-BE49-F238E27FC236}">
                  <a16:creationId xmlns:a16="http://schemas.microsoft.com/office/drawing/2014/main" id="{A994D79D-68AF-4E14-93A8-C100049CBC26}"/>
                </a:ext>
              </a:extLst>
            </p:cNvPr>
            <p:cNvSpPr txBox="1"/>
            <p:nvPr/>
          </p:nvSpPr>
          <p:spPr>
            <a:xfrm>
              <a:off x="9966960" y="4991100"/>
              <a:ext cx="2505075"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Sep 2019</a:t>
              </a:r>
              <a:br>
                <a:rPr lang="en-US" sz="1200" dirty="0">
                  <a:solidFill>
                    <a:schemeClr val="tx1">
                      <a:lumMod val="85000"/>
                      <a:lumOff val="15000"/>
                    </a:schemeClr>
                  </a:solidFill>
                  <a:latin typeface="Poppins" pitchFamily="2" charset="77"/>
                </a:rPr>
              </a:br>
              <a:r>
                <a:rPr lang="en-US" sz="1200" dirty="0" err="1">
                  <a:solidFill>
                    <a:srgbClr val="000000"/>
                  </a:solidFill>
                  <a:effectLst/>
                  <a:latin typeface="Poppins" pitchFamily="2" charset="77"/>
                  <a:cs typeface="Poppins" pitchFamily="2" charset="77"/>
                </a:rPr>
                <a:t>Proenza</a:t>
              </a:r>
              <a:r>
                <a:rPr lang="en-US" sz="1200" dirty="0">
                  <a:solidFill>
                    <a:srgbClr val="000000"/>
                  </a:solidFill>
                  <a:effectLst/>
                  <a:latin typeface="Poppins" pitchFamily="2" charset="77"/>
                  <a:cs typeface="Poppins" pitchFamily="2" charset="77"/>
                </a:rPr>
                <a:t> Schouler </a:t>
              </a:r>
              <a:r>
                <a:rPr lang="en-US" sz="1200" dirty="0">
                  <a:solidFill>
                    <a:schemeClr val="tx1">
                      <a:lumMod val="85000"/>
                      <a:lumOff val="15000"/>
                    </a:schemeClr>
                  </a:solidFill>
                  <a:latin typeface="Poppins" pitchFamily="2" charset="77"/>
                  <a:cs typeface="Poppins" pitchFamily="2" charset="77"/>
                </a:rPr>
                <a:t>x BIRKENSTOCK</a:t>
              </a:r>
            </a:p>
          </p:txBody>
        </p:sp>
        <p:pic>
          <p:nvPicPr>
            <p:cNvPr id="3088" name="Picture 16" descr="Arizona Crystal Buckle Velvet Blue">
              <a:extLst>
                <a:ext uri="{FF2B5EF4-FFF2-40B4-BE49-F238E27FC236}">
                  <a16:creationId xmlns:a16="http://schemas.microsoft.com/office/drawing/2014/main" id="{D086F40C-8F1C-E90D-BE71-CFE351B4B9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214" b="21786"/>
            <a:stretch/>
          </p:blipFill>
          <p:spPr bwMode="auto">
            <a:xfrm>
              <a:off x="15910560" y="274320"/>
              <a:ext cx="2134588" cy="12801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5">
              <a:extLst>
                <a:ext uri="{FF2B5EF4-FFF2-40B4-BE49-F238E27FC236}">
                  <a16:creationId xmlns:a16="http://schemas.microsoft.com/office/drawing/2014/main" id="{DC93A331-4BE4-1490-D15E-6BCF7B882A9E}"/>
                </a:ext>
              </a:extLst>
            </p:cNvPr>
            <p:cNvSpPr txBox="1"/>
            <p:nvPr/>
          </p:nvSpPr>
          <p:spPr>
            <a:xfrm>
              <a:off x="15598264" y="1645425"/>
              <a:ext cx="2352675"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Mar 2022</a:t>
              </a:r>
              <a:br>
                <a:rPr lang="en-US" sz="1200" dirty="0">
                  <a:solidFill>
                    <a:schemeClr val="tx1">
                      <a:lumMod val="85000"/>
                      <a:lumOff val="15000"/>
                    </a:schemeClr>
                  </a:solidFill>
                  <a:latin typeface="Poppins" pitchFamily="2" charset="77"/>
                </a:rPr>
              </a:br>
              <a:r>
                <a:rPr lang="en-US" sz="1200" dirty="0">
                  <a:solidFill>
                    <a:srgbClr val="000000"/>
                  </a:solidFill>
                  <a:effectLst/>
                  <a:latin typeface="Poppins" pitchFamily="2" charset="77"/>
                  <a:cs typeface="Poppins" pitchFamily="2" charset="77"/>
                </a:rPr>
                <a:t>Manolo </a:t>
              </a:r>
              <a:r>
                <a:rPr lang="en-US" sz="1200" dirty="0" err="1">
                  <a:solidFill>
                    <a:srgbClr val="000000"/>
                  </a:solidFill>
                  <a:effectLst/>
                  <a:latin typeface="Poppins" pitchFamily="2" charset="77"/>
                  <a:cs typeface="Poppins" pitchFamily="2" charset="77"/>
                </a:rPr>
                <a:t>Blahnik</a:t>
              </a:r>
              <a:r>
                <a:rPr lang="en-US" sz="1200" dirty="0">
                  <a:solidFill>
                    <a:srgbClr val="000000"/>
                  </a:solidFill>
                  <a:effectLst/>
                  <a:latin typeface="Poppins" pitchFamily="2" charset="77"/>
                  <a:cs typeface="Poppins" pitchFamily="2" charset="77"/>
                </a:rPr>
                <a:t> </a:t>
              </a:r>
              <a:r>
                <a:rPr lang="en-US" sz="1200" dirty="0">
                  <a:solidFill>
                    <a:schemeClr val="tx1">
                      <a:lumMod val="85000"/>
                      <a:lumOff val="15000"/>
                    </a:schemeClr>
                  </a:solidFill>
                  <a:latin typeface="Poppins" pitchFamily="2" charset="77"/>
                  <a:cs typeface="Poppins" pitchFamily="2" charset="77"/>
                </a:rPr>
                <a:t>x BIRKENSTOCK</a:t>
              </a:r>
            </a:p>
          </p:txBody>
        </p:sp>
        <p:pic>
          <p:nvPicPr>
            <p:cNvPr id="3082" name="Picture 10" descr="Stussy Birkenstock Boston Clog Curdoroy Anthracite Bone Release Info Buy Price Lookbooks ">
              <a:extLst>
                <a:ext uri="{FF2B5EF4-FFF2-40B4-BE49-F238E27FC236}">
                  <a16:creationId xmlns:a16="http://schemas.microsoft.com/office/drawing/2014/main" id="{C3F98F71-7C19-954C-3277-536E494D9E4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67" t="22352" r="10064" b="21178"/>
            <a:stretch/>
          </p:blipFill>
          <p:spPr bwMode="auto">
            <a:xfrm>
              <a:off x="12984233" y="548640"/>
              <a:ext cx="237744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35AD6783-CA9A-5C4C-C0F7-D96EA2F0C1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036" b="19630"/>
            <a:stretch/>
          </p:blipFill>
          <p:spPr bwMode="auto">
            <a:xfrm>
              <a:off x="13197593" y="2194560"/>
              <a:ext cx="2057400" cy="10972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5">
              <a:extLst>
                <a:ext uri="{FF2B5EF4-FFF2-40B4-BE49-F238E27FC236}">
                  <a16:creationId xmlns:a16="http://schemas.microsoft.com/office/drawing/2014/main" id="{C5636CE8-8277-46BF-CBC4-508DE520D06A}"/>
                </a:ext>
              </a:extLst>
            </p:cNvPr>
            <p:cNvSpPr txBox="1"/>
            <p:nvPr/>
          </p:nvSpPr>
          <p:spPr>
            <a:xfrm>
              <a:off x="13128889" y="1645425"/>
              <a:ext cx="2025386"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Aug 2020</a:t>
              </a:r>
              <a:br>
                <a:rPr lang="en-US" sz="1200" dirty="0">
                  <a:solidFill>
                    <a:schemeClr val="tx1">
                      <a:lumMod val="85000"/>
                      <a:lumOff val="15000"/>
                    </a:schemeClr>
                  </a:solidFill>
                  <a:latin typeface="Poppins" pitchFamily="2" charset="77"/>
                </a:rPr>
              </a:br>
              <a:r>
                <a:rPr lang="en-US" sz="1200" dirty="0" err="1">
                  <a:solidFill>
                    <a:schemeClr val="tx1">
                      <a:lumMod val="85000"/>
                      <a:lumOff val="15000"/>
                    </a:schemeClr>
                  </a:solidFill>
                  <a:latin typeface="Poppins" pitchFamily="2" charset="77"/>
                  <a:cs typeface="Poppins" pitchFamily="2" charset="77"/>
                </a:rPr>
                <a:t>St</a:t>
              </a:r>
              <a:r>
                <a:rPr lang="en-US" sz="1200" dirty="0" err="1">
                  <a:solidFill>
                    <a:srgbClr val="333333"/>
                  </a:solidFill>
                  <a:effectLst/>
                  <a:latin typeface="Poppins" pitchFamily="2" charset="77"/>
                  <a:cs typeface="Poppins" pitchFamily="2" charset="77"/>
                </a:rPr>
                <a:t>üssy</a:t>
              </a:r>
              <a:r>
                <a:rPr lang="en-US" sz="1200" dirty="0">
                  <a:solidFill>
                    <a:schemeClr val="tx1">
                      <a:lumMod val="85000"/>
                      <a:lumOff val="15000"/>
                    </a:schemeClr>
                  </a:solidFill>
                  <a:latin typeface="Poppins" pitchFamily="2" charset="77"/>
                </a:rPr>
                <a:t> x BIRKENSTOCK</a:t>
              </a:r>
            </a:p>
          </p:txBody>
        </p:sp>
        <p:sp>
          <p:nvSpPr>
            <p:cNvPr id="30" name="TextBox 15">
              <a:extLst>
                <a:ext uri="{FF2B5EF4-FFF2-40B4-BE49-F238E27FC236}">
                  <a16:creationId xmlns:a16="http://schemas.microsoft.com/office/drawing/2014/main" id="{0BBEB645-3311-3C28-A379-F3B0CE88B926}"/>
                </a:ext>
              </a:extLst>
            </p:cNvPr>
            <p:cNvSpPr txBox="1"/>
            <p:nvPr/>
          </p:nvSpPr>
          <p:spPr>
            <a:xfrm>
              <a:off x="12954000" y="3318263"/>
              <a:ext cx="2200275"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Apr 2021</a:t>
              </a:r>
              <a:br>
                <a:rPr lang="en-US" sz="1200" dirty="0">
                  <a:solidFill>
                    <a:schemeClr val="tx1">
                      <a:lumMod val="85000"/>
                      <a:lumOff val="15000"/>
                    </a:schemeClr>
                  </a:solidFill>
                  <a:latin typeface="Poppins" pitchFamily="2" charset="77"/>
                </a:rPr>
              </a:br>
              <a:r>
                <a:rPr lang="en-US" sz="1200" dirty="0">
                  <a:solidFill>
                    <a:srgbClr val="000000"/>
                  </a:solidFill>
                  <a:effectLst/>
                  <a:latin typeface="Poppins" pitchFamily="2" charset="77"/>
                  <a:cs typeface="Poppins" pitchFamily="2" charset="77"/>
                </a:rPr>
                <a:t>Toogood </a:t>
              </a:r>
              <a:r>
                <a:rPr lang="en-US" sz="1200" dirty="0">
                  <a:solidFill>
                    <a:schemeClr val="tx1">
                      <a:lumMod val="85000"/>
                      <a:lumOff val="15000"/>
                    </a:schemeClr>
                  </a:solidFill>
                  <a:latin typeface="Poppins" pitchFamily="2" charset="77"/>
                  <a:cs typeface="Poppins" pitchFamily="2" charset="77"/>
                </a:rPr>
                <a:t>x BIRKENSTOCK</a:t>
              </a:r>
            </a:p>
          </p:txBody>
        </p:sp>
        <p:pic>
          <p:nvPicPr>
            <p:cNvPr id="3086" name="Picture 14" descr="Dior x Milano Sandal 'Pastel Green'">
              <a:extLst>
                <a:ext uri="{FF2B5EF4-FFF2-40B4-BE49-F238E27FC236}">
                  <a16:creationId xmlns:a16="http://schemas.microsoft.com/office/drawing/2014/main" id="{4FE9B097-5C5A-AC44-2567-A186498D27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97593" y="4000500"/>
              <a:ext cx="2133600" cy="81930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5">
              <a:extLst>
                <a:ext uri="{FF2B5EF4-FFF2-40B4-BE49-F238E27FC236}">
                  <a16:creationId xmlns:a16="http://schemas.microsoft.com/office/drawing/2014/main" id="{CC559F39-EC5C-202E-A214-8BFDC84A3876}"/>
                </a:ext>
              </a:extLst>
            </p:cNvPr>
            <p:cNvSpPr txBox="1"/>
            <p:nvPr/>
          </p:nvSpPr>
          <p:spPr>
            <a:xfrm>
              <a:off x="13128889" y="4991100"/>
              <a:ext cx="2025386" cy="427681"/>
            </a:xfrm>
            <a:prstGeom prst="rect">
              <a:avLst/>
            </a:prstGeom>
          </p:spPr>
          <p:txBody>
            <a:bodyPr wrap="square" lIns="0" tIns="0" rIns="0" bIns="0" rtlCol="0" anchor="t">
              <a:spAutoFit/>
            </a:bodyPr>
            <a:lstStyle/>
            <a:p>
              <a:pPr algn="r">
                <a:lnSpc>
                  <a:spcPts val="1680"/>
                </a:lnSpc>
              </a:pPr>
              <a:r>
                <a:rPr lang="en-US" b="1" dirty="0">
                  <a:solidFill>
                    <a:schemeClr val="tx1">
                      <a:lumMod val="85000"/>
                      <a:lumOff val="15000"/>
                    </a:schemeClr>
                  </a:solidFill>
                  <a:latin typeface="Poppins" pitchFamily="2" charset="77"/>
                </a:rPr>
                <a:t>Jan 2022</a:t>
              </a:r>
              <a:br>
                <a:rPr lang="en-US" sz="1200" dirty="0">
                  <a:solidFill>
                    <a:schemeClr val="tx1">
                      <a:lumMod val="85000"/>
                      <a:lumOff val="15000"/>
                    </a:schemeClr>
                  </a:solidFill>
                  <a:latin typeface="Poppins" pitchFamily="2" charset="77"/>
                </a:rPr>
              </a:br>
              <a:r>
                <a:rPr lang="en-US" sz="1200" dirty="0">
                  <a:solidFill>
                    <a:schemeClr val="tx1">
                      <a:lumMod val="85000"/>
                      <a:lumOff val="15000"/>
                    </a:schemeClr>
                  </a:solidFill>
                  <a:latin typeface="Poppins" pitchFamily="2" charset="77"/>
                  <a:cs typeface="Poppins" pitchFamily="2" charset="77"/>
                </a:rPr>
                <a:t>Dior</a:t>
              </a:r>
              <a:r>
                <a:rPr lang="en-US" sz="1200" dirty="0">
                  <a:solidFill>
                    <a:schemeClr val="tx1">
                      <a:lumMod val="85000"/>
                      <a:lumOff val="15000"/>
                    </a:schemeClr>
                  </a:solidFill>
                  <a:latin typeface="Poppins" pitchFamily="2" charset="77"/>
                </a:rPr>
                <a:t> x BIRKENSTOCK</a:t>
              </a:r>
            </a:p>
          </p:txBody>
        </p:sp>
      </p:grpSp>
      <p:pic>
        <p:nvPicPr>
          <p:cNvPr id="1026" name="Picture 2" descr="About | BIRKENSTOCK 1774 Designer collections and collaborations">
            <a:extLst>
              <a:ext uri="{FF2B5EF4-FFF2-40B4-BE49-F238E27FC236}">
                <a16:creationId xmlns:a16="http://schemas.microsoft.com/office/drawing/2014/main" id="{033B81E3-50C7-42D5-6D79-18C4F71F39B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2259"/>
          <a:stretch/>
        </p:blipFill>
        <p:spPr bwMode="auto">
          <a:xfrm>
            <a:off x="7924800" y="4011"/>
            <a:ext cx="3886200" cy="1193418"/>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ED45C316-9EF8-49F4-5ECE-E4586531A8A6}"/>
              </a:ext>
            </a:extLst>
          </p:cNvPr>
          <p:cNvSpPr/>
          <p:nvPr/>
        </p:nvSpPr>
        <p:spPr>
          <a:xfrm>
            <a:off x="1524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14"/>
            <a:stretch>
              <a:fillRect/>
            </a:stretch>
          </a:blipFill>
        </p:spPr>
        <p:txBody>
          <a:bodyPr/>
          <a:lstStyle/>
          <a:p>
            <a:endParaRPr lang="en-US"/>
          </a:p>
        </p:txBody>
      </p:sp>
      <p:sp>
        <p:nvSpPr>
          <p:cNvPr id="34" name="TextBox 33">
            <a:extLst>
              <a:ext uri="{FF2B5EF4-FFF2-40B4-BE49-F238E27FC236}">
                <a16:creationId xmlns:a16="http://schemas.microsoft.com/office/drawing/2014/main" id="{705B002F-CB8B-6E18-8360-8BE6D21EBEA1}"/>
              </a:ext>
            </a:extLst>
          </p:cNvPr>
          <p:cNvSpPr txBox="1"/>
          <p:nvPr/>
        </p:nvSpPr>
        <p:spPr>
          <a:xfrm>
            <a:off x="13487400" y="6591300"/>
            <a:ext cx="4267200" cy="2517997"/>
          </a:xfrm>
          <a:prstGeom prst="rect">
            <a:avLst/>
          </a:prstGeom>
          <a:noFill/>
          <a:ln>
            <a:noFill/>
          </a:ln>
        </p:spPr>
        <p:txBody>
          <a:bodyPr wrap="square">
            <a:spAutoFit/>
          </a:bodyPr>
          <a:lstStyle/>
          <a:p>
            <a:pPr algn="ctr">
              <a:lnSpc>
                <a:spcPts val="3400"/>
              </a:lnSpc>
              <a:spcBef>
                <a:spcPts val="1800"/>
              </a:spcBef>
            </a:pPr>
            <a:r>
              <a:rPr lang="en-US" sz="7200" b="1" dirty="0">
                <a:solidFill>
                  <a:schemeClr val="accent5">
                    <a:lumMod val="60000"/>
                    <a:lumOff val="40000"/>
                  </a:schemeClr>
                </a:solidFill>
                <a:latin typeface="Poppins" pitchFamily="2" charset="77"/>
              </a:rPr>
              <a:t>225%</a:t>
            </a:r>
          </a:p>
          <a:p>
            <a:pPr algn="ctr">
              <a:lnSpc>
                <a:spcPts val="2520"/>
              </a:lnSpc>
              <a:spcBef>
                <a:spcPts val="600"/>
              </a:spcBef>
            </a:pPr>
            <a:r>
              <a:rPr lang="en-US" dirty="0">
                <a:solidFill>
                  <a:srgbClr val="FFF7F3"/>
                </a:solidFill>
                <a:latin typeface="Poppins" pitchFamily="2" charset="77"/>
              </a:rPr>
              <a:t>Increase in Internet s</a:t>
            </a:r>
            <a:r>
              <a:rPr lang="en-US" sz="1800" dirty="0">
                <a:solidFill>
                  <a:srgbClr val="FFF7F3"/>
                </a:solidFill>
                <a:latin typeface="Poppins" pitchFamily="2" charset="77"/>
              </a:rPr>
              <a:t>earches for BIRKENSTOCK from 2019 - 2020, </a:t>
            </a:r>
            <a:r>
              <a:rPr lang="en-US" dirty="0">
                <a:solidFill>
                  <a:srgbClr val="FFF7F3"/>
                </a:solidFill>
                <a:effectLst/>
                <a:latin typeface="Poppins" pitchFamily="2" charset="77"/>
                <a:cs typeface="Poppins" pitchFamily="2" charset="77"/>
              </a:rPr>
              <a:t>thanks in part to the superfan Kendall Jenner posting about the shoes on TikTok</a:t>
            </a:r>
            <a:r>
              <a:rPr lang="en-US" dirty="0">
                <a:solidFill>
                  <a:srgbClr val="FFF7F3"/>
                </a:solidFill>
                <a:latin typeface="Poppins" pitchFamily="2" charset="77"/>
                <a:cs typeface="Poppins" pitchFamily="2" charset="77"/>
              </a:rPr>
              <a:t>, </a:t>
            </a:r>
            <a:r>
              <a:rPr lang="en-US" sz="1800" dirty="0">
                <a:solidFill>
                  <a:srgbClr val="FFF7F3"/>
                </a:solidFill>
                <a:latin typeface="Poppins" pitchFamily="2" charset="77"/>
              </a:rPr>
              <a:t>according to global fashion shopping app LYST.</a:t>
            </a:r>
            <a:endParaRPr lang="en-US" dirty="0">
              <a:solidFill>
                <a:srgbClr val="FFF7F3"/>
              </a:solidFill>
              <a:latin typeface="Poppins" pitchFamily="2" charset="77"/>
            </a:endParaRPr>
          </a:p>
        </p:txBody>
      </p:sp>
    </p:spTree>
    <p:extLst>
      <p:ext uri="{BB962C8B-B14F-4D97-AF65-F5344CB8AC3E}">
        <p14:creationId xmlns:p14="http://schemas.microsoft.com/office/powerpoint/2010/main" val="2398728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46" name="Freeform 3">
            <a:extLst>
              <a:ext uri="{FF2B5EF4-FFF2-40B4-BE49-F238E27FC236}">
                <a16:creationId xmlns:a16="http://schemas.microsoft.com/office/drawing/2014/main" id="{C1D9CC34-2EC7-CE04-CBBB-7D25C2A99515}"/>
              </a:ext>
            </a:extLst>
          </p:cNvPr>
          <p:cNvSpPr/>
          <p:nvPr/>
        </p:nvSpPr>
        <p:spPr>
          <a:xfrm>
            <a:off x="12268200" y="7810500"/>
            <a:ext cx="6019800" cy="2476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sp>
        <p:nvSpPr>
          <p:cNvPr id="3" name="Freeform 3"/>
          <p:cNvSpPr/>
          <p:nvPr/>
        </p:nvSpPr>
        <p:spPr>
          <a:xfrm>
            <a:off x="0" y="0"/>
            <a:ext cx="12268200" cy="1943100"/>
          </a:xfrm>
          <a:custGeom>
            <a:avLst/>
            <a:gdLst/>
            <a:ahLst/>
            <a:cxnLst/>
            <a:rect l="l" t="t" r="r" b="b"/>
            <a:pathLst>
              <a:path w="4792412" h="2695732">
                <a:moveTo>
                  <a:pt x="0" y="0"/>
                </a:moveTo>
                <a:lnTo>
                  <a:pt x="4792412" y="0"/>
                </a:lnTo>
                <a:lnTo>
                  <a:pt x="4792412" y="2695732"/>
                </a:lnTo>
                <a:lnTo>
                  <a:pt x="0" y="2695732"/>
                </a:lnTo>
                <a:close/>
              </a:path>
            </a:pathLst>
          </a:custGeom>
          <a:solidFill>
            <a:srgbClr val="FFF7F3"/>
          </a:solidFill>
        </p:spPr>
        <p:txBody>
          <a:bodyPr/>
          <a:lstStyle/>
          <a:p>
            <a:endParaRPr lang="en-US"/>
          </a:p>
        </p:txBody>
      </p:sp>
      <p:sp>
        <p:nvSpPr>
          <p:cNvPr id="4" name="TextBox 4"/>
          <p:cNvSpPr txBox="1"/>
          <p:nvPr/>
        </p:nvSpPr>
        <p:spPr>
          <a:xfrm>
            <a:off x="0" y="-36348"/>
            <a:ext cx="18288000" cy="10323348"/>
          </a:xfrm>
          <a:prstGeom prst="rect">
            <a:avLst/>
          </a:prstGeom>
        </p:spPr>
        <p:txBody>
          <a:bodyPr lIns="50800" tIns="50800" rIns="50800" bIns="50800" rtlCol="0" anchor="ctr"/>
          <a:lstStyle/>
          <a:p>
            <a:pPr>
              <a:lnSpc>
                <a:spcPts val="3000"/>
              </a:lnSpc>
            </a:pPr>
            <a:endParaRPr/>
          </a:p>
        </p:txBody>
      </p:sp>
      <p:grpSp>
        <p:nvGrpSpPr>
          <p:cNvPr id="18" name="Group 17">
            <a:extLst>
              <a:ext uri="{FF2B5EF4-FFF2-40B4-BE49-F238E27FC236}">
                <a16:creationId xmlns:a16="http://schemas.microsoft.com/office/drawing/2014/main" id="{54CEB68B-E767-C6F7-71D3-29FBAE49D72E}"/>
              </a:ext>
            </a:extLst>
          </p:cNvPr>
          <p:cNvGrpSpPr/>
          <p:nvPr/>
        </p:nvGrpSpPr>
        <p:grpSpPr>
          <a:xfrm>
            <a:off x="-4419600" y="2966756"/>
            <a:ext cx="10134600" cy="2816474"/>
            <a:chOff x="-4800600" y="1485900"/>
            <a:chExt cx="11049000" cy="3070591"/>
          </a:xfrm>
        </p:grpSpPr>
        <p:pic>
          <p:nvPicPr>
            <p:cNvPr id="3074" name="Picture 2" descr="Birkenstock had a cameo in &amp;ldquo;Barbie.&amp;rdquo; Here, Kate McKinnon as Weird Barbie offers Margot Robbie as Stereotypical Barbie a pink high-heeled pump or a plain Birkenstock sandal.">
              <a:extLst>
                <a:ext uri="{FF2B5EF4-FFF2-40B4-BE49-F238E27FC236}">
                  <a16:creationId xmlns:a16="http://schemas.microsoft.com/office/drawing/2014/main" id="{1A8FA7A0-49DA-B92E-3CFB-008DC43D3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85900"/>
              <a:ext cx="5791200" cy="27315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550EB0-C5B0-5356-0CB8-5726AA593431}"/>
                </a:ext>
              </a:extLst>
            </p:cNvPr>
            <p:cNvSpPr txBox="1"/>
            <p:nvPr/>
          </p:nvSpPr>
          <p:spPr>
            <a:xfrm>
              <a:off x="-4800600" y="4254500"/>
              <a:ext cx="11049000" cy="301991"/>
            </a:xfrm>
            <a:prstGeom prst="rect">
              <a:avLst/>
            </a:prstGeom>
            <a:noFill/>
          </p:spPr>
          <p:txBody>
            <a:bodyPr wrap="square">
              <a:spAutoFit/>
            </a:bodyPr>
            <a:lstStyle/>
            <a:p>
              <a:pPr algn="r"/>
              <a:r>
                <a:rPr lang="en-US" sz="1200" dirty="0">
                  <a:solidFill>
                    <a:srgbClr val="FFF7F3"/>
                  </a:solidFill>
                  <a:effectLst/>
                  <a:latin typeface="Poppins" pitchFamily="2" charset="77"/>
                  <a:cs typeface="Poppins" pitchFamily="2" charset="77"/>
                </a:rPr>
                <a:t>Warner Bros.</a:t>
              </a:r>
              <a:endParaRPr lang="en-US" sz="1200" dirty="0">
                <a:solidFill>
                  <a:srgbClr val="FFF7F3"/>
                </a:solidFill>
                <a:latin typeface="Poppins" pitchFamily="2" charset="77"/>
                <a:cs typeface="Poppins" pitchFamily="2" charset="77"/>
              </a:endParaRPr>
            </a:p>
          </p:txBody>
        </p:sp>
      </p:grpSp>
      <p:sp>
        <p:nvSpPr>
          <p:cNvPr id="11" name="Freeform 3">
            <a:extLst>
              <a:ext uri="{FF2B5EF4-FFF2-40B4-BE49-F238E27FC236}">
                <a16:creationId xmlns:a16="http://schemas.microsoft.com/office/drawing/2014/main" id="{CF22E325-3131-B7FF-37B5-F487D2156D05}"/>
              </a:ext>
            </a:extLst>
          </p:cNvPr>
          <p:cNvSpPr/>
          <p:nvPr/>
        </p:nvSpPr>
        <p:spPr>
          <a:xfrm>
            <a:off x="6324600" y="1943100"/>
            <a:ext cx="5943600" cy="6248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sp>
        <p:nvSpPr>
          <p:cNvPr id="7" name="TextBox 7"/>
          <p:cNvSpPr txBox="1"/>
          <p:nvPr/>
        </p:nvSpPr>
        <p:spPr>
          <a:xfrm>
            <a:off x="457200" y="2357156"/>
            <a:ext cx="5257800" cy="408125"/>
          </a:xfrm>
          <a:prstGeom prst="rect">
            <a:avLst/>
          </a:prstGeom>
        </p:spPr>
        <p:txBody>
          <a:bodyPr wrap="square" lIns="0" tIns="0" rIns="0" bIns="0" rtlCol="0" anchor="t">
            <a:spAutoFit/>
          </a:bodyPr>
          <a:lstStyle/>
          <a:p>
            <a:pPr>
              <a:lnSpc>
                <a:spcPct val="114000"/>
              </a:lnSpc>
              <a:spcBef>
                <a:spcPts val="1200"/>
              </a:spcBef>
            </a:pPr>
            <a:r>
              <a:rPr lang="en-US" sz="2400" b="1" dirty="0">
                <a:solidFill>
                  <a:srgbClr val="FFD07B"/>
                </a:solidFill>
                <a:effectLst/>
                <a:latin typeface="Poppins" pitchFamily="2" charset="77"/>
                <a:cs typeface="Poppins" pitchFamily="2" charset="77"/>
              </a:rPr>
              <a:t>BIRKENSTOCK Cameo #1</a:t>
            </a:r>
          </a:p>
        </p:txBody>
      </p:sp>
      <p:sp>
        <p:nvSpPr>
          <p:cNvPr id="30" name="TextBox 29">
            <a:extLst>
              <a:ext uri="{FF2B5EF4-FFF2-40B4-BE49-F238E27FC236}">
                <a16:creationId xmlns:a16="http://schemas.microsoft.com/office/drawing/2014/main" id="{6605C171-CC7A-9B42-B06E-8AD6D1BD8BAB}"/>
              </a:ext>
            </a:extLst>
          </p:cNvPr>
          <p:cNvSpPr txBox="1"/>
          <p:nvPr/>
        </p:nvSpPr>
        <p:spPr>
          <a:xfrm>
            <a:off x="381000" y="5862356"/>
            <a:ext cx="5562600" cy="3548344"/>
          </a:xfrm>
          <a:prstGeom prst="rect">
            <a:avLst/>
          </a:prstGeom>
          <a:noFill/>
        </p:spPr>
        <p:txBody>
          <a:bodyPr wrap="square">
            <a:spAutoFit/>
          </a:bodyPr>
          <a:lstStyle/>
          <a:p>
            <a:pPr>
              <a:lnSpc>
                <a:spcPct val="114000"/>
              </a:lnSpc>
              <a:spcBef>
                <a:spcPts val="1200"/>
              </a:spcBef>
            </a:pPr>
            <a:r>
              <a:rPr lang="en-US" dirty="0">
                <a:solidFill>
                  <a:srgbClr val="FFF7F3"/>
                </a:solidFill>
                <a:effectLst/>
                <a:latin typeface="Poppins" pitchFamily="2" charset="77"/>
                <a:cs typeface="Poppins" pitchFamily="2" charset="77"/>
              </a:rPr>
              <a:t>Barbie (Margot Robbie), in a moment of existential crisis, has woken up with flat feet. She is left with a choice: either to continue wearing heels that are now unbearable to wear or opt for the comfortable and sensible choice: Birkenstock sandals. </a:t>
            </a:r>
          </a:p>
          <a:p>
            <a:pPr>
              <a:lnSpc>
                <a:spcPct val="114000"/>
              </a:lnSpc>
              <a:spcBef>
                <a:spcPts val="1200"/>
              </a:spcBef>
            </a:pPr>
            <a:r>
              <a:rPr lang="en-US" sz="1800" dirty="0">
                <a:solidFill>
                  <a:srgbClr val="FFF7F3"/>
                </a:solidFill>
                <a:effectLst/>
                <a:latin typeface="Poppins" pitchFamily="2" charset="77"/>
                <a:cs typeface="Poppins" pitchFamily="2" charset="77"/>
              </a:rPr>
              <a:t>In this scene Weird Barbie (Kate McKinnon) asks</a:t>
            </a:r>
            <a:r>
              <a:rPr lang="en-US" sz="1800" dirty="0">
                <a:solidFill>
                  <a:srgbClr val="FFF7F3"/>
                </a:solidFill>
                <a:latin typeface="Poppins" pitchFamily="2" charset="77"/>
                <a:cs typeface="Poppins" pitchFamily="2" charset="77"/>
              </a:rPr>
              <a:t>, ”</a:t>
            </a:r>
            <a:r>
              <a:rPr lang="en-US" sz="1800" dirty="0">
                <a:solidFill>
                  <a:srgbClr val="FFF7F3"/>
                </a:solidFill>
                <a:effectLst/>
                <a:latin typeface="Poppins" pitchFamily="2" charset="77"/>
                <a:cs typeface="Poppins" pitchFamily="2" charset="77"/>
              </a:rPr>
              <a:t>pink stiletto heels or brown flat sandals?” while holding up a Birkenstock Arizona sandal.</a:t>
            </a:r>
            <a:r>
              <a:rPr lang="en-US" sz="1800" dirty="0">
                <a:solidFill>
                  <a:srgbClr val="FFF7F3"/>
                </a:solidFill>
                <a:latin typeface="Poppins" pitchFamily="2" charset="77"/>
                <a:cs typeface="Poppins" pitchFamily="2" charset="77"/>
              </a:rPr>
              <a:t> </a:t>
            </a:r>
          </a:p>
          <a:p>
            <a:pPr>
              <a:lnSpc>
                <a:spcPct val="114000"/>
              </a:lnSpc>
              <a:spcBef>
                <a:spcPts val="1200"/>
              </a:spcBef>
            </a:pPr>
            <a:r>
              <a:rPr lang="en-US" sz="1800" b="1" dirty="0">
                <a:solidFill>
                  <a:schemeClr val="accent5">
                    <a:lumMod val="40000"/>
                    <a:lumOff val="60000"/>
                  </a:schemeClr>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CLICK HERE TO WATCH THE SCENE</a:t>
            </a:r>
            <a:endParaRPr lang="en-US" sz="1800" b="1" dirty="0">
              <a:solidFill>
                <a:schemeClr val="accent5">
                  <a:lumMod val="40000"/>
                  <a:lumOff val="60000"/>
                </a:schemeClr>
              </a:solidFill>
              <a:effectLst/>
              <a:latin typeface="Poppins" pitchFamily="2" charset="77"/>
              <a:cs typeface="Poppins" pitchFamily="2" charset="77"/>
            </a:endParaRPr>
          </a:p>
        </p:txBody>
      </p:sp>
      <p:sp>
        <p:nvSpPr>
          <p:cNvPr id="32" name="TextBox 31">
            <a:extLst>
              <a:ext uri="{FF2B5EF4-FFF2-40B4-BE49-F238E27FC236}">
                <a16:creationId xmlns:a16="http://schemas.microsoft.com/office/drawing/2014/main" id="{3684CEAF-7F19-8A2C-E553-C29C91E10BA9}"/>
              </a:ext>
            </a:extLst>
          </p:cNvPr>
          <p:cNvSpPr txBox="1"/>
          <p:nvPr/>
        </p:nvSpPr>
        <p:spPr>
          <a:xfrm>
            <a:off x="6781800" y="2280956"/>
            <a:ext cx="11353800" cy="500458"/>
          </a:xfrm>
          <a:prstGeom prst="rect">
            <a:avLst/>
          </a:prstGeom>
          <a:noFill/>
        </p:spPr>
        <p:txBody>
          <a:bodyPr wrap="square">
            <a:spAutoFit/>
          </a:bodyPr>
          <a:lstStyle/>
          <a:p>
            <a:pPr>
              <a:lnSpc>
                <a:spcPct val="114000"/>
              </a:lnSpc>
              <a:spcBef>
                <a:spcPts val="1200"/>
              </a:spcBef>
            </a:pPr>
            <a:r>
              <a:rPr lang="en-US" sz="2400" b="1" dirty="0">
                <a:solidFill>
                  <a:srgbClr val="FFF7F3"/>
                </a:solidFill>
                <a:effectLst/>
                <a:latin typeface="Poppins" pitchFamily="2" charset="77"/>
                <a:cs typeface="Poppins" pitchFamily="2" charset="77"/>
              </a:rPr>
              <a:t>BIRKENSTOCK Cameo #2</a:t>
            </a:r>
          </a:p>
        </p:txBody>
      </p:sp>
      <p:sp>
        <p:nvSpPr>
          <p:cNvPr id="34" name="TextBox 33">
            <a:extLst>
              <a:ext uri="{FF2B5EF4-FFF2-40B4-BE49-F238E27FC236}">
                <a16:creationId xmlns:a16="http://schemas.microsoft.com/office/drawing/2014/main" id="{AE79443F-D9CF-F819-A01B-0B3DCF86E202}"/>
              </a:ext>
            </a:extLst>
          </p:cNvPr>
          <p:cNvSpPr txBox="1"/>
          <p:nvPr/>
        </p:nvSpPr>
        <p:spPr>
          <a:xfrm>
            <a:off x="457200" y="342900"/>
            <a:ext cx="11353800" cy="1304140"/>
          </a:xfrm>
          <a:prstGeom prst="rect">
            <a:avLst/>
          </a:prstGeom>
          <a:noFill/>
        </p:spPr>
        <p:txBody>
          <a:bodyPr wrap="square">
            <a:spAutoFit/>
          </a:bodyPr>
          <a:lstStyle/>
          <a:p>
            <a:pPr>
              <a:lnSpc>
                <a:spcPts val="3400"/>
              </a:lnSpc>
            </a:pPr>
            <a:r>
              <a:rPr lang="en-US" sz="3400" b="1" dirty="0">
                <a:solidFill>
                  <a:srgbClr val="537856"/>
                </a:solidFill>
                <a:latin typeface="Poppins" pitchFamily="2" charset="77"/>
                <a:cs typeface="Poppins" pitchFamily="2" charset="77"/>
              </a:rPr>
              <a:t>BIRKENSTOCK IN POP CULTURE: </a:t>
            </a:r>
            <a:r>
              <a:rPr lang="en-US" sz="3400" dirty="0">
                <a:solidFill>
                  <a:srgbClr val="537856"/>
                </a:solidFill>
                <a:latin typeface="Poppins" pitchFamily="2" charset="77"/>
                <a:cs typeface="Poppins" pitchFamily="2" charset="77"/>
              </a:rPr>
              <a:t>“BARBIE”</a:t>
            </a:r>
          </a:p>
          <a:p>
            <a:pPr>
              <a:lnSpc>
                <a:spcPct val="114000"/>
              </a:lnSpc>
              <a:spcBef>
                <a:spcPts val="1200"/>
              </a:spcBef>
            </a:pPr>
            <a:r>
              <a:rPr lang="en-US" dirty="0">
                <a:solidFill>
                  <a:srgbClr val="1D2228"/>
                </a:solidFill>
                <a:effectLst/>
                <a:latin typeface="Poppins" pitchFamily="2" charset="77"/>
                <a:cs typeface="Poppins" pitchFamily="2" charset="77"/>
              </a:rPr>
              <a:t>The 2023 blockbuster movie “Barbie” features TWO surprise BIRKENSTOCK cameos. </a:t>
            </a:r>
            <a:r>
              <a:rPr lang="en-US" dirty="0">
                <a:solidFill>
                  <a:srgbClr val="1D2228"/>
                </a:solidFill>
                <a:latin typeface="Poppins" pitchFamily="2" charset="77"/>
                <a:cs typeface="Poppins" pitchFamily="2" charset="77"/>
              </a:rPr>
              <a:t>While the sandal’s inclusion was purposeful, BIRKENSTOCK did not pay for product placement. </a:t>
            </a:r>
            <a:endParaRPr lang="en-US" dirty="0">
              <a:solidFill>
                <a:srgbClr val="1D2228"/>
              </a:solidFill>
              <a:effectLst/>
              <a:latin typeface="Poppins" pitchFamily="2" charset="77"/>
              <a:cs typeface="Poppins" pitchFamily="2" charset="77"/>
            </a:endParaRPr>
          </a:p>
        </p:txBody>
      </p:sp>
      <p:pic>
        <p:nvPicPr>
          <p:cNvPr id="2056" name="Picture 8" descr="Sales Of The Pink Birkenstocks That Margot Robbie Wore In Barbie Are Through The Roof — Here’s Where To Get Them &amp; Other Pink-tastic Dupes">
            <a:extLst>
              <a:ext uri="{FF2B5EF4-FFF2-40B4-BE49-F238E27FC236}">
                <a16:creationId xmlns:a16="http://schemas.microsoft.com/office/drawing/2014/main" id="{185F4497-27B5-07BE-91EE-D1C2641B4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857500"/>
            <a:ext cx="4876800" cy="27498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CE0A14-EF28-D30C-A4F3-834452CF8027}"/>
              </a:ext>
            </a:extLst>
          </p:cNvPr>
          <p:cNvSpPr txBox="1"/>
          <p:nvPr/>
        </p:nvSpPr>
        <p:spPr>
          <a:xfrm>
            <a:off x="533400" y="5676900"/>
            <a:ext cx="11353800" cy="276999"/>
          </a:xfrm>
          <a:prstGeom prst="rect">
            <a:avLst/>
          </a:prstGeom>
          <a:noFill/>
        </p:spPr>
        <p:txBody>
          <a:bodyPr wrap="square">
            <a:spAutoFit/>
          </a:bodyPr>
          <a:lstStyle/>
          <a:p>
            <a:pPr algn="r"/>
            <a:r>
              <a:rPr lang="en-US" sz="1200" dirty="0">
                <a:solidFill>
                  <a:srgbClr val="FFF7F3"/>
                </a:solidFill>
                <a:effectLst/>
                <a:latin typeface="Poppins" pitchFamily="2" charset="77"/>
                <a:cs typeface="Poppins" pitchFamily="2" charset="77"/>
              </a:rPr>
              <a:t>(BIRKENSTOCK, </a:t>
            </a:r>
            <a:r>
              <a:rPr lang="en-US" sz="1200" dirty="0" err="1">
                <a:solidFill>
                  <a:srgbClr val="FFF7F3"/>
                </a:solidFill>
                <a:effectLst/>
                <a:latin typeface="Poppins" pitchFamily="2" charset="77"/>
                <a:cs typeface="Poppins" pitchFamily="2" charset="77"/>
              </a:rPr>
              <a:t>Clickphotos</a:t>
            </a:r>
            <a:r>
              <a:rPr lang="en-US" sz="1200" dirty="0">
                <a:solidFill>
                  <a:srgbClr val="FFF7F3"/>
                </a:solidFill>
                <a:effectLst/>
                <a:latin typeface="Poppins" pitchFamily="2" charset="77"/>
                <a:cs typeface="Poppins" pitchFamily="2" charset="77"/>
              </a:rPr>
              <a:t>)</a:t>
            </a:r>
            <a:endParaRPr lang="en-US" sz="1200" dirty="0">
              <a:solidFill>
                <a:srgbClr val="FFF7F3"/>
              </a:solidFill>
              <a:latin typeface="Poppins" pitchFamily="2" charset="77"/>
              <a:cs typeface="Poppins" pitchFamily="2" charset="77"/>
            </a:endParaRPr>
          </a:p>
        </p:txBody>
      </p:sp>
      <p:sp>
        <p:nvSpPr>
          <p:cNvPr id="38" name="TextBox 37">
            <a:extLst>
              <a:ext uri="{FF2B5EF4-FFF2-40B4-BE49-F238E27FC236}">
                <a16:creationId xmlns:a16="http://schemas.microsoft.com/office/drawing/2014/main" id="{66547A00-2AB3-14B6-1598-3269DB0D729F}"/>
              </a:ext>
            </a:extLst>
          </p:cNvPr>
          <p:cNvSpPr txBox="1"/>
          <p:nvPr/>
        </p:nvSpPr>
        <p:spPr>
          <a:xfrm>
            <a:off x="6781800" y="5981700"/>
            <a:ext cx="5029200" cy="1661609"/>
          </a:xfrm>
          <a:prstGeom prst="rect">
            <a:avLst/>
          </a:prstGeom>
          <a:noFill/>
        </p:spPr>
        <p:txBody>
          <a:bodyPr wrap="square">
            <a:spAutoFit/>
          </a:bodyPr>
          <a:lstStyle/>
          <a:p>
            <a:pPr algn="l">
              <a:lnSpc>
                <a:spcPct val="114000"/>
              </a:lnSpc>
            </a:pPr>
            <a:r>
              <a:rPr lang="en-US" sz="1800" dirty="0">
                <a:solidFill>
                  <a:srgbClr val="FFF7F3"/>
                </a:solidFill>
                <a:latin typeface="Poppins" pitchFamily="2" charset="77"/>
                <a:cs typeface="Poppins" pitchFamily="2" charset="77"/>
              </a:rPr>
              <a:t>In another scene, Barbie sports a pair of </a:t>
            </a:r>
            <a:r>
              <a:rPr lang="en-US" dirty="0">
                <a:solidFill>
                  <a:srgbClr val="FFFFFF"/>
                </a:solidFill>
                <a:effectLst/>
                <a:latin typeface="Poppins" pitchFamily="2" charset="77"/>
                <a:cs typeface="Poppins" pitchFamily="2" charset="77"/>
              </a:rPr>
              <a:t>BIRKENSTOCK Arizona Big Buckle Natural Leather Patent sandals, a pink, fashion forward version of the traditional Arizona style. </a:t>
            </a:r>
            <a:endParaRPr lang="en-US" sz="1800" dirty="0">
              <a:solidFill>
                <a:srgbClr val="FFF7F3"/>
              </a:solidFill>
              <a:latin typeface="Poppins" pitchFamily="2" charset="77"/>
              <a:cs typeface="Poppins" pitchFamily="2" charset="77"/>
              <a:hlinkClick r:id="rId4">
                <a:extLst>
                  <a:ext uri="{A12FA001-AC4F-418D-AE19-62706E023703}">
                    <ahyp:hlinkClr xmlns:ahyp="http://schemas.microsoft.com/office/drawing/2018/hyperlinkcolor" val="tx"/>
                  </a:ext>
                </a:extLst>
              </a:hlinkClick>
            </a:endParaRPr>
          </a:p>
        </p:txBody>
      </p:sp>
      <p:sp>
        <p:nvSpPr>
          <p:cNvPr id="41" name="Freeform 3">
            <a:extLst>
              <a:ext uri="{FF2B5EF4-FFF2-40B4-BE49-F238E27FC236}">
                <a16:creationId xmlns:a16="http://schemas.microsoft.com/office/drawing/2014/main" id="{D114D48C-2F5C-7130-FB6A-0461EABD90E5}"/>
              </a:ext>
            </a:extLst>
          </p:cNvPr>
          <p:cNvSpPr/>
          <p:nvPr/>
        </p:nvSpPr>
        <p:spPr>
          <a:xfrm>
            <a:off x="6324600" y="7810500"/>
            <a:ext cx="5943600" cy="2476500"/>
          </a:xfrm>
          <a:custGeom>
            <a:avLst/>
            <a:gdLst/>
            <a:ahLst/>
            <a:cxnLst/>
            <a:rect l="l" t="t" r="r" b="b"/>
            <a:pathLst>
              <a:path w="4792412" h="2695732">
                <a:moveTo>
                  <a:pt x="0" y="0"/>
                </a:moveTo>
                <a:lnTo>
                  <a:pt x="4792412" y="0"/>
                </a:lnTo>
                <a:lnTo>
                  <a:pt x="4792412" y="2695732"/>
                </a:lnTo>
                <a:lnTo>
                  <a:pt x="0" y="2695732"/>
                </a:lnTo>
                <a:close/>
              </a:path>
            </a:pathLst>
          </a:custGeom>
          <a:solidFill>
            <a:srgbClr val="FFD07B"/>
          </a:solidFill>
          <a:ln>
            <a:noFill/>
          </a:ln>
        </p:spPr>
        <p:txBody>
          <a:bodyPr/>
          <a:lstStyle/>
          <a:p>
            <a:endParaRPr lang="en-US">
              <a:solidFill>
                <a:srgbClr val="FFD07B"/>
              </a:solidFill>
            </a:endParaRPr>
          </a:p>
        </p:txBody>
      </p:sp>
      <p:sp>
        <p:nvSpPr>
          <p:cNvPr id="40" name="TextBox 39">
            <a:extLst>
              <a:ext uri="{FF2B5EF4-FFF2-40B4-BE49-F238E27FC236}">
                <a16:creationId xmlns:a16="http://schemas.microsoft.com/office/drawing/2014/main" id="{701C2E86-79B8-5517-B4AA-BAB9EDBB8A7D}"/>
              </a:ext>
            </a:extLst>
          </p:cNvPr>
          <p:cNvSpPr txBox="1"/>
          <p:nvPr/>
        </p:nvSpPr>
        <p:spPr>
          <a:xfrm>
            <a:off x="7010400" y="8267700"/>
            <a:ext cx="4648200" cy="1569660"/>
          </a:xfrm>
          <a:prstGeom prst="rect">
            <a:avLst/>
          </a:prstGeom>
          <a:noFill/>
        </p:spPr>
        <p:txBody>
          <a:bodyPr wrap="square">
            <a:spAutoFit/>
          </a:bodyPr>
          <a:lstStyle/>
          <a:p>
            <a:pPr algn="ctr"/>
            <a:r>
              <a:rPr lang="en-US" sz="2400" b="1" dirty="0">
                <a:solidFill>
                  <a:schemeClr val="tx1">
                    <a:lumMod val="85000"/>
                    <a:lumOff val="15000"/>
                  </a:schemeClr>
                </a:solidFill>
                <a:latin typeface="Poppins" pitchFamily="2" charset="77"/>
                <a:cs typeface="Poppins" pitchFamily="2" charset="77"/>
              </a:rPr>
              <a:t>Following Barbie’s release, </a:t>
            </a:r>
            <a:r>
              <a:rPr lang="en-US" sz="2400" b="1" dirty="0">
                <a:solidFill>
                  <a:schemeClr val="tx1">
                    <a:lumMod val="85000"/>
                    <a:lumOff val="15000"/>
                  </a:schemeClr>
                </a:solidFill>
                <a:effectLst/>
                <a:latin typeface="Poppins" pitchFamily="2" charset="77"/>
                <a:cs typeface="Poppins" pitchFamily="2" charset="77"/>
              </a:rPr>
              <a:t>the pink Arizona sandals featured in the movie, immediately sell out.</a:t>
            </a:r>
            <a:endParaRPr lang="en-US" sz="2400" b="1" dirty="0">
              <a:solidFill>
                <a:schemeClr val="tx1">
                  <a:lumMod val="85000"/>
                  <a:lumOff val="15000"/>
                </a:schemeClr>
              </a:solidFill>
            </a:endParaRPr>
          </a:p>
        </p:txBody>
      </p:sp>
      <p:sp>
        <p:nvSpPr>
          <p:cNvPr id="44" name="TextBox 43">
            <a:extLst>
              <a:ext uri="{FF2B5EF4-FFF2-40B4-BE49-F238E27FC236}">
                <a16:creationId xmlns:a16="http://schemas.microsoft.com/office/drawing/2014/main" id="{5F7DD251-279A-F418-C570-B9FA4C997186}"/>
              </a:ext>
            </a:extLst>
          </p:cNvPr>
          <p:cNvSpPr txBox="1"/>
          <p:nvPr/>
        </p:nvSpPr>
        <p:spPr>
          <a:xfrm>
            <a:off x="13182600" y="7886700"/>
            <a:ext cx="4267200" cy="2186432"/>
          </a:xfrm>
          <a:prstGeom prst="rect">
            <a:avLst/>
          </a:prstGeom>
          <a:noFill/>
        </p:spPr>
        <p:txBody>
          <a:bodyPr wrap="square">
            <a:spAutoFit/>
          </a:bodyPr>
          <a:lstStyle/>
          <a:p>
            <a:pPr algn="ctr">
              <a:lnSpc>
                <a:spcPct val="114000"/>
              </a:lnSpc>
              <a:spcBef>
                <a:spcPts val="2400"/>
              </a:spcBef>
            </a:pPr>
            <a:r>
              <a:rPr lang="en-US" sz="7200" b="1" dirty="0">
                <a:solidFill>
                  <a:schemeClr val="accent5">
                    <a:lumMod val="60000"/>
                    <a:lumOff val="40000"/>
                  </a:schemeClr>
                </a:solidFill>
                <a:effectLst/>
                <a:latin typeface="Poppins" pitchFamily="2" charset="77"/>
                <a:cs typeface="Poppins" pitchFamily="2" charset="77"/>
              </a:rPr>
              <a:t>346</a:t>
            </a:r>
            <a:r>
              <a:rPr lang="en-US" sz="7200" b="1" dirty="0">
                <a:solidFill>
                  <a:schemeClr val="accent5">
                    <a:lumMod val="60000"/>
                    <a:lumOff val="40000"/>
                  </a:schemeClr>
                </a:solidFill>
                <a:latin typeface="Poppins" pitchFamily="2" charset="77"/>
                <a:cs typeface="Poppins" pitchFamily="2" charset="77"/>
              </a:rPr>
              <a:t>%</a:t>
            </a:r>
          </a:p>
          <a:p>
            <a:pPr algn="ctr"/>
            <a:r>
              <a:rPr lang="en-US" dirty="0">
                <a:solidFill>
                  <a:srgbClr val="FFF7F3"/>
                </a:solidFill>
                <a:effectLst/>
                <a:latin typeface="Poppins" pitchFamily="2" charset="77"/>
                <a:cs typeface="Poppins" pitchFamily="2" charset="77"/>
              </a:rPr>
              <a:t>Increase in US Google searches for “Birkenstock sandals for women”  the week after “Barbie” premieres.</a:t>
            </a:r>
            <a:endParaRPr lang="en-US" dirty="0">
              <a:solidFill>
                <a:srgbClr val="FFF7F3"/>
              </a:solidFill>
              <a:latin typeface="Poppins" pitchFamily="2" charset="77"/>
              <a:cs typeface="Poppins" pitchFamily="2" charset="77"/>
            </a:endParaRPr>
          </a:p>
        </p:txBody>
      </p:sp>
      <p:sp>
        <p:nvSpPr>
          <p:cNvPr id="45" name="TextBox 44">
            <a:extLst>
              <a:ext uri="{FF2B5EF4-FFF2-40B4-BE49-F238E27FC236}">
                <a16:creationId xmlns:a16="http://schemas.microsoft.com/office/drawing/2014/main" id="{344FEEC4-560C-B7C9-9BA5-4ECE80DAE6F2}"/>
              </a:ext>
            </a:extLst>
          </p:cNvPr>
          <p:cNvSpPr txBox="1"/>
          <p:nvPr/>
        </p:nvSpPr>
        <p:spPr>
          <a:xfrm>
            <a:off x="12877800" y="1257300"/>
            <a:ext cx="4953000" cy="5634619"/>
          </a:xfrm>
          <a:prstGeom prst="rect">
            <a:avLst/>
          </a:prstGeom>
          <a:noFill/>
        </p:spPr>
        <p:txBody>
          <a:bodyPr wrap="square">
            <a:spAutoFit/>
          </a:bodyPr>
          <a:lstStyle/>
          <a:p>
            <a:pPr>
              <a:lnSpc>
                <a:spcPct val="114000"/>
              </a:lnSpc>
            </a:pPr>
            <a:r>
              <a:rPr lang="en-US" sz="2800" b="1" dirty="0">
                <a:solidFill>
                  <a:srgbClr val="FFD07B"/>
                </a:solidFill>
                <a:effectLst/>
                <a:latin typeface="Poppins" pitchFamily="2" charset="77"/>
                <a:cs typeface="Poppins" pitchFamily="2" charset="77"/>
              </a:rPr>
              <a:t>“The inclusion of BIRKENSTOCK in the plot of ‘Barbie’ – the most successful film of 2023 worldwide with box office sales of over 1.381 billion dollars – underlines what BIRKENSTOCK has always stood for – authenticity and natural walking.”</a:t>
            </a:r>
          </a:p>
          <a:p>
            <a:pPr algn="r">
              <a:lnSpc>
                <a:spcPct val="114000"/>
              </a:lnSpc>
              <a:spcBef>
                <a:spcPts val="1200"/>
              </a:spcBef>
            </a:pPr>
            <a:r>
              <a:rPr lang="en-US" sz="2400" dirty="0">
                <a:solidFill>
                  <a:srgbClr val="FFD07B"/>
                </a:solidFill>
                <a:latin typeface="Poppins" pitchFamily="2" charset="77"/>
                <a:cs typeface="Poppins" pitchFamily="2" charset="77"/>
              </a:rPr>
              <a:t>BIRKENSTOCK GROUP</a:t>
            </a:r>
          </a:p>
        </p:txBody>
      </p:sp>
      <p:sp>
        <p:nvSpPr>
          <p:cNvPr id="47" name="Freeform 17">
            <a:extLst>
              <a:ext uri="{FF2B5EF4-FFF2-40B4-BE49-F238E27FC236}">
                <a16:creationId xmlns:a16="http://schemas.microsoft.com/office/drawing/2014/main" id="{D5EE2BBD-88D3-C35C-8080-9EECDE5C5D6F}"/>
              </a:ext>
            </a:extLst>
          </p:cNvPr>
          <p:cNvSpPr/>
          <p:nvPr/>
        </p:nvSpPr>
        <p:spPr>
          <a:xfrm>
            <a:off x="95018"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97558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ADE6D56D-AD45-E976-1A48-47E5B925C04E}"/>
              </a:ext>
            </a:extLst>
          </p:cNvPr>
          <p:cNvSpPr/>
          <p:nvPr/>
        </p:nvSpPr>
        <p:spPr>
          <a:xfrm>
            <a:off x="2057400" y="6967634"/>
            <a:ext cx="8602134" cy="3319365"/>
          </a:xfrm>
          <a:custGeom>
            <a:avLst/>
            <a:gdLst/>
            <a:ahLst/>
            <a:cxnLst/>
            <a:rect l="l" t="t" r="r" b="b"/>
            <a:pathLst>
              <a:path w="3244999" h="1347866">
                <a:moveTo>
                  <a:pt x="0" y="0"/>
                </a:moveTo>
                <a:lnTo>
                  <a:pt x="3244999" y="0"/>
                </a:lnTo>
                <a:lnTo>
                  <a:pt x="3244999" y="1347866"/>
                </a:lnTo>
                <a:lnTo>
                  <a:pt x="0" y="1347866"/>
                </a:lnTo>
                <a:close/>
              </a:path>
            </a:pathLst>
          </a:custGeom>
          <a:solidFill>
            <a:srgbClr val="FFF7F3"/>
          </a:solidFill>
          <a:ln>
            <a:noFill/>
          </a:ln>
        </p:spPr>
        <p:txBody>
          <a:bodyPr/>
          <a:lstStyle/>
          <a:p>
            <a:endParaRPr lang="en-US" dirty="0"/>
          </a:p>
        </p:txBody>
      </p:sp>
      <p:sp>
        <p:nvSpPr>
          <p:cNvPr id="15" name="Freeform 3">
            <a:extLst>
              <a:ext uri="{FF2B5EF4-FFF2-40B4-BE49-F238E27FC236}">
                <a16:creationId xmlns:a16="http://schemas.microsoft.com/office/drawing/2014/main" id="{6BC6D1B0-5EBD-46B9-ACE9-06B253564301}"/>
              </a:ext>
            </a:extLst>
          </p:cNvPr>
          <p:cNvSpPr/>
          <p:nvPr/>
        </p:nvSpPr>
        <p:spPr>
          <a:xfrm>
            <a:off x="18288" y="0"/>
            <a:ext cx="18269712"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sp>
        <p:nvSpPr>
          <p:cNvPr id="4" name="TextBox 4"/>
          <p:cNvSpPr txBox="1"/>
          <p:nvPr/>
        </p:nvSpPr>
        <p:spPr>
          <a:xfrm>
            <a:off x="0" y="-36348"/>
            <a:ext cx="18288000" cy="10323348"/>
          </a:xfrm>
          <a:prstGeom prst="rect">
            <a:avLst/>
          </a:prstGeom>
        </p:spPr>
        <p:txBody>
          <a:bodyPr lIns="50800" tIns="50800" rIns="50800" bIns="50800" rtlCol="0" anchor="ctr"/>
          <a:lstStyle/>
          <a:p>
            <a:pPr>
              <a:lnSpc>
                <a:spcPts val="3000"/>
              </a:lnSpc>
            </a:pPr>
            <a:endParaRPr/>
          </a:p>
        </p:txBody>
      </p:sp>
      <p:sp>
        <p:nvSpPr>
          <p:cNvPr id="14" name="Freeform 17">
            <a:extLst>
              <a:ext uri="{FF2B5EF4-FFF2-40B4-BE49-F238E27FC236}">
                <a16:creationId xmlns:a16="http://schemas.microsoft.com/office/drawing/2014/main" id="{29588B4C-5636-823E-84B6-E56A144FFF93}"/>
              </a:ext>
            </a:extLst>
          </p:cNvPr>
          <p:cNvSpPr/>
          <p:nvPr/>
        </p:nvSpPr>
        <p:spPr>
          <a:xfrm>
            <a:off x="95018"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3"/>
            <a:stretch>
              <a:fillRect/>
            </a:stretch>
          </a:blipFill>
        </p:spPr>
        <p:txBody>
          <a:bodyPr/>
          <a:lstStyle/>
          <a:p>
            <a:endParaRPr lang="en-US"/>
          </a:p>
        </p:txBody>
      </p:sp>
      <p:grpSp>
        <p:nvGrpSpPr>
          <p:cNvPr id="19" name="Group 18">
            <a:extLst>
              <a:ext uri="{FF2B5EF4-FFF2-40B4-BE49-F238E27FC236}">
                <a16:creationId xmlns:a16="http://schemas.microsoft.com/office/drawing/2014/main" id="{C94582C2-44A0-3169-8E0B-BFDC9DF67D69}"/>
              </a:ext>
            </a:extLst>
          </p:cNvPr>
          <p:cNvGrpSpPr/>
          <p:nvPr/>
        </p:nvGrpSpPr>
        <p:grpSpPr>
          <a:xfrm>
            <a:off x="2057400" y="-22700"/>
            <a:ext cx="14173200" cy="10332400"/>
            <a:chOff x="0" y="-22700"/>
            <a:chExt cx="14173200" cy="10332400"/>
          </a:xfrm>
        </p:grpSpPr>
        <p:sp>
          <p:nvSpPr>
            <p:cNvPr id="12" name="Freeform 8">
              <a:extLst>
                <a:ext uri="{FF2B5EF4-FFF2-40B4-BE49-F238E27FC236}">
                  <a16:creationId xmlns:a16="http://schemas.microsoft.com/office/drawing/2014/main" id="{AAA0A4F7-937E-2671-629B-BF8B041AAA0C}"/>
                </a:ext>
              </a:extLst>
            </p:cNvPr>
            <p:cNvSpPr/>
            <p:nvPr/>
          </p:nvSpPr>
          <p:spPr>
            <a:xfrm>
              <a:off x="0" y="0"/>
              <a:ext cx="8602134" cy="4000500"/>
            </a:xfrm>
            <a:custGeom>
              <a:avLst/>
              <a:gdLst/>
              <a:ahLst/>
              <a:cxnLst/>
              <a:rect l="l" t="t" r="r" b="b"/>
              <a:pathLst>
                <a:path w="3244999" h="1347866">
                  <a:moveTo>
                    <a:pt x="0" y="0"/>
                  </a:moveTo>
                  <a:lnTo>
                    <a:pt x="3244999" y="0"/>
                  </a:lnTo>
                  <a:lnTo>
                    <a:pt x="3244999" y="1347866"/>
                  </a:lnTo>
                  <a:lnTo>
                    <a:pt x="0" y="1347866"/>
                  </a:lnTo>
                  <a:close/>
                </a:path>
              </a:pathLst>
            </a:custGeom>
            <a:solidFill>
              <a:srgbClr val="FFF7F3"/>
            </a:solidFill>
          </p:spPr>
          <p:txBody>
            <a:bodyPr/>
            <a:lstStyle/>
            <a:p>
              <a:endParaRPr lang="en-US" dirty="0"/>
            </a:p>
          </p:txBody>
        </p:sp>
        <p:sp>
          <p:nvSpPr>
            <p:cNvPr id="17" name="TextBox 16">
              <a:extLst>
                <a:ext uri="{FF2B5EF4-FFF2-40B4-BE49-F238E27FC236}">
                  <a16:creationId xmlns:a16="http://schemas.microsoft.com/office/drawing/2014/main" id="{C47B3284-0415-D4AE-779D-785B5C0A4BF2}"/>
                </a:ext>
              </a:extLst>
            </p:cNvPr>
            <p:cNvSpPr txBox="1"/>
            <p:nvPr/>
          </p:nvSpPr>
          <p:spPr>
            <a:xfrm>
              <a:off x="457200" y="571500"/>
              <a:ext cx="7467600" cy="3157211"/>
            </a:xfrm>
            <a:prstGeom prst="rect">
              <a:avLst/>
            </a:prstGeom>
            <a:noFill/>
          </p:spPr>
          <p:txBody>
            <a:bodyPr wrap="square">
              <a:spAutoFit/>
            </a:bodyPr>
            <a:lstStyle/>
            <a:p>
              <a:pPr>
                <a:lnSpc>
                  <a:spcPts val="3400"/>
                </a:lnSpc>
                <a:spcBef>
                  <a:spcPts val="1200"/>
                </a:spcBef>
              </a:pPr>
              <a:r>
                <a:rPr lang="en-US" sz="3400" b="1" dirty="0">
                  <a:solidFill>
                    <a:srgbClr val="537856"/>
                  </a:solidFill>
                  <a:latin typeface="Poppins" pitchFamily="2" charset="77"/>
                  <a:cs typeface="Poppins" pitchFamily="2" charset="77"/>
                </a:rPr>
                <a:t>BIRKENSTOCK x BARBIE</a:t>
              </a:r>
            </a:p>
            <a:p>
              <a:pPr>
                <a:lnSpc>
                  <a:spcPts val="3400"/>
                </a:lnSpc>
              </a:pPr>
              <a:r>
                <a:rPr lang="en-US" sz="3400" dirty="0">
                  <a:solidFill>
                    <a:srgbClr val="537856"/>
                  </a:solidFill>
                  <a:latin typeface="Poppins" pitchFamily="2" charset="77"/>
                  <a:cs typeface="Poppins" pitchFamily="2" charset="77"/>
                </a:rPr>
                <a:t>THE COLLABORATION THAT WASN’T</a:t>
              </a:r>
            </a:p>
            <a:p>
              <a:pPr>
                <a:lnSpc>
                  <a:spcPct val="114000"/>
                </a:lnSpc>
                <a:spcBef>
                  <a:spcPts val="1200"/>
                </a:spcBef>
              </a:pPr>
              <a:r>
                <a:rPr lang="en-US" dirty="0">
                  <a:solidFill>
                    <a:schemeClr val="tx1">
                      <a:lumMod val="85000"/>
                      <a:lumOff val="15000"/>
                    </a:schemeClr>
                  </a:solidFill>
                  <a:effectLst/>
                  <a:latin typeface="Poppins" pitchFamily="2" charset="77"/>
                  <a:cs typeface="Poppins" pitchFamily="2" charset="77"/>
                </a:rPr>
                <a:t>Out of the many products featured in “Barbie,” BIRKENSTOCK does not have a formal product collaboration with Mattel or Barbie. </a:t>
              </a:r>
            </a:p>
            <a:p>
              <a:pPr>
                <a:lnSpc>
                  <a:spcPct val="114000"/>
                </a:lnSpc>
                <a:spcBef>
                  <a:spcPts val="1200"/>
                </a:spcBef>
              </a:pPr>
              <a:r>
                <a:rPr lang="en-US" dirty="0">
                  <a:solidFill>
                    <a:schemeClr val="tx1">
                      <a:lumMod val="85000"/>
                      <a:lumOff val="15000"/>
                    </a:schemeClr>
                  </a:solidFill>
                  <a:effectLst/>
                  <a:latin typeface="Poppins" pitchFamily="2" charset="77"/>
                  <a:cs typeface="Poppins" pitchFamily="2" charset="77"/>
                </a:rPr>
                <a:t>Even though BIRKENSTOCK’s product placement in “Barbie” is </a:t>
              </a:r>
              <a:r>
                <a:rPr lang="en-US" dirty="0">
                  <a:solidFill>
                    <a:schemeClr val="tx1">
                      <a:lumMod val="85000"/>
                      <a:lumOff val="15000"/>
                    </a:schemeClr>
                  </a:solidFill>
                  <a:latin typeface="Poppins" pitchFamily="2" charset="77"/>
                  <a:cs typeface="Poppins" pitchFamily="2" charset="77"/>
                </a:rPr>
                <a:t>unpaid, this doesn’t stop BIRKENSTOCK from capitalizing on their brand’s surge in popularity due to the success of the movie. </a:t>
              </a:r>
            </a:p>
          </p:txBody>
        </p:sp>
        <p:pic>
          <p:nvPicPr>
            <p:cNvPr id="5" name="Picture 4" descr="A pink sandal with buckles&#10;&#10;Description automatically generated">
              <a:extLst>
                <a:ext uri="{FF2B5EF4-FFF2-40B4-BE49-F238E27FC236}">
                  <a16:creationId xmlns:a16="http://schemas.microsoft.com/office/drawing/2014/main" id="{B4CA0265-AABA-F316-A83B-088161E18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22700"/>
              <a:ext cx="5562600" cy="10332400"/>
            </a:xfrm>
            <a:prstGeom prst="rect">
              <a:avLst/>
            </a:prstGeom>
          </p:spPr>
        </p:pic>
        <p:sp>
          <p:nvSpPr>
            <p:cNvPr id="6" name="Freeform 8">
              <a:extLst>
                <a:ext uri="{FF2B5EF4-FFF2-40B4-BE49-F238E27FC236}">
                  <a16:creationId xmlns:a16="http://schemas.microsoft.com/office/drawing/2014/main" id="{C77D89A6-1843-F61A-5724-25B3D20BECEE}"/>
                </a:ext>
              </a:extLst>
            </p:cNvPr>
            <p:cNvSpPr/>
            <p:nvPr/>
          </p:nvSpPr>
          <p:spPr>
            <a:xfrm>
              <a:off x="0" y="4000500"/>
              <a:ext cx="8602134" cy="2971800"/>
            </a:xfrm>
            <a:custGeom>
              <a:avLst/>
              <a:gdLst/>
              <a:ahLst/>
              <a:cxnLst/>
              <a:rect l="l" t="t" r="r" b="b"/>
              <a:pathLst>
                <a:path w="3244999" h="1347866">
                  <a:moveTo>
                    <a:pt x="0" y="0"/>
                  </a:moveTo>
                  <a:lnTo>
                    <a:pt x="3244999" y="0"/>
                  </a:lnTo>
                  <a:lnTo>
                    <a:pt x="3244999" y="1347866"/>
                  </a:lnTo>
                  <a:lnTo>
                    <a:pt x="0" y="1347866"/>
                  </a:lnTo>
                  <a:close/>
                </a:path>
              </a:pathLst>
            </a:custGeom>
            <a:solidFill>
              <a:srgbClr val="FFD07B"/>
            </a:solidFill>
            <a:ln>
              <a:noFill/>
            </a:ln>
          </p:spPr>
          <p:txBody>
            <a:bodyPr/>
            <a:lstStyle/>
            <a:p>
              <a:endParaRPr lang="en-US" dirty="0"/>
            </a:p>
          </p:txBody>
        </p:sp>
        <p:sp>
          <p:nvSpPr>
            <p:cNvPr id="3" name="TextBox 2">
              <a:extLst>
                <a:ext uri="{FF2B5EF4-FFF2-40B4-BE49-F238E27FC236}">
                  <a16:creationId xmlns:a16="http://schemas.microsoft.com/office/drawing/2014/main" id="{968DA659-42B7-3774-2873-581A157B0023}"/>
                </a:ext>
              </a:extLst>
            </p:cNvPr>
            <p:cNvSpPr txBox="1"/>
            <p:nvPr/>
          </p:nvSpPr>
          <p:spPr>
            <a:xfrm>
              <a:off x="457200" y="4381500"/>
              <a:ext cx="7162800" cy="2411942"/>
            </a:xfrm>
            <a:prstGeom prst="rect">
              <a:avLst/>
            </a:prstGeom>
            <a:noFill/>
          </p:spPr>
          <p:txBody>
            <a:bodyPr wrap="square">
              <a:spAutoFit/>
            </a:bodyPr>
            <a:lstStyle/>
            <a:p>
              <a:pPr>
                <a:lnSpc>
                  <a:spcPct val="114000"/>
                </a:lnSpc>
                <a:spcBef>
                  <a:spcPts val="1200"/>
                </a:spcBef>
              </a:pPr>
              <a:r>
                <a:rPr lang="en-US" sz="3400" b="1" i="0" u="none" strike="noStrike" dirty="0">
                  <a:solidFill>
                    <a:srgbClr val="537856"/>
                  </a:solidFill>
                  <a:effectLst/>
                  <a:latin typeface="Poppins" pitchFamily="2" charset="77"/>
                  <a:cs typeface="Poppins" pitchFamily="2" charset="77"/>
                </a:rPr>
                <a:t>EARNED ADVERTISING</a:t>
              </a:r>
            </a:p>
            <a:p>
              <a:pPr>
                <a:lnSpc>
                  <a:spcPct val="114000"/>
                </a:lnSpc>
                <a:spcBef>
                  <a:spcPts val="600"/>
                </a:spcBef>
              </a:pPr>
              <a:r>
                <a:rPr lang="en-US" sz="1800" b="1" i="0" u="none" strike="noStrike" dirty="0">
                  <a:solidFill>
                    <a:schemeClr val="accent5">
                      <a:lumMod val="75000"/>
                    </a:schemeClr>
                  </a:solidFill>
                  <a:effectLst/>
                  <a:latin typeface="Poppins" pitchFamily="2" charset="77"/>
                  <a:cs typeface="Poppins" pitchFamily="2" charset="77"/>
                </a:rPr>
                <a:t>Earned advertising</a:t>
              </a:r>
              <a:r>
                <a:rPr lang="en-US" sz="1800" b="0" i="0" u="none" strike="noStrike" dirty="0">
                  <a:solidFill>
                    <a:schemeClr val="accent5">
                      <a:lumMod val="75000"/>
                    </a:schemeClr>
                  </a:solidFill>
                  <a:effectLst/>
                  <a:latin typeface="Poppins" pitchFamily="2" charset="77"/>
                  <a:cs typeface="Poppins" pitchFamily="2" charset="77"/>
                </a:rPr>
                <a:t> </a:t>
              </a:r>
              <a:r>
                <a:rPr lang="en-US" sz="1800" b="0" i="0" u="none" strike="noStrike" dirty="0">
                  <a:solidFill>
                    <a:schemeClr val="tx1">
                      <a:lumMod val="85000"/>
                      <a:lumOff val="15000"/>
                    </a:schemeClr>
                  </a:solidFill>
                  <a:effectLst/>
                  <a:latin typeface="Poppins" pitchFamily="2" charset="77"/>
                  <a:cs typeface="Poppins" pitchFamily="2" charset="77"/>
                </a:rPr>
                <a:t>is unpaid publicity generated for a business or brand. In the case of “Barbie” BIRKENSTOCK’s earned advertising resulted from the unpaid feature of their sandals, that created public awareness and conversation around their product. </a:t>
              </a:r>
              <a:endParaRPr lang="en-US" dirty="0">
                <a:solidFill>
                  <a:schemeClr val="tx1">
                    <a:lumMod val="85000"/>
                    <a:lumOff val="15000"/>
                  </a:schemeClr>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6034BD18-973B-0BE7-7750-A2B42C58383B}"/>
                </a:ext>
              </a:extLst>
            </p:cNvPr>
            <p:cNvSpPr txBox="1"/>
            <p:nvPr/>
          </p:nvSpPr>
          <p:spPr>
            <a:xfrm>
              <a:off x="609600" y="7353300"/>
              <a:ext cx="7239000" cy="2294795"/>
            </a:xfrm>
            <a:prstGeom prst="rect">
              <a:avLst/>
            </a:prstGeom>
            <a:noFill/>
          </p:spPr>
          <p:txBody>
            <a:bodyPr wrap="square">
              <a:spAutoFit/>
            </a:bodyPr>
            <a:lstStyle/>
            <a:p>
              <a:pPr>
                <a:lnSpc>
                  <a:spcPts val="3400"/>
                </a:lnSpc>
              </a:pPr>
              <a:r>
                <a:rPr lang="en-US" sz="3400" b="1" dirty="0">
                  <a:solidFill>
                    <a:schemeClr val="accent5">
                      <a:lumMod val="40000"/>
                      <a:lumOff val="60000"/>
                    </a:schemeClr>
                  </a:solidFill>
                  <a:latin typeface="Poppins" pitchFamily="2" charset="77"/>
                  <a:cs typeface="Poppins" pitchFamily="2" charset="77"/>
                </a:rPr>
                <a:t>LEVERAGING </a:t>
              </a:r>
              <a:br>
                <a:rPr lang="en-US" sz="3400" b="1" dirty="0">
                  <a:solidFill>
                    <a:schemeClr val="accent5">
                      <a:lumMod val="40000"/>
                      <a:lumOff val="60000"/>
                    </a:schemeClr>
                  </a:solidFill>
                  <a:latin typeface="Poppins" pitchFamily="2" charset="77"/>
                  <a:cs typeface="Poppins" pitchFamily="2" charset="77"/>
                </a:rPr>
              </a:br>
              <a:r>
                <a:rPr lang="en-US" sz="3400" dirty="0">
                  <a:solidFill>
                    <a:schemeClr val="accent5">
                      <a:lumMod val="40000"/>
                      <a:lumOff val="60000"/>
                    </a:schemeClr>
                  </a:solidFill>
                  <a:latin typeface="Poppins" pitchFamily="2" charset="77"/>
                  <a:cs typeface="Poppins" pitchFamily="2" charset="77"/>
                </a:rPr>
                <a:t>EARNED ADVERTISING</a:t>
              </a:r>
            </a:p>
            <a:p>
              <a:pPr>
                <a:lnSpc>
                  <a:spcPct val="114000"/>
                </a:lnSpc>
                <a:spcBef>
                  <a:spcPts val="600"/>
                </a:spcBef>
              </a:pPr>
              <a:r>
                <a:rPr lang="en-US" dirty="0">
                  <a:solidFill>
                    <a:srgbClr val="FFF7F3"/>
                  </a:solidFill>
                  <a:latin typeface="Poppins" pitchFamily="2" charset="77"/>
                  <a:cs typeface="Poppins" pitchFamily="2" charset="77"/>
                </a:rPr>
                <a:t>During the weeks following the “Barbie” release, BIRKENSTOCK runs a social campaign that features several of its pink shoes with the tagline, “Real-world comfort you can’t resist” </a:t>
              </a:r>
              <a:r>
                <a:rPr lang="en-US" b="0" i="0" dirty="0">
                  <a:solidFill>
                    <a:srgbClr val="FFF7F3"/>
                  </a:solidFill>
                  <a:effectLst/>
                  <a:latin typeface="Poppins" pitchFamily="2" charset="77"/>
                  <a:cs typeface="Poppins" pitchFamily="2" charset="77"/>
                </a:rPr>
                <a:t>— a call-out to the shoe’s role in the movie.</a:t>
              </a:r>
              <a:r>
                <a:rPr lang="en-US" dirty="0">
                  <a:solidFill>
                    <a:srgbClr val="FFF7F3"/>
                  </a:solidFill>
                  <a:latin typeface="Poppins" pitchFamily="2" charset="77"/>
                  <a:cs typeface="Poppins" pitchFamily="2" charset="77"/>
                </a:rPr>
                <a:t> </a:t>
              </a:r>
            </a:p>
          </p:txBody>
        </p:sp>
      </p:grpSp>
    </p:spTree>
    <p:extLst>
      <p:ext uri="{BB962C8B-B14F-4D97-AF65-F5344CB8AC3E}">
        <p14:creationId xmlns:p14="http://schemas.microsoft.com/office/powerpoint/2010/main" val="2703861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CF22E325-3131-B7FF-37B5-F487D2156D05}"/>
              </a:ext>
            </a:extLst>
          </p:cNvPr>
          <p:cNvSpPr/>
          <p:nvPr/>
        </p:nvSpPr>
        <p:spPr>
          <a:xfrm>
            <a:off x="15240" y="-76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grpSp>
        <p:nvGrpSpPr>
          <p:cNvPr id="17" name="Group 16">
            <a:extLst>
              <a:ext uri="{FF2B5EF4-FFF2-40B4-BE49-F238E27FC236}">
                <a16:creationId xmlns:a16="http://schemas.microsoft.com/office/drawing/2014/main" id="{4CBB0B09-E6A8-6E52-0483-A5070E42744E}"/>
              </a:ext>
            </a:extLst>
          </p:cNvPr>
          <p:cNvGrpSpPr/>
          <p:nvPr/>
        </p:nvGrpSpPr>
        <p:grpSpPr>
          <a:xfrm>
            <a:off x="1905000" y="1039372"/>
            <a:ext cx="14630400" cy="8330133"/>
            <a:chOff x="2362200" y="1039372"/>
            <a:chExt cx="14630400" cy="8330133"/>
          </a:xfrm>
        </p:grpSpPr>
        <p:sp>
          <p:nvSpPr>
            <p:cNvPr id="9" name="Freeform 5">
              <a:extLst>
                <a:ext uri="{FF2B5EF4-FFF2-40B4-BE49-F238E27FC236}">
                  <a16:creationId xmlns:a16="http://schemas.microsoft.com/office/drawing/2014/main" id="{65D1DAB1-3617-2A9A-331B-7B35706EF83C}"/>
                </a:ext>
              </a:extLst>
            </p:cNvPr>
            <p:cNvSpPr/>
            <p:nvPr/>
          </p:nvSpPr>
          <p:spPr>
            <a:xfrm>
              <a:off x="3810000" y="7810500"/>
              <a:ext cx="11849100" cy="1559005"/>
            </a:xfrm>
            <a:custGeom>
              <a:avLst/>
              <a:gdLst/>
              <a:ahLst/>
              <a:cxnLst/>
              <a:rect l="l" t="t" r="r" b="b"/>
              <a:pathLst>
                <a:path w="11849100" h="1559005">
                  <a:moveTo>
                    <a:pt x="0" y="0"/>
                  </a:moveTo>
                  <a:lnTo>
                    <a:pt x="11849100" y="0"/>
                  </a:lnTo>
                  <a:lnTo>
                    <a:pt x="11849100" y="1559005"/>
                  </a:lnTo>
                  <a:lnTo>
                    <a:pt x="0" y="1559005"/>
                  </a:lnTo>
                  <a:lnTo>
                    <a:pt x="0" y="0"/>
                  </a:lnTo>
                  <a:close/>
                </a:path>
              </a:pathLst>
            </a:custGeom>
            <a:blipFill>
              <a:blip r:embed="rId3">
                <a:alphaModFix amt="75000"/>
              </a:blip>
              <a:stretch>
                <a:fillRect t="-50552" b="-17607"/>
              </a:stretch>
            </a:blipFill>
          </p:spPr>
          <p:txBody>
            <a:bodyPr/>
            <a:lstStyle/>
            <a:p>
              <a:endParaRPr lang="en-US"/>
            </a:p>
          </p:txBody>
        </p:sp>
        <p:sp>
          <p:nvSpPr>
            <p:cNvPr id="13" name="Freeform 7">
              <a:extLst>
                <a:ext uri="{FF2B5EF4-FFF2-40B4-BE49-F238E27FC236}">
                  <a16:creationId xmlns:a16="http://schemas.microsoft.com/office/drawing/2014/main" id="{C69409DC-7AC5-7C01-A2D4-8C1F0B7D82A3}"/>
                </a:ext>
              </a:extLst>
            </p:cNvPr>
            <p:cNvSpPr/>
            <p:nvPr/>
          </p:nvSpPr>
          <p:spPr>
            <a:xfrm>
              <a:off x="2362200" y="1624221"/>
              <a:ext cx="14630400" cy="6338679"/>
            </a:xfrm>
            <a:custGeom>
              <a:avLst/>
              <a:gdLst/>
              <a:ahLst/>
              <a:cxnLst/>
              <a:rect l="l" t="t" r="r" b="b"/>
              <a:pathLst>
                <a:path w="3120751" h="1880763">
                  <a:moveTo>
                    <a:pt x="0" y="0"/>
                  </a:moveTo>
                  <a:lnTo>
                    <a:pt x="3120751" y="0"/>
                  </a:lnTo>
                  <a:lnTo>
                    <a:pt x="3120751" y="1880763"/>
                  </a:lnTo>
                  <a:lnTo>
                    <a:pt x="0" y="1880763"/>
                  </a:lnTo>
                  <a:close/>
                </a:path>
              </a:pathLst>
            </a:custGeom>
            <a:solidFill>
              <a:srgbClr val="FFF7F3"/>
            </a:solidFill>
          </p:spPr>
          <p:txBody>
            <a:bodyPr/>
            <a:lstStyle/>
            <a:p>
              <a:endParaRPr lang="en-US"/>
            </a:p>
          </p:txBody>
        </p:sp>
        <p:sp>
          <p:nvSpPr>
            <p:cNvPr id="14" name="Freeform 9">
              <a:extLst>
                <a:ext uri="{FF2B5EF4-FFF2-40B4-BE49-F238E27FC236}">
                  <a16:creationId xmlns:a16="http://schemas.microsoft.com/office/drawing/2014/main" id="{54BE122B-6CA1-2C41-3C13-6138672EC6F3}"/>
                </a:ext>
              </a:extLst>
            </p:cNvPr>
            <p:cNvSpPr/>
            <p:nvPr/>
          </p:nvSpPr>
          <p:spPr>
            <a:xfrm rot="-8908">
              <a:off x="7131867" y="1039372"/>
              <a:ext cx="3704768" cy="1169698"/>
            </a:xfrm>
            <a:custGeom>
              <a:avLst/>
              <a:gdLst/>
              <a:ahLst/>
              <a:cxnLst/>
              <a:rect l="l" t="t" r="r" b="b"/>
              <a:pathLst>
                <a:path w="3704768" h="1169698">
                  <a:moveTo>
                    <a:pt x="0" y="0"/>
                  </a:moveTo>
                  <a:lnTo>
                    <a:pt x="3704768" y="0"/>
                  </a:lnTo>
                  <a:lnTo>
                    <a:pt x="3704768" y="1169698"/>
                  </a:lnTo>
                  <a:lnTo>
                    <a:pt x="0" y="1169698"/>
                  </a:lnTo>
                  <a:lnTo>
                    <a:pt x="0" y="0"/>
                  </a:lnTo>
                  <a:close/>
                </a:path>
              </a:pathLst>
            </a:custGeom>
            <a:blipFill>
              <a:blip r:embed="rId4"/>
              <a:stretch>
                <a:fillRect/>
              </a:stretch>
            </a:blipFill>
          </p:spPr>
          <p:txBody>
            <a:bodyPr/>
            <a:lstStyle/>
            <a:p>
              <a:endParaRPr lang="en-US"/>
            </a:p>
          </p:txBody>
        </p:sp>
        <p:sp>
          <p:nvSpPr>
            <p:cNvPr id="15" name="TextBox 10">
              <a:extLst>
                <a:ext uri="{FF2B5EF4-FFF2-40B4-BE49-F238E27FC236}">
                  <a16:creationId xmlns:a16="http://schemas.microsoft.com/office/drawing/2014/main" id="{D0F7C520-6519-3A20-6073-D1DE2E368F62}"/>
                </a:ext>
              </a:extLst>
            </p:cNvPr>
            <p:cNvSpPr txBox="1"/>
            <p:nvPr/>
          </p:nvSpPr>
          <p:spPr>
            <a:xfrm>
              <a:off x="2362200" y="2442901"/>
              <a:ext cx="14630399" cy="934707"/>
            </a:xfrm>
            <a:prstGeom prst="rect">
              <a:avLst/>
            </a:prstGeom>
          </p:spPr>
          <p:txBody>
            <a:bodyPr wrap="square" lIns="0" tIns="0" rIns="0" bIns="0" rtlCol="0" anchor="t">
              <a:spAutoFit/>
            </a:bodyPr>
            <a:lstStyle/>
            <a:p>
              <a:pPr algn="ctr">
                <a:lnSpc>
                  <a:spcPct val="114000"/>
                </a:lnSpc>
              </a:pPr>
              <a:r>
                <a:rPr lang="en-US" sz="5400" b="1" dirty="0">
                  <a:solidFill>
                    <a:srgbClr val="537856"/>
                  </a:solidFill>
                  <a:latin typeface="Poppins" pitchFamily="2" charset="77"/>
                  <a:cs typeface="Poppins" pitchFamily="2" charset="77"/>
                </a:rPr>
                <a:t>BIRKENSTOCK IN POP CULTURE</a:t>
              </a:r>
            </a:p>
          </p:txBody>
        </p:sp>
        <p:sp>
          <p:nvSpPr>
            <p:cNvPr id="22" name="TextBox 21">
              <a:extLst>
                <a:ext uri="{FF2B5EF4-FFF2-40B4-BE49-F238E27FC236}">
                  <a16:creationId xmlns:a16="http://schemas.microsoft.com/office/drawing/2014/main" id="{25977813-8B65-714B-E5B8-234D4BF441FD}"/>
                </a:ext>
              </a:extLst>
            </p:cNvPr>
            <p:cNvSpPr txBox="1"/>
            <p:nvPr/>
          </p:nvSpPr>
          <p:spPr>
            <a:xfrm>
              <a:off x="2819400" y="3467100"/>
              <a:ext cx="5791200" cy="3608617"/>
            </a:xfrm>
            <a:prstGeom prst="rect">
              <a:avLst/>
            </a:prstGeom>
            <a:noFill/>
          </p:spPr>
          <p:txBody>
            <a:bodyPr wrap="square">
              <a:spAutoFit/>
            </a:bodyPr>
            <a:lstStyle/>
            <a:p>
              <a:pPr algn="l" fontAlgn="base"/>
              <a:r>
                <a:rPr lang="en-US" sz="9600" b="1" dirty="0">
                  <a:solidFill>
                    <a:schemeClr val="accent5">
                      <a:lumMod val="75000"/>
                    </a:schemeClr>
                  </a:solidFill>
                  <a:effectLst/>
                  <a:latin typeface="Poppins" pitchFamily="2" charset="77"/>
                  <a:cs typeface="Poppins" pitchFamily="2" charset="77"/>
                </a:rPr>
                <a:t>$218,750 </a:t>
              </a:r>
              <a:endParaRPr lang="en-US" sz="9600" b="1" dirty="0">
                <a:solidFill>
                  <a:schemeClr val="accent5">
                    <a:lumMod val="75000"/>
                  </a:schemeClr>
                </a:solidFill>
                <a:latin typeface="Poppins" pitchFamily="2" charset="77"/>
                <a:cs typeface="Poppins" pitchFamily="2" charset="77"/>
              </a:endParaRPr>
            </a:p>
            <a:p>
              <a:pPr algn="l" fontAlgn="base">
                <a:lnSpc>
                  <a:spcPct val="114000"/>
                </a:lnSpc>
              </a:pPr>
              <a:r>
                <a:rPr lang="en-US" dirty="0">
                  <a:solidFill>
                    <a:srgbClr val="333333"/>
                  </a:solidFill>
                  <a:latin typeface="Poppins" pitchFamily="2" charset="77"/>
                  <a:cs typeface="Poppins" pitchFamily="2" charset="77"/>
                </a:rPr>
                <a:t>Price paid at auction for a pair of BIRKENSTOCK Arizona s</a:t>
              </a:r>
              <a:r>
                <a:rPr lang="en-US" dirty="0">
                  <a:solidFill>
                    <a:srgbClr val="333333"/>
                  </a:solidFill>
                  <a:effectLst/>
                  <a:latin typeface="Poppins" pitchFamily="2" charset="77"/>
                  <a:cs typeface="Poppins" pitchFamily="2" charset="77"/>
                </a:rPr>
                <a:t>andals worn by Steve Jobs in the early days of Apple in November 2022, at Julien's Auctions in New York City.</a:t>
              </a:r>
            </a:p>
            <a:p>
              <a:pPr algn="l" fontAlgn="base">
                <a:lnSpc>
                  <a:spcPct val="114000"/>
                </a:lnSpc>
                <a:spcBef>
                  <a:spcPts val="1200"/>
                </a:spcBef>
              </a:pPr>
              <a:r>
                <a:rPr lang="en-US" dirty="0">
                  <a:solidFill>
                    <a:srgbClr val="333333"/>
                  </a:solidFill>
                  <a:latin typeface="Poppins" pitchFamily="2" charset="77"/>
                  <a:cs typeface="Poppins" pitchFamily="2" charset="77"/>
                </a:rPr>
                <a:t>According to Julien’s,</a:t>
              </a:r>
              <a:r>
                <a:rPr lang="en-US" dirty="0">
                  <a:solidFill>
                    <a:srgbClr val="333333"/>
                  </a:solidFill>
                  <a:effectLst/>
                  <a:latin typeface="Poppins" pitchFamily="2" charset="77"/>
                  <a:cs typeface="Poppins" pitchFamily="2" charset="77"/>
                </a:rPr>
                <a:t> it is the highest price ever paid for a pair of sandals at auction.</a:t>
              </a:r>
            </a:p>
          </p:txBody>
        </p:sp>
        <p:pic>
          <p:nvPicPr>
            <p:cNvPr id="3078" name="Picture 6" descr="Sandal Birkenstock milik Steve Jobs">
              <a:extLst>
                <a:ext uri="{FF2B5EF4-FFF2-40B4-BE49-F238E27FC236}">
                  <a16:creationId xmlns:a16="http://schemas.microsoft.com/office/drawing/2014/main" id="{31720782-357F-4DC7-D295-DCEECE2C4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5800" y="4076700"/>
              <a:ext cx="4526280" cy="3017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DE68F98-5C56-90FB-F997-AD7F42EE6DC6}"/>
                </a:ext>
              </a:extLst>
            </p:cNvPr>
            <p:cNvSpPr txBox="1"/>
            <p:nvPr/>
          </p:nvSpPr>
          <p:spPr>
            <a:xfrm>
              <a:off x="5486400" y="7200900"/>
              <a:ext cx="11049000" cy="276999"/>
            </a:xfrm>
            <a:prstGeom prst="rect">
              <a:avLst/>
            </a:prstGeom>
            <a:noFill/>
          </p:spPr>
          <p:txBody>
            <a:bodyPr wrap="square">
              <a:spAutoFit/>
            </a:bodyPr>
            <a:lstStyle/>
            <a:p>
              <a:pPr algn="r"/>
              <a:r>
                <a:rPr lang="en-US" sz="1200" dirty="0">
                  <a:solidFill>
                    <a:schemeClr val="tx1">
                      <a:lumMod val="85000"/>
                      <a:lumOff val="15000"/>
                    </a:schemeClr>
                  </a:solidFill>
                  <a:latin typeface="Poppins" pitchFamily="2" charset="77"/>
                  <a:cs typeface="Poppins" pitchFamily="2" charset="77"/>
                </a:rPr>
                <a:t>(Neil Rasmus / </a:t>
              </a:r>
              <a:r>
                <a:rPr lang="en-US" sz="1200" dirty="0" err="1">
                  <a:solidFill>
                    <a:schemeClr val="tx1">
                      <a:lumMod val="85000"/>
                      <a:lumOff val="15000"/>
                    </a:schemeClr>
                  </a:solidFill>
                  <a:latin typeface="Poppins" pitchFamily="2" charset="77"/>
                  <a:cs typeface="Poppins" pitchFamily="2" charset="77"/>
                </a:rPr>
                <a:t>BFA.com</a:t>
              </a:r>
              <a:r>
                <a:rPr lang="en-US" sz="1200" dirty="0">
                  <a:solidFill>
                    <a:schemeClr val="tx1">
                      <a:lumMod val="85000"/>
                      <a:lumOff val="15000"/>
                    </a:schemeClr>
                  </a:solidFill>
                  <a:latin typeface="Poppins" pitchFamily="2" charset="77"/>
                  <a:cs typeface="Poppins" pitchFamily="2" charset="77"/>
                </a:rPr>
                <a:t>)</a:t>
              </a:r>
            </a:p>
          </p:txBody>
        </p:sp>
        <p:pic>
          <p:nvPicPr>
            <p:cNvPr id="3080" name="Picture 8">
              <a:extLst>
                <a:ext uri="{FF2B5EF4-FFF2-40B4-BE49-F238E27FC236}">
                  <a16:creationId xmlns:a16="http://schemas.microsoft.com/office/drawing/2014/main" id="{6BBD0E2C-E7B9-4513-6474-742362646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1" y="4076700"/>
              <a:ext cx="3116687" cy="301752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reeform 17">
            <a:extLst>
              <a:ext uri="{FF2B5EF4-FFF2-40B4-BE49-F238E27FC236}">
                <a16:creationId xmlns:a16="http://schemas.microsoft.com/office/drawing/2014/main" id="{D800C2BE-8EFC-5CE9-19DA-9E939203438F}"/>
              </a:ext>
            </a:extLst>
          </p:cNvPr>
          <p:cNvSpPr/>
          <p:nvPr/>
        </p:nvSpPr>
        <p:spPr>
          <a:xfrm>
            <a:off x="172593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392073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grpSp>
        <p:nvGrpSpPr>
          <p:cNvPr id="2" name="Group 2"/>
          <p:cNvGrpSpPr/>
          <p:nvPr/>
        </p:nvGrpSpPr>
        <p:grpSpPr>
          <a:xfrm>
            <a:off x="0" y="-36348"/>
            <a:ext cx="18288000" cy="10323348"/>
            <a:chOff x="0" y="-9525"/>
            <a:chExt cx="4792412" cy="2705257"/>
          </a:xfrm>
        </p:grpSpPr>
        <p:sp>
          <p:nvSpPr>
            <p:cNvPr id="3" name="Freeform 3"/>
            <p:cNvSpPr/>
            <p:nvPr/>
          </p:nvSpPr>
          <p:spPr>
            <a:xfrm>
              <a:off x="0" y="1028372"/>
              <a:ext cx="4792412" cy="1667360"/>
            </a:xfrm>
            <a:custGeom>
              <a:avLst/>
              <a:gdLst/>
              <a:ahLst/>
              <a:cxnLst/>
              <a:rect l="l" t="t" r="r" b="b"/>
              <a:pathLst>
                <a:path w="4792412" h="2695732">
                  <a:moveTo>
                    <a:pt x="0" y="0"/>
                  </a:moveTo>
                  <a:lnTo>
                    <a:pt x="4792412" y="0"/>
                  </a:lnTo>
                  <a:lnTo>
                    <a:pt x="4792412" y="2695732"/>
                  </a:lnTo>
                  <a:lnTo>
                    <a:pt x="0" y="2695732"/>
                  </a:lnTo>
                  <a:close/>
                </a:path>
              </a:pathLst>
            </a:custGeom>
            <a:solidFill>
              <a:srgbClr val="FFF7F3"/>
            </a:solidFill>
          </p:spPr>
          <p:txBody>
            <a:bodyPr/>
            <a:lstStyle/>
            <a:p>
              <a:endParaRPr lang="en-US"/>
            </a:p>
          </p:txBody>
        </p:sp>
        <p:sp>
          <p:nvSpPr>
            <p:cNvPr id="4" name="TextBox 4"/>
            <p:cNvSpPr txBox="1"/>
            <p:nvPr/>
          </p:nvSpPr>
          <p:spPr>
            <a:xfrm>
              <a:off x="0" y="-9525"/>
              <a:ext cx="4792412" cy="2705257"/>
            </a:xfrm>
            <a:prstGeom prst="rect">
              <a:avLst/>
            </a:prstGeom>
          </p:spPr>
          <p:txBody>
            <a:bodyPr lIns="50800" tIns="50800" rIns="50800" bIns="50800" rtlCol="0" anchor="ctr"/>
            <a:lstStyle/>
            <a:p>
              <a:pPr>
                <a:lnSpc>
                  <a:spcPts val="3000"/>
                </a:lnSpc>
              </a:pPr>
              <a:endParaRPr/>
            </a:p>
          </p:txBody>
        </p:sp>
      </p:grpSp>
      <p:sp>
        <p:nvSpPr>
          <p:cNvPr id="13" name="Freeform 5">
            <a:extLst>
              <a:ext uri="{FF2B5EF4-FFF2-40B4-BE49-F238E27FC236}">
                <a16:creationId xmlns:a16="http://schemas.microsoft.com/office/drawing/2014/main" id="{64C31426-9884-9BA2-912B-1E3B3BFB009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sp>
        <p:nvSpPr>
          <p:cNvPr id="5" name="AutoShape 5"/>
          <p:cNvSpPr/>
          <p:nvPr/>
        </p:nvSpPr>
        <p:spPr>
          <a:xfrm>
            <a:off x="685800" y="3619500"/>
            <a:ext cx="6019800" cy="0"/>
          </a:xfrm>
          <a:prstGeom prst="line">
            <a:avLst/>
          </a:prstGeom>
          <a:ln w="38100" cap="flat">
            <a:solidFill>
              <a:srgbClr val="FFD07B"/>
            </a:solidFill>
            <a:prstDash val="sysDot"/>
            <a:headEnd type="none" w="sm" len="sm"/>
            <a:tailEnd type="none" w="sm" len="sm"/>
          </a:ln>
        </p:spPr>
        <p:txBody>
          <a:bodyPr/>
          <a:lstStyle/>
          <a:p>
            <a:endParaRPr lang="en-US"/>
          </a:p>
        </p:txBody>
      </p:sp>
      <p:sp>
        <p:nvSpPr>
          <p:cNvPr id="6" name="Freeform 6"/>
          <p:cNvSpPr/>
          <p:nvPr/>
        </p:nvSpPr>
        <p:spPr>
          <a:xfrm>
            <a:off x="17102418" y="9371899"/>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609600" y="723900"/>
            <a:ext cx="9123646" cy="523220"/>
          </a:xfrm>
          <a:prstGeom prst="rect">
            <a:avLst/>
          </a:prstGeom>
        </p:spPr>
        <p:txBody>
          <a:bodyPr lIns="0" tIns="0" rIns="0" bIns="0" rtlCol="0" anchor="t">
            <a:spAutoFit/>
          </a:bodyPr>
          <a:lstStyle/>
          <a:p>
            <a:pPr algn="l"/>
            <a:r>
              <a:rPr lang="en-US" sz="3400" b="1" dirty="0">
                <a:solidFill>
                  <a:srgbClr val="FFD07B"/>
                </a:solidFill>
                <a:effectLst/>
                <a:latin typeface="Poppins" pitchFamily="2" charset="77"/>
                <a:cs typeface="Poppins" pitchFamily="2" charset="77"/>
              </a:rPr>
              <a:t>2022</a:t>
            </a:r>
            <a:r>
              <a:rPr lang="en-US" sz="3400" dirty="0">
                <a:solidFill>
                  <a:srgbClr val="FFD07B"/>
                </a:solidFill>
                <a:effectLst/>
                <a:latin typeface="Poppins" pitchFamily="2" charset="77"/>
                <a:cs typeface="Poppins" pitchFamily="2" charset="77"/>
              </a:rPr>
              <a:t> "UGLY FOR A REASON” CAMPAIGN</a:t>
            </a:r>
          </a:p>
        </p:txBody>
      </p:sp>
      <p:sp>
        <p:nvSpPr>
          <p:cNvPr id="10" name="TextBox 9">
            <a:extLst>
              <a:ext uri="{FF2B5EF4-FFF2-40B4-BE49-F238E27FC236}">
                <a16:creationId xmlns:a16="http://schemas.microsoft.com/office/drawing/2014/main" id="{22110728-11A5-63DB-DA55-437C30245BE2}"/>
              </a:ext>
            </a:extLst>
          </p:cNvPr>
          <p:cNvSpPr txBox="1"/>
          <p:nvPr/>
        </p:nvSpPr>
        <p:spPr>
          <a:xfrm>
            <a:off x="533400" y="1333500"/>
            <a:ext cx="8077200" cy="1977401"/>
          </a:xfrm>
          <a:prstGeom prst="rect">
            <a:avLst/>
          </a:prstGeom>
          <a:noFill/>
        </p:spPr>
        <p:txBody>
          <a:bodyPr wrap="square">
            <a:spAutoFit/>
          </a:bodyPr>
          <a:lstStyle/>
          <a:p>
            <a:pPr>
              <a:lnSpc>
                <a:spcPct val="114000"/>
              </a:lnSpc>
            </a:pPr>
            <a:r>
              <a:rPr lang="en-US" sz="1800" dirty="0">
                <a:solidFill>
                  <a:srgbClr val="FFF7F3"/>
                </a:solidFill>
                <a:effectLst/>
                <a:latin typeface="Poppins" pitchFamily="2" charset="77"/>
                <a:cs typeface="Poppins" pitchFamily="2" charset="77"/>
              </a:rPr>
              <a:t>In July 2022, BIRKENSTOCK launches its first global paid content campaign on </a:t>
            </a:r>
            <a:r>
              <a:rPr lang="en-US" sz="1800" dirty="0" err="1">
                <a:solidFill>
                  <a:srgbClr val="FFF7F3"/>
                </a:solidFill>
                <a:effectLst/>
                <a:latin typeface="Poppins" pitchFamily="2" charset="77"/>
                <a:cs typeface="Poppins" pitchFamily="2" charset="77"/>
              </a:rPr>
              <a:t>NYTimes.com</a:t>
            </a:r>
            <a:r>
              <a:rPr lang="en-US" sz="1800" dirty="0">
                <a:solidFill>
                  <a:srgbClr val="FFF7F3"/>
                </a:solidFill>
                <a:effectLst/>
                <a:latin typeface="Poppins" pitchFamily="2" charset="77"/>
                <a:cs typeface="Poppins" pitchFamily="2" charset="77"/>
              </a:rPr>
              <a:t>. </a:t>
            </a:r>
            <a:r>
              <a:rPr lang="en-US" dirty="0">
                <a:solidFill>
                  <a:srgbClr val="FFF7F3"/>
                </a:solidFill>
                <a:effectLst/>
                <a:latin typeface="Poppins" pitchFamily="2" charset="77"/>
                <a:cs typeface="Poppins" pitchFamily="2" charset="77"/>
              </a:rPr>
              <a:t>The ad </a:t>
            </a:r>
            <a:r>
              <a:rPr lang="en-US" dirty="0">
                <a:solidFill>
                  <a:srgbClr val="FFF7F3"/>
                </a:solidFill>
                <a:latin typeface="Poppins" pitchFamily="2" charset="77"/>
                <a:cs typeface="Poppins" pitchFamily="2" charset="77"/>
              </a:rPr>
              <a:t>campaign – a </a:t>
            </a:r>
            <a:r>
              <a:rPr lang="en-US" dirty="0">
                <a:solidFill>
                  <a:srgbClr val="FFF7F3"/>
                </a:solidFill>
                <a:effectLst/>
                <a:latin typeface="Poppins" pitchFamily="2" charset="77"/>
                <a:cs typeface="Poppins" pitchFamily="2" charset="77"/>
              </a:rPr>
              <a:t>three-part video documentary</a:t>
            </a:r>
            <a:r>
              <a:rPr lang="en-US" dirty="0">
                <a:solidFill>
                  <a:srgbClr val="FFF7F3"/>
                </a:solidFill>
                <a:latin typeface="Poppins" pitchFamily="2" charset="77"/>
                <a:cs typeface="Poppins" pitchFamily="2" charset="77"/>
              </a:rPr>
              <a:t> – returns to the company’s roots by raising awareness on the role footwear has in maintaining foot health</a:t>
            </a:r>
            <a:r>
              <a:rPr lang="en-US" dirty="0">
                <a:solidFill>
                  <a:srgbClr val="FFF7F3"/>
                </a:solidFill>
                <a:effectLst/>
                <a:latin typeface="Poppins" pitchFamily="2" charset="77"/>
                <a:cs typeface="Poppins" pitchFamily="2" charset="77"/>
              </a:rPr>
              <a:t>. The campaign follows in the tradition of the Konrad Birkenstock’s educational  lectures that communicate the company’s core values.</a:t>
            </a:r>
            <a:endParaRPr lang="en-US" dirty="0">
              <a:solidFill>
                <a:srgbClr val="FFF7F3"/>
              </a:solidFill>
              <a:latin typeface="Poppins" pitchFamily="2" charset="77"/>
              <a:cs typeface="Poppins" pitchFamily="2" charset="77"/>
            </a:endParaRPr>
          </a:p>
        </p:txBody>
      </p:sp>
      <p:pic>
        <p:nvPicPr>
          <p:cNvPr id="2050" name="Picture 2" descr="“Ugly For A Reason”: BIRKENSTOCK launches its first global paid content campaign on nytimes.com. Copyright: T Brand (2022)">
            <a:extLst>
              <a:ext uri="{FF2B5EF4-FFF2-40B4-BE49-F238E27FC236}">
                <a16:creationId xmlns:a16="http://schemas.microsoft.com/office/drawing/2014/main" id="{D0B2E05A-A30F-EC17-4A4C-39602ADDA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6187" y="-18047"/>
            <a:ext cx="5611813" cy="10287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163283-F25E-8C8D-B078-6DE1C42C5DD3}"/>
              </a:ext>
            </a:extLst>
          </p:cNvPr>
          <p:cNvSpPr txBox="1"/>
          <p:nvPr/>
        </p:nvSpPr>
        <p:spPr>
          <a:xfrm>
            <a:off x="1066800" y="5143500"/>
            <a:ext cx="10972800" cy="3639779"/>
          </a:xfrm>
          <a:prstGeom prst="rect">
            <a:avLst/>
          </a:prstGeom>
          <a:noFill/>
        </p:spPr>
        <p:txBody>
          <a:bodyPr wrap="square">
            <a:spAutoFit/>
          </a:bodyPr>
          <a:lstStyle/>
          <a:p>
            <a:r>
              <a:rPr lang="en-US" sz="3600" b="1" i="1" dirty="0">
                <a:solidFill>
                  <a:srgbClr val="FFF7F3"/>
                </a:solidFill>
                <a:effectLst/>
                <a:latin typeface="Montserrat" pitchFamily="2" charset="77"/>
              </a:rPr>
              <a:t>"Foot health is at the heart of everything we do at BIRKENSTOCK. With our campaign, we want to stage the human foot - and address the role of proper footwear for our health.”</a:t>
            </a:r>
          </a:p>
          <a:p>
            <a:pPr algn="r"/>
            <a:r>
              <a:rPr lang="en-US" sz="2400" dirty="0">
                <a:solidFill>
                  <a:srgbClr val="FFF7F3"/>
                </a:solidFill>
                <a:latin typeface="Poppins" pitchFamily="2" charset="77"/>
              </a:rPr>
              <a:t>Oliver Reichert</a:t>
            </a:r>
          </a:p>
          <a:p>
            <a:pPr algn="r">
              <a:lnSpc>
                <a:spcPct val="114000"/>
              </a:lnSpc>
            </a:pPr>
            <a:r>
              <a:rPr lang="en-US" sz="2400" dirty="0">
                <a:solidFill>
                  <a:srgbClr val="FFF7F3"/>
                </a:solidFill>
                <a:latin typeface="Poppins" pitchFamily="2" charset="77"/>
              </a:rPr>
              <a:t>CEO, BIRKENSTOCK Group</a:t>
            </a:r>
          </a:p>
        </p:txBody>
      </p:sp>
      <p:sp>
        <p:nvSpPr>
          <p:cNvPr id="14" name="TextBox 15">
            <a:extLst>
              <a:ext uri="{FF2B5EF4-FFF2-40B4-BE49-F238E27FC236}">
                <a16:creationId xmlns:a16="http://schemas.microsoft.com/office/drawing/2014/main" id="{818CCE9D-7C4E-A61D-17AC-5C5123B3A1D1}"/>
              </a:ext>
            </a:extLst>
          </p:cNvPr>
          <p:cNvSpPr txBox="1"/>
          <p:nvPr/>
        </p:nvSpPr>
        <p:spPr>
          <a:xfrm>
            <a:off x="7315200" y="9867900"/>
            <a:ext cx="5237595" cy="209673"/>
          </a:xfrm>
          <a:prstGeom prst="rect">
            <a:avLst/>
          </a:prstGeom>
        </p:spPr>
        <p:txBody>
          <a:bodyPr lIns="0" tIns="0" rIns="0" bIns="0" rtlCol="0" anchor="t">
            <a:spAutoFit/>
          </a:bodyPr>
          <a:lstStyle/>
          <a:p>
            <a:pPr algn="r">
              <a:lnSpc>
                <a:spcPts val="1679"/>
              </a:lnSpc>
            </a:pPr>
            <a:r>
              <a:rPr lang="en-US" sz="1200" dirty="0">
                <a:solidFill>
                  <a:srgbClr val="FFF7F3"/>
                </a:solidFill>
                <a:latin typeface="Poppins" pitchFamily="2" charset="77"/>
              </a:rPr>
              <a:t>(T Brand, 2022)</a:t>
            </a:r>
          </a:p>
        </p:txBody>
      </p:sp>
      <p:grpSp>
        <p:nvGrpSpPr>
          <p:cNvPr id="17" name="Group 16">
            <a:extLst>
              <a:ext uri="{FF2B5EF4-FFF2-40B4-BE49-F238E27FC236}">
                <a16:creationId xmlns:a16="http://schemas.microsoft.com/office/drawing/2014/main" id="{D835B494-04D7-99B6-3B11-B67F15D9E5CA}"/>
              </a:ext>
            </a:extLst>
          </p:cNvPr>
          <p:cNvGrpSpPr/>
          <p:nvPr/>
        </p:nvGrpSpPr>
        <p:grpSpPr>
          <a:xfrm>
            <a:off x="8077200" y="3238500"/>
            <a:ext cx="4572000" cy="685800"/>
            <a:chOff x="8077200" y="3771900"/>
            <a:chExt cx="4572000" cy="685800"/>
          </a:xfrm>
        </p:grpSpPr>
        <p:sp>
          <p:nvSpPr>
            <p:cNvPr id="15" name="Rectangle 14">
              <a:extLst>
                <a:ext uri="{FF2B5EF4-FFF2-40B4-BE49-F238E27FC236}">
                  <a16:creationId xmlns:a16="http://schemas.microsoft.com/office/drawing/2014/main" id="{3DC394BB-21C5-1BC2-71AD-908183B1FFA6}"/>
                </a:ext>
              </a:extLst>
            </p:cNvPr>
            <p:cNvSpPr/>
            <p:nvPr/>
          </p:nvSpPr>
          <p:spPr>
            <a:xfrm>
              <a:off x="8077200" y="3771900"/>
              <a:ext cx="4572000" cy="6858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533BD8B-8817-1A29-5C91-F4AB2023290F}"/>
                </a:ext>
              </a:extLst>
            </p:cNvPr>
            <p:cNvSpPr txBox="1"/>
            <p:nvPr/>
          </p:nvSpPr>
          <p:spPr>
            <a:xfrm>
              <a:off x="8153400" y="3930134"/>
              <a:ext cx="4419600" cy="369332"/>
            </a:xfrm>
            <a:prstGeom prst="rect">
              <a:avLst/>
            </a:prstGeom>
            <a:noFill/>
          </p:spPr>
          <p:txBody>
            <a:bodyPr wrap="square" rtlCol="0">
              <a:spAutoFit/>
            </a:bodyPr>
            <a:lstStyle/>
            <a:p>
              <a:pPr algn="ctr"/>
              <a:r>
                <a:rPr lang="en-US" b="1" dirty="0">
                  <a:solidFill>
                    <a:srgbClr val="FFF7F3"/>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CLICK HERE TO VIEW THE CAMPAIGN</a:t>
              </a:r>
              <a:endParaRPr lang="en-US" b="1" dirty="0">
                <a:solidFill>
                  <a:srgbClr val="FFF7F3"/>
                </a:solidFill>
                <a:latin typeface="Poppins" pitchFamily="2" charset="77"/>
                <a:cs typeface="Poppins" pitchFamily="2" charset="77"/>
              </a:endParaRPr>
            </a:p>
          </p:txBody>
        </p:sp>
      </p:grpSp>
      <p:sp>
        <p:nvSpPr>
          <p:cNvPr id="19" name="Freeform 6">
            <a:extLst>
              <a:ext uri="{FF2B5EF4-FFF2-40B4-BE49-F238E27FC236}">
                <a16:creationId xmlns:a16="http://schemas.microsoft.com/office/drawing/2014/main" id="{AE489B7B-89B9-4274-DF24-9EFBD144B7A9}"/>
              </a:ext>
            </a:extLst>
          </p:cNvPr>
          <p:cNvSpPr/>
          <p:nvPr/>
        </p:nvSpPr>
        <p:spPr>
          <a:xfrm>
            <a:off x="1524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sp>
        <p:nvSpPr>
          <p:cNvPr id="5" name="AutoShape 5"/>
          <p:cNvSpPr/>
          <p:nvPr/>
        </p:nvSpPr>
        <p:spPr>
          <a:xfrm>
            <a:off x="7620000" y="3162300"/>
            <a:ext cx="9079129" cy="0"/>
          </a:xfrm>
          <a:prstGeom prst="line">
            <a:avLst/>
          </a:prstGeom>
          <a:ln w="38100" cap="flat">
            <a:solidFill>
              <a:schemeClr val="accent5">
                <a:lumMod val="75000"/>
              </a:schemeClr>
            </a:solidFill>
            <a:prstDash val="solid"/>
            <a:headEnd type="none" w="sm" len="sm"/>
            <a:tailEnd type="none" w="sm" len="sm"/>
          </a:ln>
        </p:spPr>
        <p:txBody>
          <a:bodyPr/>
          <a:lstStyle/>
          <a:p>
            <a:endParaRPr lang="en-US"/>
          </a:p>
        </p:txBody>
      </p:sp>
      <p:sp>
        <p:nvSpPr>
          <p:cNvPr id="6" name="Freeform 6"/>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7620000" y="1114425"/>
            <a:ext cx="8960716" cy="1742080"/>
          </a:xfrm>
          <a:prstGeom prst="rect">
            <a:avLst/>
          </a:prstGeom>
        </p:spPr>
        <p:txBody>
          <a:bodyPr lIns="0" tIns="0" rIns="0" bIns="0" rtlCol="0" anchor="t">
            <a:spAutoFit/>
          </a:bodyPr>
          <a:lstStyle/>
          <a:p>
            <a:pPr>
              <a:lnSpc>
                <a:spcPts val="3780"/>
              </a:lnSpc>
            </a:pPr>
            <a:r>
              <a:rPr lang="en-US" sz="4200" dirty="0">
                <a:solidFill>
                  <a:schemeClr val="accent5">
                    <a:lumMod val="75000"/>
                  </a:schemeClr>
                </a:solidFill>
                <a:latin typeface="Poppins" pitchFamily="2" charset="77"/>
              </a:rPr>
              <a:t>PART THREE</a:t>
            </a:r>
          </a:p>
          <a:p>
            <a:pPr>
              <a:lnSpc>
                <a:spcPts val="4679"/>
              </a:lnSpc>
            </a:pPr>
            <a:r>
              <a:rPr lang="en-US" sz="5199" dirty="0">
                <a:solidFill>
                  <a:schemeClr val="accent5">
                    <a:lumMod val="75000"/>
                  </a:schemeClr>
                </a:solidFill>
                <a:latin typeface="Poppins Bold"/>
              </a:rPr>
              <a:t>THE ROAD TO GOING PUBLIC</a:t>
            </a:r>
          </a:p>
        </p:txBody>
      </p:sp>
      <p:sp>
        <p:nvSpPr>
          <p:cNvPr id="8" name="TextBox 8"/>
          <p:cNvSpPr txBox="1"/>
          <p:nvPr/>
        </p:nvSpPr>
        <p:spPr>
          <a:xfrm>
            <a:off x="7620000" y="3771900"/>
            <a:ext cx="8774329" cy="4527137"/>
          </a:xfrm>
          <a:prstGeom prst="rect">
            <a:avLst/>
          </a:prstGeom>
        </p:spPr>
        <p:txBody>
          <a:bodyPr lIns="0" tIns="0" rIns="0" bIns="0" rtlCol="0" anchor="t">
            <a:spAutoFit/>
          </a:bodyPr>
          <a:lstStyle/>
          <a:p>
            <a:pPr>
              <a:lnSpc>
                <a:spcPct val="114000"/>
              </a:lnSpc>
              <a:spcBef>
                <a:spcPts val="2400"/>
              </a:spcBef>
            </a:pPr>
            <a:r>
              <a:rPr lang="en-US" sz="2800" dirty="0">
                <a:solidFill>
                  <a:srgbClr val="1B1B1B"/>
                </a:solidFill>
                <a:latin typeface="Poppins" pitchFamily="2" charset="77"/>
              </a:rPr>
              <a:t>In October 2023, after almost 250 years of being a privately owned company, BIRKENSTOCK makes a massive business move by taking their company public. </a:t>
            </a:r>
          </a:p>
          <a:p>
            <a:pPr>
              <a:lnSpc>
                <a:spcPct val="114000"/>
              </a:lnSpc>
              <a:spcBef>
                <a:spcPts val="2400"/>
              </a:spcBef>
            </a:pPr>
            <a:r>
              <a:rPr lang="en-US" sz="2800" dirty="0">
                <a:solidFill>
                  <a:srgbClr val="1B1B1B"/>
                </a:solidFill>
                <a:latin typeface="Poppins" pitchFamily="2" charset="77"/>
              </a:rPr>
              <a:t>The process required years of calculated business decisions and strategic growth.</a:t>
            </a:r>
          </a:p>
          <a:p>
            <a:pPr>
              <a:lnSpc>
                <a:spcPct val="114000"/>
              </a:lnSpc>
              <a:spcBef>
                <a:spcPts val="2400"/>
              </a:spcBef>
            </a:pPr>
            <a:r>
              <a:rPr lang="en-US" sz="2800" b="1" dirty="0">
                <a:solidFill>
                  <a:srgbClr val="1B1B1B"/>
                </a:solidFill>
                <a:latin typeface="Poppins" pitchFamily="2" charset="77"/>
              </a:rPr>
              <a:t>What does being a public company mean for BIRKENSTOCK going forward?</a:t>
            </a:r>
            <a:endParaRPr lang="en-US" sz="2800" b="1" dirty="0"/>
          </a:p>
        </p:txBody>
      </p:sp>
      <p:pic>
        <p:nvPicPr>
          <p:cNvPr id="9" name="Picture 8" descr="A group of people standing on a balcony&#10;&#10;Description automatically generated">
            <a:extLst>
              <a:ext uri="{FF2B5EF4-FFF2-40B4-BE49-F238E27FC236}">
                <a16:creationId xmlns:a16="http://schemas.microsoft.com/office/drawing/2014/main" id="{02C38D82-1BEC-7421-0DF3-2AD878BC6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5186"/>
            <a:ext cx="6708393" cy="6466114"/>
          </a:xfrm>
          <a:prstGeom prst="rect">
            <a:avLst/>
          </a:prstGeom>
        </p:spPr>
      </p:pic>
      <p:pic>
        <p:nvPicPr>
          <p:cNvPr id="10" name="Picture 9" descr="A large white banner on a building&#10;&#10;Description automatically generated">
            <a:extLst>
              <a:ext uri="{FF2B5EF4-FFF2-40B4-BE49-F238E27FC236}">
                <a16:creationId xmlns:a16="http://schemas.microsoft.com/office/drawing/2014/main" id="{05B5108D-1A5E-FBDC-ECE1-A30919FE5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709202" cy="4338962"/>
          </a:xfrm>
          <a:prstGeom prst="rect">
            <a:avLst/>
          </a:prstGeom>
        </p:spPr>
      </p:pic>
      <p:sp>
        <p:nvSpPr>
          <p:cNvPr id="11" name="Freeform 4">
            <a:extLst>
              <a:ext uri="{FF2B5EF4-FFF2-40B4-BE49-F238E27FC236}">
                <a16:creationId xmlns:a16="http://schemas.microsoft.com/office/drawing/2014/main" id="{566401DA-5418-2F95-AB10-E0ADA2F114B5}"/>
              </a:ext>
            </a:extLst>
          </p:cNvPr>
          <p:cNvSpPr/>
          <p:nvPr/>
        </p:nvSpPr>
        <p:spPr>
          <a:xfrm rot="5400000" flipH="1" flipV="1">
            <a:off x="1244874" y="4813028"/>
            <a:ext cx="11611256" cy="689801"/>
          </a:xfrm>
          <a:custGeom>
            <a:avLst/>
            <a:gdLst/>
            <a:ahLst/>
            <a:cxnLst/>
            <a:rect l="l" t="t" r="r" b="b"/>
            <a:pathLst>
              <a:path w="16230600" h="689801">
                <a:moveTo>
                  <a:pt x="16230600" y="689800"/>
                </a:moveTo>
                <a:lnTo>
                  <a:pt x="0" y="689800"/>
                </a:lnTo>
                <a:lnTo>
                  <a:pt x="0" y="0"/>
                </a:lnTo>
                <a:lnTo>
                  <a:pt x="16230600" y="0"/>
                </a:lnTo>
                <a:lnTo>
                  <a:pt x="16230600" y="689800"/>
                </a:lnTo>
                <a:close/>
              </a:path>
            </a:pathLst>
          </a:custGeom>
          <a:blipFill>
            <a:blip r:embed="rId5">
              <a:alphaModFix amt="80000"/>
            </a:blip>
            <a:stretch>
              <a:fillRect/>
            </a:stretch>
          </a:blipFill>
        </p:spPr>
        <p:txBody>
          <a:bodyPr/>
          <a:lstStyle/>
          <a:p>
            <a:endParaRPr lang="en-US"/>
          </a:p>
        </p:txBody>
      </p:sp>
      <p:sp>
        <p:nvSpPr>
          <p:cNvPr id="12" name="TextBox 11">
            <a:extLst>
              <a:ext uri="{FF2B5EF4-FFF2-40B4-BE49-F238E27FC236}">
                <a16:creationId xmlns:a16="http://schemas.microsoft.com/office/drawing/2014/main" id="{07DF36FC-6F1D-7F1D-9A35-D6F4C515C225}"/>
              </a:ext>
            </a:extLst>
          </p:cNvPr>
          <p:cNvSpPr txBox="1"/>
          <p:nvPr/>
        </p:nvSpPr>
        <p:spPr>
          <a:xfrm>
            <a:off x="6934200" y="9791700"/>
            <a:ext cx="9144000" cy="276999"/>
          </a:xfrm>
          <a:prstGeom prst="rect">
            <a:avLst/>
          </a:prstGeom>
          <a:noFill/>
        </p:spPr>
        <p:txBody>
          <a:bodyPr wrap="square">
            <a:spAutoFit/>
          </a:bodyPr>
          <a:lstStyle/>
          <a:p>
            <a:r>
              <a:rPr lang="en-US" sz="1200" dirty="0">
                <a:solidFill>
                  <a:schemeClr val="tx1">
                    <a:lumMod val="85000"/>
                    <a:lumOff val="15000"/>
                  </a:schemeClr>
                </a:solidFill>
                <a:effectLst/>
                <a:latin typeface="Poppins" pitchFamily="2" charset="77"/>
                <a:cs typeface="Poppins" pitchFamily="2" charset="77"/>
              </a:rPr>
              <a:t>(NYSE)</a:t>
            </a:r>
            <a:endParaRPr lang="en-US" sz="1200" dirty="0">
              <a:solidFill>
                <a:schemeClr val="tx1">
                  <a:lumMod val="85000"/>
                  <a:lumOff val="15000"/>
                </a:schemeClr>
              </a:solidFill>
              <a:latin typeface="Poppins" pitchFamily="2" charset="77"/>
              <a:cs typeface="Poppins" pitchFamily="2" charset="77"/>
            </a:endParaRPr>
          </a:p>
        </p:txBody>
      </p:sp>
    </p:spTree>
    <p:extLst>
      <p:ext uri="{BB962C8B-B14F-4D97-AF65-F5344CB8AC3E}">
        <p14:creationId xmlns:p14="http://schemas.microsoft.com/office/powerpoint/2010/main" val="31999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13" name="TextBox 13"/>
          <p:cNvSpPr txBox="1"/>
          <p:nvPr/>
        </p:nvSpPr>
        <p:spPr>
          <a:xfrm>
            <a:off x="12191048" y="5107335"/>
            <a:ext cx="6102054" cy="5179665"/>
          </a:xfrm>
          <a:prstGeom prst="rect">
            <a:avLst/>
          </a:prstGeom>
        </p:spPr>
        <p:txBody>
          <a:bodyPr lIns="50800" tIns="50800" rIns="50800" bIns="50800" rtlCol="0" anchor="ctr"/>
          <a:lstStyle/>
          <a:p>
            <a:pPr>
              <a:lnSpc>
                <a:spcPts val="3000"/>
              </a:lnSpc>
            </a:pPr>
            <a:endParaRPr/>
          </a:p>
        </p:txBody>
      </p:sp>
      <p:sp>
        <p:nvSpPr>
          <p:cNvPr id="5" name="TextBox 5"/>
          <p:cNvSpPr txBox="1"/>
          <p:nvPr/>
        </p:nvSpPr>
        <p:spPr>
          <a:xfrm>
            <a:off x="0" y="2553668"/>
            <a:ext cx="12191048" cy="5179665"/>
          </a:xfrm>
          <a:prstGeom prst="rect">
            <a:avLst/>
          </a:prstGeom>
        </p:spPr>
        <p:txBody>
          <a:bodyPr lIns="50800" tIns="50800" rIns="50800" bIns="50800" rtlCol="0" anchor="ctr"/>
          <a:lstStyle/>
          <a:p>
            <a:pPr>
              <a:lnSpc>
                <a:spcPts val="3000"/>
              </a:lnSpc>
            </a:pPr>
            <a:endParaRPr/>
          </a:p>
        </p:txBody>
      </p:sp>
      <p:sp>
        <p:nvSpPr>
          <p:cNvPr id="4" name="Freeform 4"/>
          <p:cNvSpPr/>
          <p:nvPr/>
        </p:nvSpPr>
        <p:spPr>
          <a:xfrm>
            <a:off x="0" y="1562100"/>
            <a:ext cx="9144000" cy="6629400"/>
          </a:xfrm>
          <a:custGeom>
            <a:avLst/>
            <a:gdLst/>
            <a:ahLst/>
            <a:cxnLst/>
            <a:rect l="l" t="t" r="r" b="b"/>
            <a:pathLst>
              <a:path w="3210811" h="1354667">
                <a:moveTo>
                  <a:pt x="0" y="0"/>
                </a:moveTo>
                <a:lnTo>
                  <a:pt x="3210811" y="0"/>
                </a:lnTo>
                <a:lnTo>
                  <a:pt x="3210811" y="1354667"/>
                </a:lnTo>
                <a:lnTo>
                  <a:pt x="0" y="1354667"/>
                </a:lnTo>
                <a:close/>
              </a:path>
            </a:pathLst>
          </a:custGeom>
          <a:solidFill>
            <a:srgbClr val="FFF7F3"/>
          </a:solidFill>
        </p:spPr>
        <p:txBody>
          <a:bodyPr/>
          <a:lstStyle/>
          <a:p>
            <a:endParaRPr lang="en-US"/>
          </a:p>
        </p:txBody>
      </p:sp>
      <p:sp>
        <p:nvSpPr>
          <p:cNvPr id="7" name="Freeform 7"/>
          <p:cNvSpPr/>
          <p:nvPr/>
        </p:nvSpPr>
        <p:spPr>
          <a:xfrm>
            <a:off x="9134061" y="1562100"/>
            <a:ext cx="9144000" cy="4572000"/>
          </a:xfrm>
          <a:custGeom>
            <a:avLst/>
            <a:gdLst/>
            <a:ahLst/>
            <a:cxnLst/>
            <a:rect l="l" t="t" r="r" b="b"/>
            <a:pathLst>
              <a:path w="6096953" h="5131927">
                <a:moveTo>
                  <a:pt x="0" y="0"/>
                </a:moveTo>
                <a:lnTo>
                  <a:pt x="6096952" y="0"/>
                </a:lnTo>
                <a:lnTo>
                  <a:pt x="6096952" y="5131927"/>
                </a:lnTo>
                <a:lnTo>
                  <a:pt x="0" y="5131927"/>
                </a:lnTo>
                <a:lnTo>
                  <a:pt x="0" y="0"/>
                </a:lnTo>
                <a:close/>
              </a:path>
            </a:pathLst>
          </a:custGeom>
          <a:blipFill>
            <a:blip r:embed="rId2">
              <a:alphaModFix amt="59000"/>
            </a:blip>
            <a:stretch>
              <a:fillRect l="-199953" t="-172239" b="-84117"/>
            </a:stretch>
          </a:blipFill>
        </p:spPr>
        <p:txBody>
          <a:bodyPr/>
          <a:lstStyle/>
          <a:p>
            <a:endParaRPr lang="en-US" dirty="0"/>
          </a:p>
        </p:txBody>
      </p:sp>
      <p:sp>
        <p:nvSpPr>
          <p:cNvPr id="10" name="TextBox 10"/>
          <p:cNvSpPr txBox="1"/>
          <p:nvPr/>
        </p:nvSpPr>
        <p:spPr>
          <a:xfrm>
            <a:off x="9677400" y="2019300"/>
            <a:ext cx="7876214" cy="3691588"/>
          </a:xfrm>
          <a:prstGeom prst="rect">
            <a:avLst/>
          </a:prstGeom>
        </p:spPr>
        <p:txBody>
          <a:bodyPr wrap="square" lIns="0" tIns="0" rIns="0" bIns="0" rtlCol="0" anchor="t">
            <a:spAutoFit/>
          </a:bodyPr>
          <a:lstStyle/>
          <a:p>
            <a:pPr>
              <a:lnSpc>
                <a:spcPts val="3400"/>
              </a:lnSpc>
            </a:pPr>
            <a:r>
              <a:rPr lang="en-US" sz="3400" b="1" dirty="0">
                <a:solidFill>
                  <a:srgbClr val="FFD07B"/>
                </a:solidFill>
                <a:latin typeface="Poppins" pitchFamily="2" charset="77"/>
                <a:cs typeface="Poppins" pitchFamily="2" charset="77"/>
              </a:rPr>
              <a:t>PUBLICLY TRADED vs. </a:t>
            </a:r>
            <a:r>
              <a:rPr lang="en-US" sz="3400" dirty="0">
                <a:solidFill>
                  <a:srgbClr val="FFD07B"/>
                </a:solidFill>
                <a:latin typeface="Poppins" pitchFamily="2" charset="77"/>
                <a:cs typeface="Poppins" pitchFamily="2" charset="77"/>
              </a:rPr>
              <a:t>PRIVATELY HELD</a:t>
            </a:r>
          </a:p>
          <a:p>
            <a:pPr>
              <a:lnSpc>
                <a:spcPct val="114000"/>
              </a:lnSpc>
              <a:spcBef>
                <a:spcPts val="1800"/>
              </a:spcBef>
            </a:pPr>
            <a:r>
              <a:rPr lang="en-US" sz="2000" b="1" dirty="0">
                <a:solidFill>
                  <a:schemeClr val="accent5">
                    <a:lumMod val="60000"/>
                    <a:lumOff val="40000"/>
                  </a:schemeClr>
                </a:solidFill>
                <a:latin typeface="Poppins" pitchFamily="2" charset="77"/>
                <a:cs typeface="Poppins" pitchFamily="2" charset="77"/>
              </a:rPr>
              <a:t>Publicly traded</a:t>
            </a:r>
            <a:r>
              <a:rPr lang="en-US" sz="2000" dirty="0">
                <a:solidFill>
                  <a:srgbClr val="FFF7F3"/>
                </a:solidFill>
                <a:latin typeface="Poppins" pitchFamily="2" charset="77"/>
                <a:cs typeface="Poppins" pitchFamily="2" charset="77"/>
              </a:rPr>
              <a:t>, or being a</a:t>
            </a:r>
            <a:r>
              <a:rPr lang="en-US" sz="2000" b="1" dirty="0">
                <a:solidFill>
                  <a:schemeClr val="accent5">
                    <a:lumMod val="60000"/>
                    <a:lumOff val="40000"/>
                  </a:schemeClr>
                </a:solidFill>
                <a:latin typeface="Poppins" pitchFamily="2" charset="77"/>
                <a:cs typeface="Poppins" pitchFamily="2" charset="77"/>
              </a:rPr>
              <a:t> public company</a:t>
            </a:r>
            <a:r>
              <a:rPr lang="en-US" sz="2000" dirty="0">
                <a:solidFill>
                  <a:schemeClr val="accent5">
                    <a:lumMod val="60000"/>
                    <a:lumOff val="40000"/>
                  </a:schemeClr>
                </a:solidFill>
                <a:latin typeface="Poppins" pitchFamily="2" charset="77"/>
                <a:cs typeface="Poppins" pitchFamily="2" charset="77"/>
              </a:rPr>
              <a:t>  </a:t>
            </a:r>
            <a:r>
              <a:rPr lang="en-US" sz="2000" dirty="0">
                <a:solidFill>
                  <a:srgbClr val="FFF7F3"/>
                </a:solidFill>
                <a:latin typeface="Poppins" pitchFamily="2" charset="77"/>
                <a:cs typeface="Poppins" pitchFamily="2" charset="77"/>
              </a:rPr>
              <a:t>means that the company has stock shares that are available for public purchase through a stock exchange such as the New York Stock Exchange (NYSE) or NASDAQ.</a:t>
            </a:r>
          </a:p>
          <a:p>
            <a:pPr>
              <a:lnSpc>
                <a:spcPct val="114000"/>
              </a:lnSpc>
              <a:spcBef>
                <a:spcPts val="1800"/>
              </a:spcBef>
            </a:pPr>
            <a:r>
              <a:rPr lang="en-US" sz="2000" b="1" dirty="0">
                <a:solidFill>
                  <a:schemeClr val="accent5">
                    <a:lumMod val="60000"/>
                    <a:lumOff val="40000"/>
                  </a:schemeClr>
                </a:solidFill>
                <a:latin typeface="Poppins" pitchFamily="2" charset="77"/>
                <a:cs typeface="Poppins" pitchFamily="2" charset="77"/>
              </a:rPr>
              <a:t>Privately held</a:t>
            </a:r>
            <a:r>
              <a:rPr lang="en-US" sz="2000" dirty="0">
                <a:solidFill>
                  <a:schemeClr val="accent5">
                    <a:lumMod val="60000"/>
                    <a:lumOff val="40000"/>
                  </a:schemeClr>
                </a:solidFill>
                <a:latin typeface="Poppins" pitchFamily="2" charset="77"/>
                <a:cs typeface="Poppins" pitchFamily="2" charset="77"/>
              </a:rPr>
              <a:t> </a:t>
            </a:r>
            <a:r>
              <a:rPr lang="en-US" sz="2000" dirty="0">
                <a:solidFill>
                  <a:srgbClr val="FFF7F3"/>
                </a:solidFill>
                <a:latin typeface="Poppins" pitchFamily="2" charset="77"/>
                <a:cs typeface="Poppins" pitchFamily="2" charset="77"/>
              </a:rPr>
              <a:t>means that a company’s shares are not available for public purchase, and are owned entirely by one or more founders, employees, private investors, and/or families. </a:t>
            </a:r>
            <a:endParaRPr lang="en-US" sz="2000" dirty="0">
              <a:solidFill>
                <a:srgbClr val="FFF7F3"/>
              </a:solidFill>
            </a:endParaRPr>
          </a:p>
        </p:txBody>
      </p:sp>
      <p:sp>
        <p:nvSpPr>
          <p:cNvPr id="18" name="TextBox 18"/>
          <p:cNvSpPr txBox="1"/>
          <p:nvPr/>
        </p:nvSpPr>
        <p:spPr>
          <a:xfrm>
            <a:off x="533400" y="1741621"/>
            <a:ext cx="8077200" cy="5668218"/>
          </a:xfrm>
          <a:prstGeom prst="rect">
            <a:avLst/>
          </a:prstGeom>
        </p:spPr>
        <p:txBody>
          <a:bodyPr wrap="square" lIns="0" tIns="0" rIns="0" bIns="0" rtlCol="0" anchor="t">
            <a:spAutoFit/>
          </a:bodyPr>
          <a:lstStyle/>
          <a:p>
            <a:pPr>
              <a:lnSpc>
                <a:spcPts val="3400"/>
              </a:lnSpc>
              <a:spcBef>
                <a:spcPts val="2400"/>
              </a:spcBef>
            </a:pPr>
            <a:r>
              <a:rPr lang="en-US" sz="3400" b="1" i="0" dirty="0">
                <a:solidFill>
                  <a:srgbClr val="537856"/>
                </a:solidFill>
                <a:effectLst/>
                <a:latin typeface="Poppins" pitchFamily="2" charset="77"/>
                <a:cs typeface="Poppins" pitchFamily="2" charset="77"/>
              </a:rPr>
              <a:t>SHARES vs. STOCK</a:t>
            </a:r>
          </a:p>
          <a:p>
            <a:pPr>
              <a:spcBef>
                <a:spcPts val="2400"/>
              </a:spcBef>
            </a:pPr>
            <a:r>
              <a:rPr lang="en-US" sz="2000" b="1" i="0" dirty="0">
                <a:solidFill>
                  <a:schemeClr val="accent5">
                    <a:lumMod val="75000"/>
                  </a:schemeClr>
                </a:solidFill>
                <a:effectLst/>
                <a:latin typeface="Poppins" pitchFamily="2" charset="77"/>
                <a:cs typeface="Poppins" pitchFamily="2" charset="77"/>
              </a:rPr>
              <a:t>Shareholders</a:t>
            </a:r>
            <a:r>
              <a:rPr lang="en-US" sz="2000" b="0" i="0" dirty="0">
                <a:solidFill>
                  <a:schemeClr val="tx1">
                    <a:lumMod val="85000"/>
                    <a:lumOff val="15000"/>
                  </a:schemeClr>
                </a:solidFill>
                <a:effectLst/>
                <a:latin typeface="Poppins" pitchFamily="2" charset="77"/>
                <a:cs typeface="Poppins" pitchFamily="2" charset="77"/>
              </a:rPr>
              <a:t> refers to anyone who has ownership “shares” or stock in a company.</a:t>
            </a:r>
          </a:p>
          <a:p>
            <a:pPr>
              <a:spcBef>
                <a:spcPts val="2400"/>
              </a:spcBef>
            </a:pPr>
            <a:r>
              <a:rPr lang="en-US" sz="2000" b="1" i="0" dirty="0">
                <a:solidFill>
                  <a:schemeClr val="accent5">
                    <a:lumMod val="75000"/>
                  </a:schemeClr>
                </a:solidFill>
                <a:effectLst/>
                <a:latin typeface="Poppins" pitchFamily="2" charset="77"/>
                <a:cs typeface="Poppins" pitchFamily="2" charset="77"/>
              </a:rPr>
              <a:t>Stock</a:t>
            </a:r>
            <a:r>
              <a:rPr lang="en-US" sz="2000" b="0" i="0" dirty="0">
                <a:solidFill>
                  <a:schemeClr val="accent5">
                    <a:lumMod val="75000"/>
                  </a:schemeClr>
                </a:solidFill>
                <a:effectLst/>
                <a:latin typeface="Poppins" pitchFamily="2" charset="77"/>
                <a:cs typeface="Poppins" pitchFamily="2" charset="77"/>
              </a:rPr>
              <a:t> </a:t>
            </a:r>
            <a:r>
              <a:rPr lang="en-US" sz="2000" b="0" i="0" dirty="0">
                <a:solidFill>
                  <a:schemeClr val="tx1">
                    <a:lumMod val="85000"/>
                    <a:lumOff val="15000"/>
                  </a:schemeClr>
                </a:solidFill>
                <a:effectLst/>
                <a:latin typeface="Poppins" pitchFamily="2" charset="77"/>
                <a:cs typeface="Poppins" pitchFamily="2" charset="77"/>
              </a:rPr>
              <a:t>refers to fractional ownership of equity in a company.</a:t>
            </a:r>
            <a:endParaRPr lang="en-US" sz="2000" dirty="0">
              <a:solidFill>
                <a:schemeClr val="tx1">
                  <a:lumMod val="85000"/>
                  <a:lumOff val="15000"/>
                </a:schemeClr>
              </a:solidFill>
              <a:latin typeface="Poppins" pitchFamily="2" charset="77"/>
              <a:cs typeface="Poppins" pitchFamily="2" charset="77"/>
            </a:endParaRPr>
          </a:p>
          <a:p>
            <a:pPr>
              <a:spcBef>
                <a:spcPts val="2400"/>
              </a:spcBef>
            </a:pPr>
            <a:r>
              <a:rPr lang="en-US" sz="2000" dirty="0">
                <a:solidFill>
                  <a:schemeClr val="tx1">
                    <a:lumMod val="85000"/>
                    <a:lumOff val="15000"/>
                  </a:schemeClr>
                </a:solidFill>
                <a:latin typeface="Poppins" pitchFamily="2" charset="77"/>
                <a:cs typeface="Poppins" pitchFamily="2" charset="77"/>
              </a:rPr>
              <a:t>A</a:t>
            </a:r>
            <a:r>
              <a:rPr lang="en-US" sz="2000" b="1" dirty="0">
                <a:solidFill>
                  <a:schemeClr val="accent5">
                    <a:lumMod val="75000"/>
                  </a:schemeClr>
                </a:solidFill>
                <a:latin typeface="Poppins" pitchFamily="2" charset="77"/>
                <a:cs typeface="Poppins" pitchFamily="2" charset="77"/>
              </a:rPr>
              <a:t> security </a:t>
            </a:r>
            <a:r>
              <a:rPr lang="en-US" sz="2000" dirty="0">
                <a:solidFill>
                  <a:schemeClr val="tx1">
                    <a:lumMod val="85000"/>
                    <a:lumOff val="15000"/>
                  </a:schemeClr>
                </a:solidFill>
                <a:latin typeface="Poppins" pitchFamily="2" charset="77"/>
                <a:cs typeface="Poppins" pitchFamily="2" charset="77"/>
              </a:rPr>
              <a:t>is a catch-all term referring to financial instruments used by a company that can be traded between parties. Stocks are a type of security. </a:t>
            </a:r>
          </a:p>
          <a:p>
            <a:pPr>
              <a:spcBef>
                <a:spcPts val="2400"/>
              </a:spcBef>
            </a:pPr>
            <a:r>
              <a:rPr lang="en-US" sz="2000" dirty="0">
                <a:solidFill>
                  <a:schemeClr val="tx1">
                    <a:lumMod val="85000"/>
                    <a:lumOff val="15000"/>
                  </a:schemeClr>
                </a:solidFill>
                <a:latin typeface="Poppins" pitchFamily="2" charset="77"/>
                <a:cs typeface="Poppins" pitchFamily="2" charset="77"/>
              </a:rPr>
              <a:t>A </a:t>
            </a:r>
            <a:r>
              <a:rPr lang="en-US" sz="2000" b="1" dirty="0">
                <a:solidFill>
                  <a:schemeClr val="accent5">
                    <a:lumMod val="75000"/>
                  </a:schemeClr>
                </a:solidFill>
                <a:latin typeface="Poppins" pitchFamily="2" charset="77"/>
                <a:cs typeface="Poppins" pitchFamily="2" charset="77"/>
              </a:rPr>
              <a:t>stock exchange </a:t>
            </a:r>
            <a:r>
              <a:rPr lang="en-US" sz="2000" dirty="0">
                <a:solidFill>
                  <a:schemeClr val="accent5">
                    <a:lumMod val="75000"/>
                  </a:schemeClr>
                </a:solidFill>
                <a:latin typeface="Poppins" pitchFamily="2" charset="77"/>
                <a:cs typeface="Poppins" pitchFamily="2" charset="77"/>
              </a:rPr>
              <a:t> </a:t>
            </a:r>
            <a:r>
              <a:rPr lang="en-US" sz="2000" dirty="0">
                <a:solidFill>
                  <a:schemeClr val="tx1">
                    <a:lumMod val="85000"/>
                    <a:lumOff val="15000"/>
                  </a:schemeClr>
                </a:solidFill>
                <a:latin typeface="Poppins" pitchFamily="2" charset="77"/>
                <a:cs typeface="Poppins" pitchFamily="2" charset="77"/>
              </a:rPr>
              <a:t>is a </a:t>
            </a:r>
            <a:r>
              <a:rPr lang="en-US" sz="2000" b="0" i="0" dirty="0">
                <a:solidFill>
                  <a:srgbClr val="202124"/>
                </a:solidFill>
                <a:effectLst/>
                <a:latin typeface="Poppins" pitchFamily="2" charset="77"/>
                <a:cs typeface="Poppins" pitchFamily="2" charset="77"/>
              </a:rPr>
              <a:t>market in which securities are bought and sold. </a:t>
            </a:r>
            <a:r>
              <a:rPr lang="en-US" sz="2000" dirty="0">
                <a:solidFill>
                  <a:srgbClr val="202124"/>
                </a:solidFill>
                <a:latin typeface="Poppins" pitchFamily="2" charset="77"/>
                <a:cs typeface="Poppins" pitchFamily="2" charset="77"/>
              </a:rPr>
              <a:t>The two main stock exchanges in the US are the New York Stock Exchange (NYSE) and the NASDAQ.</a:t>
            </a:r>
          </a:p>
          <a:p>
            <a:pPr>
              <a:spcBef>
                <a:spcPts val="2400"/>
              </a:spcBef>
            </a:pPr>
            <a:r>
              <a:rPr lang="en-US" sz="2000" dirty="0">
                <a:solidFill>
                  <a:schemeClr val="tx1">
                    <a:lumMod val="85000"/>
                    <a:lumOff val="15000"/>
                  </a:schemeClr>
                </a:solidFill>
                <a:latin typeface="Poppins" pitchFamily="2" charset="77"/>
                <a:cs typeface="Poppins" pitchFamily="2" charset="77"/>
              </a:rPr>
              <a:t>A </a:t>
            </a:r>
            <a:r>
              <a:rPr lang="en-US" sz="2000" b="1" dirty="0">
                <a:solidFill>
                  <a:schemeClr val="accent5">
                    <a:lumMod val="75000"/>
                  </a:schemeClr>
                </a:solidFill>
                <a:latin typeface="Poppins" pitchFamily="2" charset="77"/>
                <a:cs typeface="Poppins" pitchFamily="2" charset="77"/>
              </a:rPr>
              <a:t>stock symbol (ticker symbol) </a:t>
            </a:r>
            <a:r>
              <a:rPr lang="en-US" sz="2000" dirty="0">
                <a:solidFill>
                  <a:schemeClr val="tx1">
                    <a:lumMod val="85000"/>
                    <a:lumOff val="15000"/>
                  </a:schemeClr>
                </a:solidFill>
                <a:latin typeface="Poppins" pitchFamily="2" charset="77"/>
                <a:cs typeface="Poppins" pitchFamily="2" charset="77"/>
              </a:rPr>
              <a:t>is a unique series of characters </a:t>
            </a:r>
            <a:r>
              <a:rPr lang="en-US" sz="2000" i="0" dirty="0">
                <a:solidFill>
                  <a:schemeClr val="tx1">
                    <a:lumMod val="85000"/>
                    <a:lumOff val="15000"/>
                  </a:schemeClr>
                </a:solidFill>
                <a:effectLst/>
                <a:latin typeface="Poppins" pitchFamily="2" charset="77"/>
                <a:cs typeface="Poppins" pitchFamily="2" charset="77"/>
              </a:rPr>
              <a:t>assigned to a specific security, used for trading purposes. </a:t>
            </a:r>
            <a:endParaRPr lang="en-US" sz="2000" dirty="0">
              <a:solidFill>
                <a:schemeClr val="tx1">
                  <a:lumMod val="85000"/>
                  <a:lumOff val="15000"/>
                </a:schemeClr>
              </a:solidFill>
              <a:latin typeface="Poppins" pitchFamily="2" charset="77"/>
              <a:cs typeface="Poppins" pitchFamily="2" charset="77"/>
            </a:endParaRPr>
          </a:p>
        </p:txBody>
      </p:sp>
      <p:sp>
        <p:nvSpPr>
          <p:cNvPr id="3" name="AutoShape 9">
            <a:extLst>
              <a:ext uri="{FF2B5EF4-FFF2-40B4-BE49-F238E27FC236}">
                <a16:creationId xmlns:a16="http://schemas.microsoft.com/office/drawing/2014/main" id="{C276ED51-5554-4904-F91C-A0AF93D38272}"/>
              </a:ext>
            </a:extLst>
          </p:cNvPr>
          <p:cNvSpPr/>
          <p:nvPr/>
        </p:nvSpPr>
        <p:spPr>
          <a:xfrm>
            <a:off x="457200" y="3238500"/>
            <a:ext cx="8229600" cy="0"/>
          </a:xfrm>
          <a:prstGeom prst="line">
            <a:avLst/>
          </a:prstGeom>
          <a:ln w="12700" cap="flat">
            <a:solidFill>
              <a:schemeClr val="accent5">
                <a:lumMod val="75000"/>
              </a:schemeClr>
            </a:solidFill>
            <a:prstDash val="sysDot"/>
            <a:headEnd type="none" w="sm" len="sm"/>
            <a:tailEnd type="none" w="sm" len="sm"/>
          </a:ln>
        </p:spPr>
        <p:txBody>
          <a:bodyPr/>
          <a:lstStyle/>
          <a:p>
            <a:endParaRPr lang="en-US" dirty="0"/>
          </a:p>
        </p:txBody>
      </p:sp>
      <p:sp>
        <p:nvSpPr>
          <p:cNvPr id="8" name="TextBox 7">
            <a:extLst>
              <a:ext uri="{FF2B5EF4-FFF2-40B4-BE49-F238E27FC236}">
                <a16:creationId xmlns:a16="http://schemas.microsoft.com/office/drawing/2014/main" id="{031392C1-2A3B-CB2E-8C3C-427057B621D8}"/>
              </a:ext>
            </a:extLst>
          </p:cNvPr>
          <p:cNvSpPr txBox="1"/>
          <p:nvPr/>
        </p:nvSpPr>
        <p:spPr>
          <a:xfrm>
            <a:off x="9677400" y="6579770"/>
            <a:ext cx="8229600" cy="2151871"/>
          </a:xfrm>
          <a:prstGeom prst="rect">
            <a:avLst/>
          </a:prstGeom>
          <a:noFill/>
        </p:spPr>
        <p:txBody>
          <a:bodyPr wrap="square">
            <a:spAutoFit/>
          </a:bodyPr>
          <a:lstStyle/>
          <a:p>
            <a:pPr>
              <a:lnSpc>
                <a:spcPts val="3400"/>
              </a:lnSpc>
            </a:pPr>
            <a:r>
              <a:rPr lang="en-US" sz="3400" dirty="0">
                <a:solidFill>
                  <a:srgbClr val="FFD07B"/>
                </a:solidFill>
                <a:latin typeface="Poppins Bold"/>
              </a:rPr>
              <a:t>WHAT DOES IT MEAN </a:t>
            </a:r>
            <a:r>
              <a:rPr lang="en-US" sz="3400" dirty="0">
                <a:solidFill>
                  <a:srgbClr val="FFD07B"/>
                </a:solidFill>
                <a:latin typeface="Poppins" pitchFamily="2" charset="77"/>
                <a:cs typeface="Poppins" pitchFamily="2" charset="77"/>
              </a:rPr>
              <a:t>TO “GO PUBLIC”?</a:t>
            </a:r>
          </a:p>
          <a:p>
            <a:pPr>
              <a:lnSpc>
                <a:spcPct val="114000"/>
              </a:lnSpc>
              <a:spcBef>
                <a:spcPts val="1800"/>
              </a:spcBef>
            </a:pPr>
            <a:r>
              <a:rPr lang="en-US" sz="2000" b="1" dirty="0">
                <a:solidFill>
                  <a:schemeClr val="accent5">
                    <a:lumMod val="60000"/>
                    <a:lumOff val="40000"/>
                  </a:schemeClr>
                </a:solidFill>
                <a:latin typeface="Poppins" pitchFamily="2" charset="77"/>
                <a:cs typeface="Poppins" pitchFamily="2" charset="77"/>
              </a:rPr>
              <a:t>Going public </a:t>
            </a:r>
            <a:r>
              <a:rPr lang="en-US" sz="2000" dirty="0">
                <a:solidFill>
                  <a:srgbClr val="FFF7F3"/>
                </a:solidFill>
                <a:latin typeface="Poppins" pitchFamily="2" charset="77"/>
                <a:cs typeface="Poppins" pitchFamily="2" charset="77"/>
              </a:rPr>
              <a:t>is when a privately held company begins to offer stock shares to the public through a process called an </a:t>
            </a:r>
            <a:r>
              <a:rPr lang="en-US" sz="2000" b="1" dirty="0">
                <a:solidFill>
                  <a:schemeClr val="accent5">
                    <a:lumMod val="60000"/>
                    <a:lumOff val="40000"/>
                  </a:schemeClr>
                </a:solidFill>
                <a:latin typeface="Poppins" pitchFamily="2" charset="77"/>
                <a:cs typeface="Poppins" pitchFamily="2" charset="77"/>
              </a:rPr>
              <a:t>Initial Public Offering (IPO)</a:t>
            </a:r>
            <a:r>
              <a:rPr lang="en-US" sz="2000" dirty="0">
                <a:solidFill>
                  <a:srgbClr val="FFF7F3"/>
                </a:solidFill>
                <a:latin typeface="Poppins" pitchFamily="2" charset="77"/>
                <a:cs typeface="Poppins" pitchFamily="2" charset="77"/>
              </a:rPr>
              <a:t>, after which the company’s shares are publicly traded on a stock exchange.</a:t>
            </a:r>
            <a:endParaRPr lang="en-US" sz="2000" i="0" dirty="0">
              <a:solidFill>
                <a:srgbClr val="FFF7F3"/>
              </a:solidFill>
              <a:effectLst/>
              <a:latin typeface="Poppins" pitchFamily="2" charset="77"/>
              <a:cs typeface="Poppins" pitchFamily="2" charset="77"/>
            </a:endParaRPr>
          </a:p>
        </p:txBody>
      </p:sp>
      <p:sp>
        <p:nvSpPr>
          <p:cNvPr id="36" name="Freeform 4">
            <a:extLst>
              <a:ext uri="{FF2B5EF4-FFF2-40B4-BE49-F238E27FC236}">
                <a16:creationId xmlns:a16="http://schemas.microsoft.com/office/drawing/2014/main" id="{0B254C8C-6048-740C-FF8B-A9B3DC1B4625}"/>
              </a:ext>
            </a:extLst>
          </p:cNvPr>
          <p:cNvSpPr/>
          <p:nvPr/>
        </p:nvSpPr>
        <p:spPr>
          <a:xfrm>
            <a:off x="0" y="7734300"/>
            <a:ext cx="9144000" cy="2552700"/>
          </a:xfrm>
          <a:custGeom>
            <a:avLst/>
            <a:gdLst/>
            <a:ahLst/>
            <a:cxnLst/>
            <a:rect l="l" t="t" r="r" b="b"/>
            <a:pathLst>
              <a:path w="3210811" h="1354667">
                <a:moveTo>
                  <a:pt x="0" y="0"/>
                </a:moveTo>
                <a:lnTo>
                  <a:pt x="3210811" y="0"/>
                </a:lnTo>
                <a:lnTo>
                  <a:pt x="3210811" y="1354667"/>
                </a:lnTo>
                <a:lnTo>
                  <a:pt x="0" y="1354667"/>
                </a:lnTo>
                <a:close/>
              </a:path>
            </a:pathLst>
          </a:custGeom>
          <a:solidFill>
            <a:srgbClr val="FFD07B"/>
          </a:solidFill>
          <a:ln>
            <a:noFill/>
          </a:ln>
        </p:spPr>
        <p:txBody>
          <a:bodyPr/>
          <a:lstStyle/>
          <a:p>
            <a:endParaRPr lang="en-US"/>
          </a:p>
        </p:txBody>
      </p:sp>
      <p:sp>
        <p:nvSpPr>
          <p:cNvPr id="30" name="TextBox 29">
            <a:extLst>
              <a:ext uri="{FF2B5EF4-FFF2-40B4-BE49-F238E27FC236}">
                <a16:creationId xmlns:a16="http://schemas.microsoft.com/office/drawing/2014/main" id="{61C84778-D776-0C3D-DE09-7AF655F8C8F4}"/>
              </a:ext>
            </a:extLst>
          </p:cNvPr>
          <p:cNvSpPr txBox="1"/>
          <p:nvPr/>
        </p:nvSpPr>
        <p:spPr>
          <a:xfrm>
            <a:off x="533400" y="723900"/>
            <a:ext cx="9364132" cy="604012"/>
          </a:xfrm>
          <a:prstGeom prst="rect">
            <a:avLst/>
          </a:prstGeom>
          <a:noFill/>
        </p:spPr>
        <p:txBody>
          <a:bodyPr wrap="square">
            <a:spAutoFit/>
          </a:bodyPr>
          <a:lstStyle/>
          <a:p>
            <a:pPr>
              <a:lnSpc>
                <a:spcPts val="3400"/>
              </a:lnSpc>
              <a:spcBef>
                <a:spcPts val="2400"/>
              </a:spcBef>
            </a:pPr>
            <a:r>
              <a:rPr lang="en-US" sz="4800" b="1" i="0" dirty="0">
                <a:solidFill>
                  <a:schemeClr val="accent5">
                    <a:lumMod val="60000"/>
                    <a:lumOff val="40000"/>
                  </a:schemeClr>
                </a:solidFill>
                <a:effectLst/>
                <a:latin typeface="Poppins" pitchFamily="2" charset="77"/>
                <a:cs typeface="Poppins" pitchFamily="2" charset="77"/>
              </a:rPr>
              <a:t>STOCK MARKET </a:t>
            </a:r>
            <a:r>
              <a:rPr lang="en-US" sz="4800" i="0" dirty="0">
                <a:solidFill>
                  <a:schemeClr val="accent5">
                    <a:lumMod val="60000"/>
                    <a:lumOff val="40000"/>
                  </a:schemeClr>
                </a:solidFill>
                <a:effectLst/>
                <a:latin typeface="Poppins" pitchFamily="2" charset="77"/>
                <a:cs typeface="Poppins" pitchFamily="2" charset="77"/>
              </a:rPr>
              <a:t>TERMINOLOGY</a:t>
            </a:r>
            <a:endParaRPr lang="en-US" sz="4800" dirty="0">
              <a:solidFill>
                <a:schemeClr val="accent5">
                  <a:lumMod val="60000"/>
                  <a:lumOff val="40000"/>
                </a:schemeClr>
              </a:solidFill>
              <a:latin typeface="Poppins" pitchFamily="2" charset="77"/>
              <a:cs typeface="Poppins" pitchFamily="2" charset="77"/>
            </a:endParaRPr>
          </a:p>
        </p:txBody>
      </p:sp>
      <p:sp>
        <p:nvSpPr>
          <p:cNvPr id="31" name="Freeform 17">
            <a:extLst>
              <a:ext uri="{FF2B5EF4-FFF2-40B4-BE49-F238E27FC236}">
                <a16:creationId xmlns:a16="http://schemas.microsoft.com/office/drawing/2014/main" id="{15DBE952-3F6F-B84D-975A-A76FC9DB03B2}"/>
              </a:ext>
            </a:extLst>
          </p:cNvPr>
          <p:cNvSpPr/>
          <p:nvPr/>
        </p:nvSpPr>
        <p:spPr>
          <a:xfrm>
            <a:off x="17248149"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3"/>
            <a:stretch>
              <a:fillRect/>
            </a:stretch>
          </a:blipFill>
        </p:spPr>
        <p:txBody>
          <a:bodyPr/>
          <a:lstStyle/>
          <a:p>
            <a:endParaRPr lang="en-US"/>
          </a:p>
        </p:txBody>
      </p:sp>
      <p:sp>
        <p:nvSpPr>
          <p:cNvPr id="6" name="AutoShape 9">
            <a:extLst>
              <a:ext uri="{FF2B5EF4-FFF2-40B4-BE49-F238E27FC236}">
                <a16:creationId xmlns:a16="http://schemas.microsoft.com/office/drawing/2014/main" id="{544C2461-435F-A4B7-2779-A8FA53092A75}"/>
              </a:ext>
            </a:extLst>
          </p:cNvPr>
          <p:cNvSpPr/>
          <p:nvPr/>
        </p:nvSpPr>
        <p:spPr>
          <a:xfrm>
            <a:off x="9753600" y="9334500"/>
            <a:ext cx="4724400" cy="0"/>
          </a:xfrm>
          <a:prstGeom prst="line">
            <a:avLst/>
          </a:prstGeom>
          <a:ln w="50800" cap="flat">
            <a:solidFill>
              <a:schemeClr val="accent5">
                <a:lumMod val="75000"/>
              </a:schemeClr>
            </a:solidFill>
            <a:prstDash val="sysDot"/>
            <a:headEnd type="none" w="sm" len="sm"/>
            <a:tailEnd type="none" w="sm" len="sm"/>
          </a:ln>
        </p:spPr>
        <p:txBody>
          <a:bodyPr/>
          <a:lstStyle/>
          <a:p>
            <a:endParaRPr lang="en-US" dirty="0"/>
          </a:p>
        </p:txBody>
      </p:sp>
      <p:sp>
        <p:nvSpPr>
          <p:cNvPr id="38" name="TextBox 37">
            <a:extLst>
              <a:ext uri="{FF2B5EF4-FFF2-40B4-BE49-F238E27FC236}">
                <a16:creationId xmlns:a16="http://schemas.microsoft.com/office/drawing/2014/main" id="{915FED00-047A-8AD3-E267-3DB4E2D3E977}"/>
              </a:ext>
            </a:extLst>
          </p:cNvPr>
          <p:cNvSpPr txBox="1"/>
          <p:nvPr/>
        </p:nvSpPr>
        <p:spPr>
          <a:xfrm>
            <a:off x="381000" y="8140389"/>
            <a:ext cx="8382000" cy="1575111"/>
          </a:xfrm>
          <a:prstGeom prst="rect">
            <a:avLst/>
          </a:prstGeom>
          <a:noFill/>
        </p:spPr>
        <p:txBody>
          <a:bodyPr wrap="square">
            <a:spAutoFit/>
          </a:bodyPr>
          <a:lstStyle/>
          <a:p>
            <a:r>
              <a:rPr lang="en-US" sz="3400" b="1" i="0" dirty="0">
                <a:solidFill>
                  <a:srgbClr val="537856"/>
                </a:solidFill>
                <a:effectLst/>
                <a:latin typeface="Poppins" pitchFamily="2" charset="77"/>
                <a:cs typeface="Poppins" pitchFamily="2" charset="77"/>
              </a:rPr>
              <a:t>BIRKENSTOCK</a:t>
            </a:r>
            <a:r>
              <a:rPr lang="en-US" sz="3400" i="0" dirty="0">
                <a:solidFill>
                  <a:srgbClr val="537856"/>
                </a:solidFill>
                <a:effectLst/>
                <a:latin typeface="Poppins" pitchFamily="2" charset="77"/>
                <a:cs typeface="Poppins" pitchFamily="2" charset="77"/>
              </a:rPr>
              <a:t> (NYSE: BIRK)</a:t>
            </a:r>
          </a:p>
          <a:p>
            <a:pPr>
              <a:lnSpc>
                <a:spcPct val="150000"/>
              </a:lnSpc>
              <a:spcBef>
                <a:spcPts val="600"/>
              </a:spcBef>
            </a:pPr>
            <a:r>
              <a:rPr lang="en-US" sz="2000" b="1" dirty="0">
                <a:solidFill>
                  <a:schemeClr val="tx1">
                    <a:lumMod val="85000"/>
                    <a:lumOff val="15000"/>
                  </a:schemeClr>
                </a:solidFill>
                <a:latin typeface="Poppins" pitchFamily="2" charset="77"/>
                <a:cs typeface="Poppins" pitchFamily="2" charset="77"/>
              </a:rPr>
              <a:t>Birkenstock’s Stock Symbol: </a:t>
            </a:r>
            <a:r>
              <a:rPr lang="en-US" sz="2000" dirty="0">
                <a:solidFill>
                  <a:schemeClr val="tx1">
                    <a:lumMod val="85000"/>
                    <a:lumOff val="15000"/>
                  </a:schemeClr>
                </a:solidFill>
                <a:latin typeface="Poppins" pitchFamily="2" charset="77"/>
                <a:cs typeface="Poppins" pitchFamily="2" charset="77"/>
              </a:rPr>
              <a:t>BIRK</a:t>
            </a:r>
            <a:br>
              <a:rPr lang="en-US" sz="2000" dirty="0">
                <a:solidFill>
                  <a:schemeClr val="tx1">
                    <a:lumMod val="85000"/>
                    <a:lumOff val="15000"/>
                  </a:schemeClr>
                </a:solidFill>
                <a:latin typeface="Poppins" pitchFamily="2" charset="77"/>
                <a:cs typeface="Poppins" pitchFamily="2" charset="77"/>
              </a:rPr>
            </a:br>
            <a:r>
              <a:rPr lang="en-US" sz="2000" b="1" i="0" dirty="0">
                <a:solidFill>
                  <a:schemeClr val="tx1">
                    <a:lumMod val="85000"/>
                    <a:lumOff val="15000"/>
                  </a:schemeClr>
                </a:solidFill>
                <a:effectLst/>
                <a:latin typeface="Poppins" pitchFamily="2" charset="77"/>
                <a:cs typeface="Poppins" pitchFamily="2" charset="77"/>
              </a:rPr>
              <a:t>Stock Ex</a:t>
            </a:r>
            <a:r>
              <a:rPr lang="en-US" sz="2000" b="1" dirty="0">
                <a:solidFill>
                  <a:schemeClr val="tx1">
                    <a:lumMod val="85000"/>
                    <a:lumOff val="15000"/>
                  </a:schemeClr>
                </a:solidFill>
                <a:latin typeface="Poppins" pitchFamily="2" charset="77"/>
                <a:cs typeface="Poppins" pitchFamily="2" charset="77"/>
              </a:rPr>
              <a:t>change trading BIRK: </a:t>
            </a:r>
            <a:r>
              <a:rPr lang="en-US" sz="2000" dirty="0">
                <a:solidFill>
                  <a:schemeClr val="tx1">
                    <a:lumMod val="85000"/>
                    <a:lumOff val="15000"/>
                  </a:schemeClr>
                </a:solidFill>
                <a:latin typeface="Poppins" pitchFamily="2" charset="77"/>
                <a:cs typeface="Poppins" pitchFamily="2" charset="77"/>
              </a:rPr>
              <a:t>New York Stock Exchange (NYSE)</a:t>
            </a:r>
            <a:endParaRPr lang="en-US" sz="2000" dirty="0">
              <a:solidFill>
                <a:schemeClr val="tx1">
                  <a:lumMod val="85000"/>
                  <a:lumOff val="15000"/>
                </a:schemeClr>
              </a:solidFill>
            </a:endParaRPr>
          </a:p>
        </p:txBody>
      </p:sp>
      <p:sp>
        <p:nvSpPr>
          <p:cNvPr id="39" name="AutoShape 9">
            <a:extLst>
              <a:ext uri="{FF2B5EF4-FFF2-40B4-BE49-F238E27FC236}">
                <a16:creationId xmlns:a16="http://schemas.microsoft.com/office/drawing/2014/main" id="{353189E0-38D9-4B1C-58F9-0CBB677737DE}"/>
              </a:ext>
            </a:extLst>
          </p:cNvPr>
          <p:cNvSpPr/>
          <p:nvPr/>
        </p:nvSpPr>
        <p:spPr>
          <a:xfrm>
            <a:off x="457200" y="3848100"/>
            <a:ext cx="8229600" cy="0"/>
          </a:xfrm>
          <a:prstGeom prst="line">
            <a:avLst/>
          </a:prstGeom>
          <a:ln w="12700" cap="flat">
            <a:solidFill>
              <a:schemeClr val="accent5">
                <a:lumMod val="75000"/>
              </a:schemeClr>
            </a:solidFill>
            <a:prstDash val="sysDot"/>
            <a:headEnd type="none" w="sm" len="sm"/>
            <a:tailEnd type="none" w="sm" len="sm"/>
          </a:ln>
        </p:spPr>
        <p:txBody>
          <a:bodyPr/>
          <a:lstStyle/>
          <a:p>
            <a:endParaRPr lang="en-US" dirty="0"/>
          </a:p>
        </p:txBody>
      </p:sp>
      <p:sp>
        <p:nvSpPr>
          <p:cNvPr id="40" name="AutoShape 9">
            <a:extLst>
              <a:ext uri="{FF2B5EF4-FFF2-40B4-BE49-F238E27FC236}">
                <a16:creationId xmlns:a16="http://schemas.microsoft.com/office/drawing/2014/main" id="{C3384006-1F9A-3603-4E82-46CBEF1C816F}"/>
              </a:ext>
            </a:extLst>
          </p:cNvPr>
          <p:cNvSpPr/>
          <p:nvPr/>
        </p:nvSpPr>
        <p:spPr>
          <a:xfrm>
            <a:off x="457200" y="5067300"/>
            <a:ext cx="8229600" cy="0"/>
          </a:xfrm>
          <a:prstGeom prst="line">
            <a:avLst/>
          </a:prstGeom>
          <a:ln w="12700" cap="flat">
            <a:solidFill>
              <a:schemeClr val="accent5">
                <a:lumMod val="75000"/>
              </a:schemeClr>
            </a:solidFill>
            <a:prstDash val="sysDot"/>
            <a:headEnd type="none" w="sm" len="sm"/>
            <a:tailEnd type="none" w="sm" len="sm"/>
          </a:ln>
        </p:spPr>
        <p:txBody>
          <a:bodyPr/>
          <a:lstStyle/>
          <a:p>
            <a:endParaRPr lang="en-US" dirty="0"/>
          </a:p>
        </p:txBody>
      </p:sp>
      <p:sp>
        <p:nvSpPr>
          <p:cNvPr id="41" name="AutoShape 9">
            <a:extLst>
              <a:ext uri="{FF2B5EF4-FFF2-40B4-BE49-F238E27FC236}">
                <a16:creationId xmlns:a16="http://schemas.microsoft.com/office/drawing/2014/main" id="{53AF197A-0C35-9276-CD59-73D6FFCE0928}"/>
              </a:ext>
            </a:extLst>
          </p:cNvPr>
          <p:cNvSpPr/>
          <p:nvPr/>
        </p:nvSpPr>
        <p:spPr>
          <a:xfrm>
            <a:off x="457200" y="6286500"/>
            <a:ext cx="8229600" cy="0"/>
          </a:xfrm>
          <a:prstGeom prst="line">
            <a:avLst/>
          </a:prstGeom>
          <a:ln w="12700" cap="flat">
            <a:solidFill>
              <a:schemeClr val="accent5">
                <a:lumMod val="75000"/>
              </a:schemeClr>
            </a:solidFill>
            <a:prstDash val="sysDot"/>
            <a:headEnd type="none" w="sm" len="sm"/>
            <a:tailEnd type="none" w="sm" len="sm"/>
          </a:ln>
        </p:spPr>
        <p:txBody>
          <a:bodyPr/>
          <a:lstStyle/>
          <a:p>
            <a:endParaRPr lang="en-US" dirty="0"/>
          </a:p>
        </p:txBody>
      </p:sp>
    </p:spTree>
    <p:extLst>
      <p:ext uri="{BB962C8B-B14F-4D97-AF65-F5344CB8AC3E}">
        <p14:creationId xmlns:p14="http://schemas.microsoft.com/office/powerpoint/2010/main" val="3700590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4" name="Freeform 4"/>
          <p:cNvSpPr/>
          <p:nvPr/>
        </p:nvSpPr>
        <p:spPr>
          <a:xfrm>
            <a:off x="4800600" y="5448300"/>
            <a:ext cx="13487400" cy="4838700"/>
          </a:xfrm>
          <a:custGeom>
            <a:avLst/>
            <a:gdLst/>
            <a:ahLst/>
            <a:cxnLst/>
            <a:rect l="l" t="t" r="r" b="b"/>
            <a:pathLst>
              <a:path w="4792412" h="1347866">
                <a:moveTo>
                  <a:pt x="0" y="0"/>
                </a:moveTo>
                <a:lnTo>
                  <a:pt x="4792412" y="0"/>
                </a:lnTo>
                <a:lnTo>
                  <a:pt x="4792412" y="1347866"/>
                </a:lnTo>
                <a:lnTo>
                  <a:pt x="0" y="1347866"/>
                </a:lnTo>
                <a:close/>
              </a:path>
            </a:pathLst>
          </a:custGeom>
          <a:solidFill>
            <a:srgbClr val="FFF7F3"/>
          </a:solidFill>
        </p:spPr>
        <p:txBody>
          <a:bodyPr/>
          <a:lstStyle/>
          <a:p>
            <a:endParaRPr lang="en-US" dirty="0"/>
          </a:p>
        </p:txBody>
      </p:sp>
      <p:sp>
        <p:nvSpPr>
          <p:cNvPr id="5" name="TextBox 5"/>
          <p:cNvSpPr txBox="1"/>
          <p:nvPr/>
        </p:nvSpPr>
        <p:spPr>
          <a:xfrm>
            <a:off x="0" y="5373852"/>
            <a:ext cx="18288000" cy="5179848"/>
          </a:xfrm>
          <a:prstGeom prst="rect">
            <a:avLst/>
          </a:prstGeom>
        </p:spPr>
        <p:txBody>
          <a:bodyPr lIns="50800" tIns="50800" rIns="50800" bIns="50800" rtlCol="0" anchor="ctr"/>
          <a:lstStyle/>
          <a:p>
            <a:pPr>
              <a:lnSpc>
                <a:spcPts val="3000"/>
              </a:lnSpc>
            </a:pPr>
            <a:endParaRPr/>
          </a:p>
        </p:txBody>
      </p:sp>
      <p:sp>
        <p:nvSpPr>
          <p:cNvPr id="2" name="Rounded Rectangle 1">
            <a:extLst>
              <a:ext uri="{FF2B5EF4-FFF2-40B4-BE49-F238E27FC236}">
                <a16:creationId xmlns:a16="http://schemas.microsoft.com/office/drawing/2014/main" id="{92E1B539-D360-9800-1DF9-EEF0E2EEAC8C}"/>
              </a:ext>
            </a:extLst>
          </p:cNvPr>
          <p:cNvSpPr/>
          <p:nvPr/>
        </p:nvSpPr>
        <p:spPr>
          <a:xfrm>
            <a:off x="876300" y="1790700"/>
            <a:ext cx="1981200" cy="6096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latin typeface="Poppins" pitchFamily="2" charset="77"/>
                <a:cs typeface="Poppins" pitchFamily="2" charset="77"/>
              </a:rPr>
              <a:t>1990-2000</a:t>
            </a:r>
          </a:p>
        </p:txBody>
      </p:sp>
      <p:sp>
        <p:nvSpPr>
          <p:cNvPr id="6" name="TextBox 5">
            <a:extLst>
              <a:ext uri="{FF2B5EF4-FFF2-40B4-BE49-F238E27FC236}">
                <a16:creationId xmlns:a16="http://schemas.microsoft.com/office/drawing/2014/main" id="{540B7313-CC95-AD10-9C82-358684B0C65B}"/>
              </a:ext>
            </a:extLst>
          </p:cNvPr>
          <p:cNvSpPr txBox="1"/>
          <p:nvPr/>
        </p:nvSpPr>
        <p:spPr>
          <a:xfrm>
            <a:off x="381000" y="2598291"/>
            <a:ext cx="2971800" cy="1703928"/>
          </a:xfrm>
          <a:prstGeom prst="rect">
            <a:avLst/>
          </a:prstGeom>
          <a:noFill/>
        </p:spPr>
        <p:txBody>
          <a:bodyPr wrap="square">
            <a:spAutoFit/>
          </a:bodyPr>
          <a:lstStyle/>
          <a:p>
            <a:pPr algn="ctr">
              <a:lnSpc>
                <a:spcPct val="114000"/>
              </a:lnSpc>
            </a:pPr>
            <a:r>
              <a:rPr lang="en-US" sz="2000" b="1" dirty="0">
                <a:solidFill>
                  <a:srgbClr val="FFF7F3"/>
                </a:solidFill>
                <a:latin typeface="Poppins" pitchFamily="2" charset="77"/>
              </a:rPr>
              <a:t>Corporate Division</a:t>
            </a:r>
          </a:p>
          <a:p>
            <a:pPr algn="ctr">
              <a:lnSpc>
                <a:spcPct val="114000"/>
              </a:lnSpc>
              <a:spcBef>
                <a:spcPts val="600"/>
              </a:spcBef>
            </a:pPr>
            <a:r>
              <a:rPr lang="en-US" sz="1700" dirty="0">
                <a:solidFill>
                  <a:srgbClr val="FFF7F3"/>
                </a:solidFill>
                <a:latin typeface="Poppins" pitchFamily="2" charset="77"/>
              </a:rPr>
              <a:t>Karl Birkenstock divides his company into several sub-brands to appeal to different markets.</a:t>
            </a:r>
          </a:p>
        </p:txBody>
      </p:sp>
      <p:cxnSp>
        <p:nvCxnSpPr>
          <p:cNvPr id="10" name="Straight Connector 9">
            <a:extLst>
              <a:ext uri="{FF2B5EF4-FFF2-40B4-BE49-F238E27FC236}">
                <a16:creationId xmlns:a16="http://schemas.microsoft.com/office/drawing/2014/main" id="{85BC9FE6-5FEF-B614-83BC-CA2816B18D82}"/>
              </a:ext>
            </a:extLst>
          </p:cNvPr>
          <p:cNvCxnSpPr>
            <a:cxnSpLocks/>
          </p:cNvCxnSpPr>
          <p:nvPr/>
        </p:nvCxnSpPr>
        <p:spPr>
          <a:xfrm>
            <a:off x="2857500" y="2095500"/>
            <a:ext cx="1459230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521CF1AA-4148-79E6-9D7E-7B34C42354DB}"/>
              </a:ext>
            </a:extLst>
          </p:cNvPr>
          <p:cNvSpPr/>
          <p:nvPr/>
        </p:nvSpPr>
        <p:spPr>
          <a:xfrm>
            <a:off x="4210050" y="1790700"/>
            <a:ext cx="1981200" cy="6096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latin typeface="Poppins" pitchFamily="2" charset="77"/>
                <a:cs typeface="Poppins" pitchFamily="2" charset="77"/>
              </a:rPr>
              <a:t>2002</a:t>
            </a:r>
          </a:p>
        </p:txBody>
      </p:sp>
      <p:sp>
        <p:nvSpPr>
          <p:cNvPr id="13" name="TextBox 12">
            <a:extLst>
              <a:ext uri="{FF2B5EF4-FFF2-40B4-BE49-F238E27FC236}">
                <a16:creationId xmlns:a16="http://schemas.microsoft.com/office/drawing/2014/main" id="{B4CB78B0-D8F3-D1A0-CC04-5E93B40E4DEE}"/>
              </a:ext>
            </a:extLst>
          </p:cNvPr>
          <p:cNvSpPr txBox="1"/>
          <p:nvPr/>
        </p:nvSpPr>
        <p:spPr>
          <a:xfrm>
            <a:off x="3352800" y="2598291"/>
            <a:ext cx="3695700" cy="2300373"/>
          </a:xfrm>
          <a:prstGeom prst="rect">
            <a:avLst/>
          </a:prstGeom>
          <a:noFill/>
        </p:spPr>
        <p:txBody>
          <a:bodyPr wrap="square">
            <a:spAutoFit/>
          </a:bodyPr>
          <a:lstStyle/>
          <a:p>
            <a:pPr algn="ctr">
              <a:lnSpc>
                <a:spcPct val="114000"/>
              </a:lnSpc>
            </a:pPr>
            <a:r>
              <a:rPr lang="en-US" sz="2000" b="1" dirty="0">
                <a:solidFill>
                  <a:srgbClr val="FFF7F3"/>
                </a:solidFill>
                <a:latin typeface="Poppins" pitchFamily="2" charset="77"/>
              </a:rPr>
              <a:t>Employee Ownership</a:t>
            </a:r>
          </a:p>
          <a:p>
            <a:pPr algn="ctr">
              <a:lnSpc>
                <a:spcPct val="114000"/>
              </a:lnSpc>
              <a:spcBef>
                <a:spcPts val="600"/>
              </a:spcBef>
            </a:pPr>
            <a:r>
              <a:rPr lang="en-US" sz="1700" dirty="0">
                <a:solidFill>
                  <a:srgbClr val="FFF7F3"/>
                </a:solidFill>
                <a:latin typeface="Poppins" pitchFamily="2" charset="77"/>
              </a:rPr>
              <a:t>Margot Fraser transfers ownership of Birkenstock Distribution, USA to the company’s 60 employees, making the import company 100% employee owned.</a:t>
            </a:r>
          </a:p>
        </p:txBody>
      </p:sp>
      <p:sp>
        <p:nvSpPr>
          <p:cNvPr id="15" name="TextBox 14">
            <a:extLst>
              <a:ext uri="{FF2B5EF4-FFF2-40B4-BE49-F238E27FC236}">
                <a16:creationId xmlns:a16="http://schemas.microsoft.com/office/drawing/2014/main" id="{EF7BD397-102E-DC02-ED79-C5944290EB6B}"/>
              </a:ext>
            </a:extLst>
          </p:cNvPr>
          <p:cNvSpPr txBox="1"/>
          <p:nvPr/>
        </p:nvSpPr>
        <p:spPr>
          <a:xfrm>
            <a:off x="7010400" y="2598291"/>
            <a:ext cx="3810000" cy="2598596"/>
          </a:xfrm>
          <a:prstGeom prst="rect">
            <a:avLst/>
          </a:prstGeom>
          <a:noFill/>
        </p:spPr>
        <p:txBody>
          <a:bodyPr wrap="square">
            <a:spAutoFit/>
          </a:bodyPr>
          <a:lstStyle/>
          <a:p>
            <a:pPr algn="ctr">
              <a:lnSpc>
                <a:spcPct val="114000"/>
              </a:lnSpc>
            </a:pPr>
            <a:r>
              <a:rPr lang="en-US" sz="2000" b="1" dirty="0">
                <a:solidFill>
                  <a:srgbClr val="FFF7F3"/>
                </a:solidFill>
                <a:effectLst/>
                <a:latin typeface="Poppins" pitchFamily="2" charset="77"/>
                <a:cs typeface="Poppins" pitchFamily="2" charset="77"/>
              </a:rPr>
              <a:t>Changing of the Guard</a:t>
            </a:r>
          </a:p>
          <a:p>
            <a:pPr algn="ctr">
              <a:lnSpc>
                <a:spcPct val="114000"/>
              </a:lnSpc>
              <a:spcBef>
                <a:spcPts val="600"/>
              </a:spcBef>
            </a:pPr>
            <a:r>
              <a:rPr lang="en-US" sz="1700" dirty="0">
                <a:solidFill>
                  <a:srgbClr val="FFF7F3"/>
                </a:solidFill>
                <a:effectLst/>
                <a:latin typeface="Poppins" pitchFamily="2" charset="77"/>
                <a:cs typeface="Poppins" pitchFamily="2" charset="77"/>
              </a:rPr>
              <a:t>Karl Birkenstock passes control of BIRKENSTOCK on to his three sons: Alex, Christian and Stephan. The new executive team struggles to manage the sub-brands and each sibling has a different vision for the company’s future. </a:t>
            </a:r>
            <a:endParaRPr lang="en-US" sz="1700" dirty="0">
              <a:solidFill>
                <a:srgbClr val="FFF7F3"/>
              </a:solidFill>
              <a:latin typeface="Poppins" pitchFamily="2" charset="77"/>
              <a:cs typeface="Poppins" pitchFamily="2" charset="77"/>
            </a:endParaRPr>
          </a:p>
        </p:txBody>
      </p:sp>
      <p:sp>
        <p:nvSpPr>
          <p:cNvPr id="16" name="Rounded Rectangle 15">
            <a:extLst>
              <a:ext uri="{FF2B5EF4-FFF2-40B4-BE49-F238E27FC236}">
                <a16:creationId xmlns:a16="http://schemas.microsoft.com/office/drawing/2014/main" id="{446066EE-EA8B-59D0-6D86-78DBD50584AF}"/>
              </a:ext>
            </a:extLst>
          </p:cNvPr>
          <p:cNvSpPr/>
          <p:nvPr/>
        </p:nvSpPr>
        <p:spPr>
          <a:xfrm>
            <a:off x="11696700" y="1790700"/>
            <a:ext cx="1981200" cy="6096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latin typeface="Poppins" pitchFamily="2" charset="77"/>
                <a:cs typeface="Poppins" pitchFamily="2" charset="77"/>
              </a:rPr>
              <a:t>2007</a:t>
            </a:r>
          </a:p>
        </p:txBody>
      </p:sp>
      <p:sp>
        <p:nvSpPr>
          <p:cNvPr id="18" name="TextBox 17">
            <a:extLst>
              <a:ext uri="{FF2B5EF4-FFF2-40B4-BE49-F238E27FC236}">
                <a16:creationId xmlns:a16="http://schemas.microsoft.com/office/drawing/2014/main" id="{FAF35434-57B3-F8A6-E08D-B895E603C01B}"/>
              </a:ext>
            </a:extLst>
          </p:cNvPr>
          <p:cNvSpPr txBox="1"/>
          <p:nvPr/>
        </p:nvSpPr>
        <p:spPr>
          <a:xfrm>
            <a:off x="11049000" y="2598291"/>
            <a:ext cx="3276600" cy="2300373"/>
          </a:xfrm>
          <a:prstGeom prst="rect">
            <a:avLst/>
          </a:prstGeom>
          <a:noFill/>
        </p:spPr>
        <p:txBody>
          <a:bodyPr wrap="square">
            <a:spAutoFit/>
          </a:bodyPr>
          <a:lstStyle/>
          <a:p>
            <a:pPr algn="ctr">
              <a:lnSpc>
                <a:spcPct val="114000"/>
              </a:lnSpc>
              <a:spcBef>
                <a:spcPts val="600"/>
              </a:spcBef>
            </a:pPr>
            <a:r>
              <a:rPr lang="en-US" sz="2000" b="1" dirty="0">
                <a:solidFill>
                  <a:srgbClr val="FFF7F3"/>
                </a:solidFill>
                <a:latin typeface="Poppins" pitchFamily="2" charset="77"/>
              </a:rPr>
              <a:t>Consolidation</a:t>
            </a:r>
          </a:p>
          <a:p>
            <a:pPr algn="ctr">
              <a:lnSpc>
                <a:spcPct val="114000"/>
              </a:lnSpc>
              <a:spcBef>
                <a:spcPts val="600"/>
              </a:spcBef>
            </a:pPr>
            <a:r>
              <a:rPr lang="en-US" sz="1700" dirty="0">
                <a:solidFill>
                  <a:srgbClr val="FFF7F3"/>
                </a:solidFill>
                <a:latin typeface="Poppins" pitchFamily="2" charset="77"/>
              </a:rPr>
              <a:t>The Birkenstock family purchases Birkenstock Distribution, USA as a part of a larger consolidation effort to improve distribution and increase sales.</a:t>
            </a:r>
          </a:p>
        </p:txBody>
      </p:sp>
      <p:sp>
        <p:nvSpPr>
          <p:cNvPr id="21" name="TextBox 20">
            <a:extLst>
              <a:ext uri="{FF2B5EF4-FFF2-40B4-BE49-F238E27FC236}">
                <a16:creationId xmlns:a16="http://schemas.microsoft.com/office/drawing/2014/main" id="{1D69A2AE-554F-D4FF-1169-7E02F506E443}"/>
              </a:ext>
            </a:extLst>
          </p:cNvPr>
          <p:cNvSpPr txBox="1"/>
          <p:nvPr/>
        </p:nvSpPr>
        <p:spPr>
          <a:xfrm>
            <a:off x="11506200" y="6515100"/>
            <a:ext cx="5638800" cy="3348930"/>
          </a:xfrm>
          <a:prstGeom prst="rect">
            <a:avLst/>
          </a:prstGeom>
          <a:noFill/>
        </p:spPr>
        <p:txBody>
          <a:bodyPr wrap="square">
            <a:spAutoFit/>
          </a:bodyPr>
          <a:lstStyle/>
          <a:p>
            <a:pPr algn="ctr">
              <a:lnSpc>
                <a:spcPct val="114000"/>
              </a:lnSpc>
            </a:pPr>
            <a:r>
              <a:rPr lang="en-US" sz="2000" b="1" dirty="0">
                <a:solidFill>
                  <a:schemeClr val="tx1">
                    <a:lumMod val="85000"/>
                    <a:lumOff val="15000"/>
                  </a:schemeClr>
                </a:solidFill>
                <a:latin typeface="Poppins" pitchFamily="2" charset="77"/>
                <a:cs typeface="Poppins" pitchFamily="2" charset="77"/>
              </a:rPr>
              <a:t>Realignment</a:t>
            </a:r>
          </a:p>
          <a:p>
            <a:pPr algn="ctr">
              <a:lnSpc>
                <a:spcPct val="114000"/>
              </a:lnSpc>
              <a:spcBef>
                <a:spcPts val="600"/>
              </a:spcBef>
            </a:pPr>
            <a:r>
              <a:rPr lang="en-US" sz="1700" dirty="0">
                <a:solidFill>
                  <a:schemeClr val="tx1">
                    <a:lumMod val="85000"/>
                    <a:lumOff val="15000"/>
                  </a:schemeClr>
                </a:solidFill>
                <a:latin typeface="Poppins" pitchFamily="2" charset="77"/>
                <a:cs typeface="Poppins" pitchFamily="2" charset="77"/>
              </a:rPr>
              <a:t>BIRKENSTOCK merges their loose structure of 38 companies into one cooperation—The Birkenstock Group and Oliver Reichert takes over as CEO. </a:t>
            </a:r>
          </a:p>
          <a:p>
            <a:pPr algn="ctr">
              <a:lnSpc>
                <a:spcPct val="114000"/>
              </a:lnSpc>
              <a:spcBef>
                <a:spcPts val="1200"/>
              </a:spcBef>
            </a:pPr>
            <a:r>
              <a:rPr lang="en-US" sz="1700" dirty="0">
                <a:solidFill>
                  <a:schemeClr val="tx1">
                    <a:lumMod val="85000"/>
                    <a:lumOff val="15000"/>
                  </a:schemeClr>
                </a:solidFill>
                <a:latin typeface="Poppins" pitchFamily="2" charset="77"/>
                <a:cs typeface="Poppins" pitchFamily="2" charset="77"/>
              </a:rPr>
              <a:t>This move ends a 240-year-old tradition of family involvement in business operations, although brothers Christian and Alex Birkenstock remain the majority shareholders. This realignment allows the company to expand and better navigate the competitive footwear market.</a:t>
            </a:r>
          </a:p>
        </p:txBody>
      </p:sp>
      <p:sp>
        <p:nvSpPr>
          <p:cNvPr id="9" name="Freeform 4">
            <a:extLst>
              <a:ext uri="{FF2B5EF4-FFF2-40B4-BE49-F238E27FC236}">
                <a16:creationId xmlns:a16="http://schemas.microsoft.com/office/drawing/2014/main" id="{6B6C6A5B-164C-76D2-CBAC-9C0698703FFB}"/>
              </a:ext>
            </a:extLst>
          </p:cNvPr>
          <p:cNvSpPr/>
          <p:nvPr/>
        </p:nvSpPr>
        <p:spPr>
          <a:xfrm>
            <a:off x="-9939" y="5448300"/>
            <a:ext cx="4810539" cy="4838700"/>
          </a:xfrm>
          <a:custGeom>
            <a:avLst/>
            <a:gdLst/>
            <a:ahLst/>
            <a:cxnLst/>
            <a:rect l="l" t="t" r="r" b="b"/>
            <a:pathLst>
              <a:path w="4792412" h="1347866">
                <a:moveTo>
                  <a:pt x="0" y="0"/>
                </a:moveTo>
                <a:lnTo>
                  <a:pt x="4792412" y="0"/>
                </a:lnTo>
                <a:lnTo>
                  <a:pt x="4792412" y="1347866"/>
                </a:lnTo>
                <a:lnTo>
                  <a:pt x="0" y="1347866"/>
                </a:lnTo>
                <a:close/>
              </a:path>
            </a:pathLst>
          </a:custGeom>
          <a:solidFill>
            <a:srgbClr val="FFD07B"/>
          </a:solidFill>
        </p:spPr>
        <p:txBody>
          <a:bodyPr/>
          <a:lstStyle/>
          <a:p>
            <a:endParaRPr lang="en-US" dirty="0">
              <a:solidFill>
                <a:schemeClr val="accent5">
                  <a:lumMod val="40000"/>
                  <a:lumOff val="60000"/>
                </a:schemeClr>
              </a:solidFill>
            </a:endParaRPr>
          </a:p>
        </p:txBody>
      </p:sp>
      <p:sp>
        <p:nvSpPr>
          <p:cNvPr id="22" name="Rounded Rectangle 21">
            <a:extLst>
              <a:ext uri="{FF2B5EF4-FFF2-40B4-BE49-F238E27FC236}">
                <a16:creationId xmlns:a16="http://schemas.microsoft.com/office/drawing/2014/main" id="{57C78A23-AE5E-A4D5-6B93-583D2FCFB1CE}"/>
              </a:ext>
            </a:extLst>
          </p:cNvPr>
          <p:cNvSpPr/>
          <p:nvPr/>
        </p:nvSpPr>
        <p:spPr>
          <a:xfrm>
            <a:off x="14897100" y="1790700"/>
            <a:ext cx="1981200" cy="6096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latin typeface="Poppins" pitchFamily="2" charset="77"/>
                <a:cs typeface="Poppins" pitchFamily="2" charset="77"/>
              </a:rPr>
              <a:t>2009</a:t>
            </a:r>
          </a:p>
        </p:txBody>
      </p:sp>
      <p:sp>
        <p:nvSpPr>
          <p:cNvPr id="24" name="TextBox 23">
            <a:extLst>
              <a:ext uri="{FF2B5EF4-FFF2-40B4-BE49-F238E27FC236}">
                <a16:creationId xmlns:a16="http://schemas.microsoft.com/office/drawing/2014/main" id="{4A15FCD4-C519-5D5E-8B89-92BD64B0F098}"/>
              </a:ext>
            </a:extLst>
          </p:cNvPr>
          <p:cNvSpPr txBox="1"/>
          <p:nvPr/>
        </p:nvSpPr>
        <p:spPr>
          <a:xfrm>
            <a:off x="14782800" y="2598291"/>
            <a:ext cx="2209800" cy="1703928"/>
          </a:xfrm>
          <a:prstGeom prst="rect">
            <a:avLst/>
          </a:prstGeom>
          <a:noFill/>
        </p:spPr>
        <p:txBody>
          <a:bodyPr wrap="square">
            <a:spAutoFit/>
          </a:bodyPr>
          <a:lstStyle/>
          <a:p>
            <a:pPr algn="ctr">
              <a:lnSpc>
                <a:spcPct val="114000"/>
              </a:lnSpc>
            </a:pPr>
            <a:r>
              <a:rPr lang="en-US" sz="2000" b="1" dirty="0">
                <a:solidFill>
                  <a:srgbClr val="FFF7F3"/>
                </a:solidFill>
                <a:effectLst/>
                <a:latin typeface="Poppins" pitchFamily="2" charset="77"/>
                <a:cs typeface="Poppins" pitchFamily="2" charset="77"/>
              </a:rPr>
              <a:t>New GM</a:t>
            </a:r>
          </a:p>
          <a:p>
            <a:pPr algn="ctr">
              <a:lnSpc>
                <a:spcPct val="114000"/>
              </a:lnSpc>
              <a:spcBef>
                <a:spcPts val="600"/>
              </a:spcBef>
            </a:pPr>
            <a:r>
              <a:rPr lang="en-US" sz="1700" dirty="0">
                <a:solidFill>
                  <a:srgbClr val="FFF7F3"/>
                </a:solidFill>
                <a:effectLst/>
                <a:latin typeface="Poppins" pitchFamily="2" charset="77"/>
                <a:cs typeface="Poppins" pitchFamily="2" charset="77"/>
              </a:rPr>
              <a:t>Oliver Reichert takes over as BIRKENSTOCK’s General Manager</a:t>
            </a:r>
            <a:endParaRPr lang="en-US" sz="1700" dirty="0">
              <a:solidFill>
                <a:srgbClr val="FFF7F3"/>
              </a:solidFill>
              <a:latin typeface="Poppins" pitchFamily="2" charset="77"/>
              <a:cs typeface="Poppins" pitchFamily="2" charset="77"/>
            </a:endParaRPr>
          </a:p>
        </p:txBody>
      </p:sp>
      <p:cxnSp>
        <p:nvCxnSpPr>
          <p:cNvPr id="27" name="Straight Connector 26">
            <a:extLst>
              <a:ext uri="{FF2B5EF4-FFF2-40B4-BE49-F238E27FC236}">
                <a16:creationId xmlns:a16="http://schemas.microsoft.com/office/drawing/2014/main" id="{C21E7380-3D19-D343-BFDA-06EC3D0D5224}"/>
              </a:ext>
            </a:extLst>
          </p:cNvPr>
          <p:cNvCxnSpPr>
            <a:cxnSpLocks/>
          </p:cNvCxnSpPr>
          <p:nvPr/>
        </p:nvCxnSpPr>
        <p:spPr>
          <a:xfrm>
            <a:off x="2971800" y="6057900"/>
            <a:ext cx="1455420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ACA570B3-5500-176F-BBC1-B118B10CF6D3}"/>
              </a:ext>
            </a:extLst>
          </p:cNvPr>
          <p:cNvSpPr/>
          <p:nvPr/>
        </p:nvSpPr>
        <p:spPr>
          <a:xfrm>
            <a:off x="16916400" y="2095500"/>
            <a:ext cx="1066800" cy="990600"/>
          </a:xfrm>
          <a:prstGeom prst="arc">
            <a:avLst>
              <a:gd name="adj1" fmla="val 16200000"/>
              <a:gd name="adj2" fmla="val 21480471"/>
            </a:avLst>
          </a:prstGeom>
          <a:ln w="28575">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55F947C0-2352-F0DA-FEA2-A4FF81E475CF}"/>
              </a:ext>
            </a:extLst>
          </p:cNvPr>
          <p:cNvSpPr/>
          <p:nvPr/>
        </p:nvSpPr>
        <p:spPr>
          <a:xfrm rot="5400000">
            <a:off x="16954500" y="5029200"/>
            <a:ext cx="1066800" cy="990600"/>
          </a:xfrm>
          <a:prstGeom prst="arc">
            <a:avLst>
              <a:gd name="adj1" fmla="val 16200000"/>
              <a:gd name="adj2" fmla="val 21480471"/>
            </a:avLst>
          </a:prstGeom>
          <a:ln w="28575">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08B8EF4-CF27-B248-9A4B-528AC451D6C2}"/>
              </a:ext>
            </a:extLst>
          </p:cNvPr>
          <p:cNvCxnSpPr>
            <a:cxnSpLocks/>
          </p:cNvCxnSpPr>
          <p:nvPr/>
        </p:nvCxnSpPr>
        <p:spPr>
          <a:xfrm flipV="1">
            <a:off x="17983200" y="2476500"/>
            <a:ext cx="0" cy="30480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234CE6F8-907A-6EFD-FF04-75673238C49E}"/>
              </a:ext>
            </a:extLst>
          </p:cNvPr>
          <p:cNvSpPr/>
          <p:nvPr/>
        </p:nvSpPr>
        <p:spPr>
          <a:xfrm>
            <a:off x="13335000" y="5753100"/>
            <a:ext cx="1981200" cy="6096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latin typeface="Poppins" pitchFamily="2" charset="77"/>
                <a:cs typeface="Poppins" pitchFamily="2" charset="77"/>
              </a:rPr>
              <a:t>2013</a:t>
            </a:r>
          </a:p>
        </p:txBody>
      </p:sp>
      <p:sp>
        <p:nvSpPr>
          <p:cNvPr id="39" name="Rounded Rectangle 38">
            <a:extLst>
              <a:ext uri="{FF2B5EF4-FFF2-40B4-BE49-F238E27FC236}">
                <a16:creationId xmlns:a16="http://schemas.microsoft.com/office/drawing/2014/main" id="{921F2296-9658-EE13-9B41-A49B2674A964}"/>
              </a:ext>
            </a:extLst>
          </p:cNvPr>
          <p:cNvSpPr/>
          <p:nvPr/>
        </p:nvSpPr>
        <p:spPr>
          <a:xfrm>
            <a:off x="7200900" y="5753100"/>
            <a:ext cx="1981200" cy="6096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latin typeface="Poppins" pitchFamily="2" charset="77"/>
                <a:cs typeface="Poppins" pitchFamily="2" charset="77"/>
              </a:rPr>
              <a:t>2021</a:t>
            </a:r>
          </a:p>
        </p:txBody>
      </p:sp>
      <p:sp>
        <p:nvSpPr>
          <p:cNvPr id="41" name="TextBox 40">
            <a:extLst>
              <a:ext uri="{FF2B5EF4-FFF2-40B4-BE49-F238E27FC236}">
                <a16:creationId xmlns:a16="http://schemas.microsoft.com/office/drawing/2014/main" id="{B3C556C6-272B-CDD9-777E-EF58534237D9}"/>
              </a:ext>
            </a:extLst>
          </p:cNvPr>
          <p:cNvSpPr txBox="1"/>
          <p:nvPr/>
        </p:nvSpPr>
        <p:spPr>
          <a:xfrm>
            <a:off x="5562600" y="6515100"/>
            <a:ext cx="5257800" cy="3541932"/>
          </a:xfrm>
          <a:prstGeom prst="rect">
            <a:avLst/>
          </a:prstGeom>
          <a:noFill/>
        </p:spPr>
        <p:txBody>
          <a:bodyPr wrap="square">
            <a:spAutoFit/>
          </a:bodyPr>
          <a:lstStyle/>
          <a:p>
            <a:pPr algn="ctr">
              <a:lnSpc>
                <a:spcPct val="114000"/>
              </a:lnSpc>
            </a:pPr>
            <a:r>
              <a:rPr lang="en-US" sz="2000" b="1" dirty="0">
                <a:solidFill>
                  <a:schemeClr val="tx1">
                    <a:lumMod val="85000"/>
                    <a:lumOff val="15000"/>
                  </a:schemeClr>
                </a:solidFill>
                <a:latin typeface="Poppins" pitchFamily="2" charset="77"/>
                <a:cs typeface="Poppins" pitchFamily="2" charset="77"/>
              </a:rPr>
              <a:t>Private Equity Buyout</a:t>
            </a:r>
          </a:p>
          <a:p>
            <a:pPr algn="ctr">
              <a:lnSpc>
                <a:spcPct val="114000"/>
              </a:lnSpc>
              <a:spcBef>
                <a:spcPts val="600"/>
              </a:spcBef>
            </a:pPr>
            <a:r>
              <a:rPr lang="en-US" sz="1700" dirty="0">
                <a:solidFill>
                  <a:schemeClr val="tx1">
                    <a:lumMod val="85000"/>
                    <a:lumOff val="15000"/>
                  </a:schemeClr>
                </a:solidFill>
                <a:latin typeface="Poppins" pitchFamily="2" charset="77"/>
                <a:cs typeface="Poppins" pitchFamily="2" charset="77"/>
              </a:rPr>
              <a:t>Private equity firm, L. Catteron pays </a:t>
            </a:r>
            <a:br>
              <a:rPr lang="en-US" sz="1700" dirty="0">
                <a:solidFill>
                  <a:schemeClr val="tx1">
                    <a:lumMod val="85000"/>
                    <a:lumOff val="15000"/>
                  </a:schemeClr>
                </a:solidFill>
                <a:latin typeface="Poppins" pitchFamily="2" charset="77"/>
                <a:cs typeface="Poppins" pitchFamily="2" charset="77"/>
              </a:rPr>
            </a:br>
            <a:r>
              <a:rPr lang="en-US" sz="2800" b="1" dirty="0">
                <a:solidFill>
                  <a:schemeClr val="accent5">
                    <a:lumMod val="75000"/>
                  </a:schemeClr>
                </a:solidFill>
                <a:effectLst/>
                <a:latin typeface="Poppins" pitchFamily="2" charset="77"/>
                <a:cs typeface="Poppins" pitchFamily="2" charset="77"/>
              </a:rPr>
              <a:t>$4.7 billion </a:t>
            </a:r>
            <a:br>
              <a:rPr lang="en-US" sz="1700" b="1" dirty="0">
                <a:solidFill>
                  <a:schemeClr val="accent5">
                    <a:lumMod val="75000"/>
                  </a:schemeClr>
                </a:solidFill>
                <a:effectLst/>
                <a:latin typeface="Poppins" pitchFamily="2" charset="77"/>
                <a:cs typeface="Poppins" pitchFamily="2" charset="77"/>
              </a:rPr>
            </a:br>
            <a:r>
              <a:rPr lang="en-US" sz="1700" dirty="0">
                <a:solidFill>
                  <a:srgbClr val="222222"/>
                </a:solidFill>
                <a:latin typeface="Poppins" pitchFamily="2" charset="77"/>
                <a:cs typeface="Poppins" pitchFamily="2" charset="77"/>
              </a:rPr>
              <a:t>for </a:t>
            </a:r>
            <a:r>
              <a:rPr lang="en-US" sz="1700" dirty="0">
                <a:solidFill>
                  <a:schemeClr val="tx1">
                    <a:lumMod val="85000"/>
                    <a:lumOff val="15000"/>
                  </a:schemeClr>
                </a:solidFill>
                <a:latin typeface="Poppins" pitchFamily="2" charset="77"/>
                <a:cs typeface="Poppins" pitchFamily="2" charset="77"/>
              </a:rPr>
              <a:t>controlling stake in The Birkenstock Group. Brothers </a:t>
            </a:r>
            <a:r>
              <a:rPr lang="en-US" sz="1700" dirty="0">
                <a:solidFill>
                  <a:srgbClr val="222222"/>
                </a:solidFill>
                <a:effectLst/>
                <a:latin typeface="Poppins" pitchFamily="2" charset="77"/>
                <a:cs typeface="Poppins" pitchFamily="2" charset="77"/>
              </a:rPr>
              <a:t>Christian and Alex retain a 40% stake in the company.</a:t>
            </a:r>
          </a:p>
          <a:p>
            <a:pPr algn="ctr">
              <a:lnSpc>
                <a:spcPct val="114000"/>
              </a:lnSpc>
              <a:spcBef>
                <a:spcPts val="1200"/>
              </a:spcBef>
            </a:pPr>
            <a:r>
              <a:rPr lang="en-US" sz="1700" dirty="0">
                <a:solidFill>
                  <a:srgbClr val="222222"/>
                </a:solidFill>
                <a:latin typeface="Poppins" pitchFamily="2" charset="77"/>
                <a:cs typeface="Poppins" pitchFamily="2" charset="77"/>
              </a:rPr>
              <a:t>The Birkenstock Group </a:t>
            </a:r>
            <a:r>
              <a:rPr lang="en-US" sz="1700" dirty="0">
                <a:solidFill>
                  <a:srgbClr val="222222"/>
                </a:solidFill>
                <a:effectLst/>
                <a:latin typeface="Poppins" pitchFamily="2" charset="77"/>
                <a:cs typeface="Poppins" pitchFamily="2" charset="77"/>
              </a:rPr>
              <a:t>uses the cash infusion and leverages the equity firm’s luxury and consumer brand global network to accelerate growth across markets.</a:t>
            </a:r>
            <a:endParaRPr lang="en-US" sz="1700" dirty="0">
              <a:solidFill>
                <a:schemeClr val="tx1">
                  <a:lumMod val="85000"/>
                  <a:lumOff val="15000"/>
                </a:schemeClr>
              </a:solidFill>
              <a:latin typeface="Poppins" pitchFamily="2" charset="77"/>
              <a:cs typeface="Poppins" pitchFamily="2" charset="77"/>
            </a:endParaRPr>
          </a:p>
        </p:txBody>
      </p:sp>
      <p:sp>
        <p:nvSpPr>
          <p:cNvPr id="44" name="TextBox 43">
            <a:extLst>
              <a:ext uri="{FF2B5EF4-FFF2-40B4-BE49-F238E27FC236}">
                <a16:creationId xmlns:a16="http://schemas.microsoft.com/office/drawing/2014/main" id="{21F918ED-5BC0-100E-F3A7-270A4200C2AB}"/>
              </a:ext>
            </a:extLst>
          </p:cNvPr>
          <p:cNvSpPr txBox="1"/>
          <p:nvPr/>
        </p:nvSpPr>
        <p:spPr>
          <a:xfrm>
            <a:off x="452230" y="6515100"/>
            <a:ext cx="3886200" cy="2297552"/>
          </a:xfrm>
          <a:prstGeom prst="rect">
            <a:avLst/>
          </a:prstGeom>
          <a:noFill/>
        </p:spPr>
        <p:txBody>
          <a:bodyPr wrap="square">
            <a:spAutoFit/>
          </a:bodyPr>
          <a:lstStyle/>
          <a:p>
            <a:pPr algn="ctr"/>
            <a:r>
              <a:rPr lang="en-US" sz="2000" dirty="0">
                <a:solidFill>
                  <a:schemeClr val="tx1">
                    <a:lumMod val="85000"/>
                    <a:lumOff val="15000"/>
                  </a:schemeClr>
                </a:solidFill>
                <a:latin typeface="Poppins Bold"/>
              </a:rPr>
              <a:t>Initial Public Offering (IPO)</a:t>
            </a:r>
          </a:p>
          <a:p>
            <a:pPr algn="ctr">
              <a:lnSpc>
                <a:spcPct val="114000"/>
              </a:lnSpc>
              <a:spcBef>
                <a:spcPts val="600"/>
              </a:spcBef>
            </a:pPr>
            <a:r>
              <a:rPr lang="en-US" sz="2000" dirty="0">
                <a:solidFill>
                  <a:srgbClr val="1B1B1B"/>
                </a:solidFill>
                <a:latin typeface="Poppins" pitchFamily="2" charset="77"/>
                <a:cs typeface="Poppins" pitchFamily="2" charset="77"/>
              </a:rPr>
              <a:t>After years in the making, Birkenstock holds its IPO on the New York Stock Exchange on October 11, 2023. </a:t>
            </a:r>
          </a:p>
          <a:p>
            <a:pPr algn="ctr">
              <a:lnSpc>
                <a:spcPct val="114000"/>
              </a:lnSpc>
              <a:spcBef>
                <a:spcPts val="600"/>
              </a:spcBef>
            </a:pPr>
            <a:r>
              <a:rPr lang="en-US" sz="2000" dirty="0">
                <a:solidFill>
                  <a:srgbClr val="1B1B1B"/>
                </a:solidFill>
                <a:latin typeface="Poppins" pitchFamily="2" charset="77"/>
                <a:cs typeface="Poppins" pitchFamily="2" charset="77"/>
              </a:rPr>
              <a:t>(NYSE: BIRK)</a:t>
            </a:r>
            <a:r>
              <a:rPr lang="en-US" sz="2000" b="1" dirty="0">
                <a:solidFill>
                  <a:schemeClr val="accent5">
                    <a:lumMod val="75000"/>
                  </a:schemeClr>
                </a:solidFill>
                <a:latin typeface="Poppins" pitchFamily="2" charset="77"/>
                <a:cs typeface="Poppins" pitchFamily="2" charset="77"/>
              </a:rPr>
              <a:t> </a:t>
            </a:r>
          </a:p>
        </p:txBody>
      </p:sp>
      <p:sp>
        <p:nvSpPr>
          <p:cNvPr id="45" name="Rounded Rectangle 44">
            <a:extLst>
              <a:ext uri="{FF2B5EF4-FFF2-40B4-BE49-F238E27FC236}">
                <a16:creationId xmlns:a16="http://schemas.microsoft.com/office/drawing/2014/main" id="{8D3B9BFF-9C6E-C5D4-AB1B-32E907F0DD5D}"/>
              </a:ext>
            </a:extLst>
          </p:cNvPr>
          <p:cNvSpPr/>
          <p:nvPr/>
        </p:nvSpPr>
        <p:spPr>
          <a:xfrm>
            <a:off x="1404730" y="5753100"/>
            <a:ext cx="1981200" cy="609600"/>
          </a:xfrm>
          <a:prstGeom prst="round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latin typeface="Poppins" pitchFamily="2" charset="77"/>
                <a:cs typeface="Poppins" pitchFamily="2" charset="77"/>
              </a:rPr>
              <a:t>2023</a:t>
            </a:r>
          </a:p>
        </p:txBody>
      </p:sp>
      <p:sp>
        <p:nvSpPr>
          <p:cNvPr id="46" name="Rounded Rectangle 45">
            <a:extLst>
              <a:ext uri="{FF2B5EF4-FFF2-40B4-BE49-F238E27FC236}">
                <a16:creationId xmlns:a16="http://schemas.microsoft.com/office/drawing/2014/main" id="{A5B55D68-92A4-EFBF-B2B6-A5D75429C8FC}"/>
              </a:ext>
            </a:extLst>
          </p:cNvPr>
          <p:cNvSpPr/>
          <p:nvPr/>
        </p:nvSpPr>
        <p:spPr>
          <a:xfrm>
            <a:off x="7924800" y="1790700"/>
            <a:ext cx="1981200" cy="6096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latin typeface="Poppins" pitchFamily="2" charset="77"/>
                <a:cs typeface="Poppins" pitchFamily="2" charset="77"/>
              </a:rPr>
              <a:t>2002</a:t>
            </a:r>
          </a:p>
        </p:txBody>
      </p:sp>
      <p:sp>
        <p:nvSpPr>
          <p:cNvPr id="52" name="Freeform 7">
            <a:extLst>
              <a:ext uri="{FF2B5EF4-FFF2-40B4-BE49-F238E27FC236}">
                <a16:creationId xmlns:a16="http://schemas.microsoft.com/office/drawing/2014/main" id="{1B0EA7AE-8603-9D02-DE22-F6FADA5523D0}"/>
              </a:ext>
            </a:extLst>
          </p:cNvPr>
          <p:cNvSpPr/>
          <p:nvPr/>
        </p:nvSpPr>
        <p:spPr>
          <a:xfrm>
            <a:off x="17068800"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2"/>
            <a:stretch>
              <a:fillRect/>
            </a:stretch>
          </a:blipFill>
        </p:spPr>
        <p:txBody>
          <a:bodyPr/>
          <a:lstStyle/>
          <a:p>
            <a:endParaRPr lang="en-US"/>
          </a:p>
        </p:txBody>
      </p:sp>
      <p:sp>
        <p:nvSpPr>
          <p:cNvPr id="7" name="TextBox 6">
            <a:extLst>
              <a:ext uri="{FF2B5EF4-FFF2-40B4-BE49-F238E27FC236}">
                <a16:creationId xmlns:a16="http://schemas.microsoft.com/office/drawing/2014/main" id="{2B4E1928-EA7D-6762-D559-06AF01988237}"/>
              </a:ext>
            </a:extLst>
          </p:cNvPr>
          <p:cNvSpPr txBox="1"/>
          <p:nvPr/>
        </p:nvSpPr>
        <p:spPr>
          <a:xfrm>
            <a:off x="528430" y="9105900"/>
            <a:ext cx="3733800" cy="933589"/>
          </a:xfrm>
          <a:prstGeom prst="rect">
            <a:avLst/>
          </a:prstGeom>
          <a:noFill/>
        </p:spPr>
        <p:txBody>
          <a:bodyPr wrap="square">
            <a:spAutoFit/>
          </a:bodyPr>
          <a:lstStyle/>
          <a:p>
            <a:pPr algn="ctr">
              <a:lnSpc>
                <a:spcPts val="3200"/>
              </a:lnSpc>
            </a:pPr>
            <a:r>
              <a:rPr lang="en-US" sz="3200" b="1" dirty="0">
                <a:solidFill>
                  <a:schemeClr val="accent5">
                    <a:lumMod val="75000"/>
                  </a:schemeClr>
                </a:solidFill>
                <a:latin typeface="Poppins" pitchFamily="2" charset="77"/>
                <a:cs typeface="Poppins" pitchFamily="2" charset="77"/>
              </a:rPr>
              <a:t>BUT HOW DOES THE IPO HAPPEN?</a:t>
            </a:r>
          </a:p>
        </p:txBody>
      </p:sp>
      <p:sp>
        <p:nvSpPr>
          <p:cNvPr id="12" name="TextBox 11">
            <a:extLst>
              <a:ext uri="{FF2B5EF4-FFF2-40B4-BE49-F238E27FC236}">
                <a16:creationId xmlns:a16="http://schemas.microsoft.com/office/drawing/2014/main" id="{1010F9E5-1D8B-6028-D74F-8D118237F1CB}"/>
              </a:ext>
            </a:extLst>
          </p:cNvPr>
          <p:cNvSpPr txBox="1"/>
          <p:nvPr/>
        </p:nvSpPr>
        <p:spPr>
          <a:xfrm>
            <a:off x="533400" y="723900"/>
            <a:ext cx="15240000" cy="604012"/>
          </a:xfrm>
          <a:prstGeom prst="rect">
            <a:avLst/>
          </a:prstGeom>
          <a:noFill/>
        </p:spPr>
        <p:txBody>
          <a:bodyPr wrap="square">
            <a:spAutoFit/>
          </a:bodyPr>
          <a:lstStyle/>
          <a:p>
            <a:pPr>
              <a:lnSpc>
                <a:spcPts val="3400"/>
              </a:lnSpc>
              <a:spcBef>
                <a:spcPts val="2400"/>
              </a:spcBef>
            </a:pPr>
            <a:r>
              <a:rPr lang="en-US" sz="4800" b="1" i="0" dirty="0">
                <a:solidFill>
                  <a:srgbClr val="FFD07B"/>
                </a:solidFill>
                <a:effectLst/>
                <a:latin typeface="Poppins" pitchFamily="2" charset="77"/>
                <a:cs typeface="Poppins" pitchFamily="2" charset="77"/>
              </a:rPr>
              <a:t>BIRKENSTOCK: </a:t>
            </a:r>
            <a:r>
              <a:rPr lang="en-US" sz="4800" i="0" dirty="0">
                <a:solidFill>
                  <a:srgbClr val="FFD07B"/>
                </a:solidFill>
                <a:effectLst/>
                <a:latin typeface="Poppins" pitchFamily="2" charset="77"/>
                <a:cs typeface="Poppins" pitchFamily="2" charset="77"/>
              </a:rPr>
              <a:t>THE LAST 40 YEARS</a:t>
            </a:r>
            <a:endParaRPr lang="en-US" sz="4800" dirty="0">
              <a:solidFill>
                <a:srgbClr val="FFD07B"/>
              </a:solidFill>
              <a:latin typeface="Poppins" pitchFamily="2" charset="77"/>
              <a:cs typeface="Poppins" pitchFamily="2" charset="77"/>
            </a:endParaRPr>
          </a:p>
        </p:txBody>
      </p:sp>
    </p:spTree>
    <p:extLst>
      <p:ext uri="{BB962C8B-B14F-4D97-AF65-F5344CB8AC3E}">
        <p14:creationId xmlns:p14="http://schemas.microsoft.com/office/powerpoint/2010/main" val="3501681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709202" y="8422047"/>
            <a:ext cx="16550098" cy="1460141"/>
          </a:xfrm>
          <a:custGeom>
            <a:avLst/>
            <a:gdLst/>
            <a:ahLst/>
            <a:cxnLst/>
            <a:rect l="l" t="t" r="r" b="b"/>
            <a:pathLst>
              <a:path w="16550098" h="1460141">
                <a:moveTo>
                  <a:pt x="0" y="0"/>
                </a:moveTo>
                <a:lnTo>
                  <a:pt x="16550098" y="0"/>
                </a:lnTo>
                <a:lnTo>
                  <a:pt x="16550098" y="1460140"/>
                </a:lnTo>
                <a:lnTo>
                  <a:pt x="0" y="1460140"/>
                </a:lnTo>
                <a:lnTo>
                  <a:pt x="0" y="0"/>
                </a:lnTo>
                <a:close/>
              </a:path>
            </a:pathLst>
          </a:custGeom>
          <a:blipFill>
            <a:blip r:embed="rId2">
              <a:alphaModFix amt="75000"/>
            </a:blip>
            <a:stretch>
              <a:fillRect t="-75388" b="-75388"/>
            </a:stretch>
          </a:blipFill>
        </p:spPr>
        <p:txBody>
          <a:bodyPr/>
          <a:lstStyle/>
          <a:p>
            <a:endParaRPr lang="en-US"/>
          </a:p>
        </p:txBody>
      </p:sp>
      <p:sp>
        <p:nvSpPr>
          <p:cNvPr id="5" name="Freeform 3">
            <a:extLst>
              <a:ext uri="{FF2B5EF4-FFF2-40B4-BE49-F238E27FC236}">
                <a16:creationId xmlns:a16="http://schemas.microsoft.com/office/drawing/2014/main" id="{0619641C-11C7-54E0-312A-059DFA46BB1C}"/>
              </a:ext>
            </a:extLst>
          </p:cNvPr>
          <p:cNvSpPr/>
          <p:nvPr/>
        </p:nvSpPr>
        <p:spPr>
          <a:xfrm>
            <a:off x="0" y="1790700"/>
            <a:ext cx="18288000" cy="84963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9000"/>
            </a:blip>
            <a:stretch>
              <a:fillRect t="-38888" b="-38888"/>
            </a:stretch>
          </a:blipFill>
        </p:spPr>
        <p:txBody>
          <a:bodyPr/>
          <a:lstStyle/>
          <a:p>
            <a:endParaRPr lang="en-US" dirty="0"/>
          </a:p>
        </p:txBody>
      </p:sp>
      <p:sp>
        <p:nvSpPr>
          <p:cNvPr id="4" name="Freeform 5">
            <a:extLst>
              <a:ext uri="{FF2B5EF4-FFF2-40B4-BE49-F238E27FC236}">
                <a16:creationId xmlns:a16="http://schemas.microsoft.com/office/drawing/2014/main" id="{9F26C009-F478-D1D6-33C7-41D3587D3A09}"/>
              </a:ext>
            </a:extLst>
          </p:cNvPr>
          <p:cNvSpPr/>
          <p:nvPr/>
        </p:nvSpPr>
        <p:spPr>
          <a:xfrm>
            <a:off x="2895600" y="8744324"/>
            <a:ext cx="12420600" cy="1559005"/>
          </a:xfrm>
          <a:custGeom>
            <a:avLst/>
            <a:gdLst/>
            <a:ahLst/>
            <a:cxnLst/>
            <a:rect l="l" t="t" r="r" b="b"/>
            <a:pathLst>
              <a:path w="11849100" h="1559005">
                <a:moveTo>
                  <a:pt x="0" y="0"/>
                </a:moveTo>
                <a:lnTo>
                  <a:pt x="11849100" y="0"/>
                </a:lnTo>
                <a:lnTo>
                  <a:pt x="11849100" y="1559005"/>
                </a:lnTo>
                <a:lnTo>
                  <a:pt x="0" y="1559005"/>
                </a:lnTo>
                <a:lnTo>
                  <a:pt x="0" y="0"/>
                </a:lnTo>
                <a:close/>
              </a:path>
            </a:pathLst>
          </a:custGeom>
          <a:blipFill>
            <a:blip r:embed="rId2">
              <a:alphaModFix amt="75000"/>
            </a:blip>
            <a:stretch>
              <a:fillRect t="-50552" b="-17607"/>
            </a:stretch>
          </a:blipFill>
        </p:spPr>
        <p:txBody>
          <a:bodyPr/>
          <a:lstStyle/>
          <a:p>
            <a:endParaRPr lang="en-US"/>
          </a:p>
        </p:txBody>
      </p:sp>
      <p:sp>
        <p:nvSpPr>
          <p:cNvPr id="8" name="TextBox 8"/>
          <p:cNvSpPr txBox="1"/>
          <p:nvPr/>
        </p:nvSpPr>
        <p:spPr>
          <a:xfrm>
            <a:off x="3059701" y="1588056"/>
            <a:ext cx="11849100" cy="7177185"/>
          </a:xfrm>
          <a:prstGeom prst="rect">
            <a:avLst/>
          </a:prstGeom>
        </p:spPr>
        <p:txBody>
          <a:bodyPr lIns="50800" tIns="50800" rIns="50800" bIns="50800" rtlCol="0" anchor="ctr"/>
          <a:lstStyle/>
          <a:p>
            <a:pPr algn="ctr">
              <a:lnSpc>
                <a:spcPts val="3000"/>
              </a:lnSpc>
            </a:pPr>
            <a:endParaRPr/>
          </a:p>
        </p:txBody>
      </p:sp>
      <p:grpSp>
        <p:nvGrpSpPr>
          <p:cNvPr id="12" name="Group 11">
            <a:extLst>
              <a:ext uri="{FF2B5EF4-FFF2-40B4-BE49-F238E27FC236}">
                <a16:creationId xmlns:a16="http://schemas.microsoft.com/office/drawing/2014/main" id="{3BD7AB59-1CF5-EEDF-6FEE-39E2735F4EDE}"/>
              </a:ext>
            </a:extLst>
          </p:cNvPr>
          <p:cNvGrpSpPr/>
          <p:nvPr/>
        </p:nvGrpSpPr>
        <p:grpSpPr>
          <a:xfrm>
            <a:off x="2933700" y="2247900"/>
            <a:ext cx="12420600" cy="7010400"/>
            <a:chOff x="3200400" y="2476500"/>
            <a:chExt cx="12420600" cy="7010400"/>
          </a:xfrm>
        </p:grpSpPr>
        <p:sp>
          <p:nvSpPr>
            <p:cNvPr id="7" name="Freeform 7"/>
            <p:cNvSpPr/>
            <p:nvPr/>
          </p:nvSpPr>
          <p:spPr>
            <a:xfrm>
              <a:off x="3200400" y="2476500"/>
              <a:ext cx="12420600" cy="7010400"/>
            </a:xfrm>
            <a:custGeom>
              <a:avLst/>
              <a:gdLst/>
              <a:ahLst/>
              <a:cxnLst/>
              <a:rect l="l" t="t" r="r" b="b"/>
              <a:pathLst>
                <a:path w="3120751" h="1880763">
                  <a:moveTo>
                    <a:pt x="0" y="0"/>
                  </a:moveTo>
                  <a:lnTo>
                    <a:pt x="3120751" y="0"/>
                  </a:lnTo>
                  <a:lnTo>
                    <a:pt x="3120751" y="1880763"/>
                  </a:lnTo>
                  <a:lnTo>
                    <a:pt x="0" y="1880763"/>
                  </a:lnTo>
                  <a:close/>
                </a:path>
              </a:pathLst>
            </a:custGeom>
            <a:solidFill>
              <a:srgbClr val="FFF7F3"/>
            </a:solidFill>
          </p:spPr>
          <p:txBody>
            <a:bodyPr/>
            <a:lstStyle/>
            <a:p>
              <a:endParaRPr lang="en-US"/>
            </a:p>
          </p:txBody>
        </p:sp>
        <p:sp>
          <p:nvSpPr>
            <p:cNvPr id="11" name="TextBox 11"/>
            <p:cNvSpPr txBox="1"/>
            <p:nvPr/>
          </p:nvSpPr>
          <p:spPr>
            <a:xfrm>
              <a:off x="3682449" y="2785954"/>
              <a:ext cx="11456503" cy="6391493"/>
            </a:xfrm>
            <a:prstGeom prst="rect">
              <a:avLst/>
            </a:prstGeom>
          </p:spPr>
          <p:txBody>
            <a:bodyPr wrap="square" lIns="0" tIns="0" rIns="0" bIns="0" rtlCol="0" anchor="t">
              <a:spAutoFit/>
            </a:bodyPr>
            <a:lstStyle/>
            <a:p>
              <a:pPr>
                <a:lnSpc>
                  <a:spcPct val="114000"/>
                </a:lnSpc>
              </a:pPr>
              <a:r>
                <a:rPr lang="en-US" sz="3400" b="1" dirty="0">
                  <a:solidFill>
                    <a:srgbClr val="537856"/>
                  </a:solidFill>
                  <a:latin typeface="Poppins" pitchFamily="2" charset="77"/>
                  <a:cs typeface="Poppins" pitchFamily="2" charset="77"/>
                </a:rPr>
                <a:t>IPO REQUIREMENTS</a:t>
              </a:r>
            </a:p>
            <a:p>
              <a:pPr>
                <a:lnSpc>
                  <a:spcPct val="114000"/>
                </a:lnSpc>
              </a:pPr>
              <a:r>
                <a:rPr lang="en-US" sz="2000" dirty="0">
                  <a:solidFill>
                    <a:schemeClr val="tx1">
                      <a:lumMod val="85000"/>
                      <a:lumOff val="15000"/>
                    </a:schemeClr>
                  </a:solidFill>
                  <a:latin typeface="Poppins" pitchFamily="2" charset="77"/>
                  <a:cs typeface="Poppins" pitchFamily="2" charset="77"/>
                </a:rPr>
                <a:t>Companies must meet certain requirements to go public:</a:t>
              </a:r>
            </a:p>
            <a:p>
              <a:pPr>
                <a:lnSpc>
                  <a:spcPct val="114000"/>
                </a:lnSpc>
                <a:spcBef>
                  <a:spcPts val="2400"/>
                </a:spcBef>
              </a:pPr>
              <a:r>
                <a:rPr lang="en-US" sz="2400" b="1" dirty="0">
                  <a:solidFill>
                    <a:schemeClr val="tx1">
                      <a:lumMod val="85000"/>
                      <a:lumOff val="15000"/>
                    </a:schemeClr>
                  </a:solidFill>
                  <a:latin typeface="Poppins" pitchFamily="2" charset="77"/>
                  <a:cs typeface="Poppins" pitchFamily="2" charset="77"/>
                </a:rPr>
                <a:t>PRIVATE VALUATION</a:t>
              </a:r>
            </a:p>
            <a:p>
              <a:pPr>
                <a:lnSpc>
                  <a:spcPct val="114000"/>
                </a:lnSpc>
                <a:spcBef>
                  <a:spcPts val="600"/>
                </a:spcBef>
              </a:pPr>
              <a:r>
                <a:rPr lang="en-US" sz="2000" dirty="0">
                  <a:solidFill>
                    <a:schemeClr val="tx1">
                      <a:lumMod val="85000"/>
                      <a:lumOff val="15000"/>
                    </a:schemeClr>
                  </a:solidFill>
                  <a:latin typeface="Poppins" pitchFamily="2" charset="77"/>
                  <a:cs typeface="Poppins" pitchFamily="2" charset="77"/>
                </a:rPr>
                <a:t>To go public, a company should have a </a:t>
              </a:r>
              <a:r>
                <a:rPr lang="en-US" sz="2000" b="1" i="0" dirty="0">
                  <a:solidFill>
                    <a:schemeClr val="accent5">
                      <a:lumMod val="75000"/>
                    </a:schemeClr>
                  </a:solidFill>
                  <a:effectLst/>
                  <a:latin typeface="Poppins" pitchFamily="2" charset="77"/>
                  <a:cs typeface="Poppins" pitchFamily="2" charset="77"/>
                </a:rPr>
                <a:t>private valuation</a:t>
              </a:r>
              <a:r>
                <a:rPr lang="en-US" sz="2000" b="1" i="0" dirty="0">
                  <a:solidFill>
                    <a:schemeClr val="tx1">
                      <a:lumMod val="85000"/>
                      <a:lumOff val="15000"/>
                    </a:schemeClr>
                  </a:solidFill>
                  <a:effectLst/>
                  <a:latin typeface="Poppins" pitchFamily="2" charset="77"/>
                  <a:cs typeface="Poppins" pitchFamily="2" charset="77"/>
                </a:rPr>
                <a:t> </a:t>
              </a:r>
              <a:r>
                <a:rPr lang="en-US" sz="2000" b="0" i="0" dirty="0">
                  <a:solidFill>
                    <a:schemeClr val="tx1">
                      <a:lumMod val="85000"/>
                      <a:lumOff val="15000"/>
                    </a:schemeClr>
                  </a:solidFill>
                  <a:effectLst/>
                  <a:latin typeface="Poppins" pitchFamily="2" charset="77"/>
                  <a:cs typeface="Poppins" pitchFamily="2" charset="77"/>
                </a:rPr>
                <a:t>of </a:t>
              </a:r>
              <a:r>
                <a:rPr lang="en-US" sz="2000" b="1" i="0" dirty="0">
                  <a:solidFill>
                    <a:schemeClr val="tx1">
                      <a:lumMod val="85000"/>
                      <a:lumOff val="15000"/>
                    </a:schemeClr>
                  </a:solidFill>
                  <a:effectLst/>
                  <a:latin typeface="Poppins" pitchFamily="2" charset="77"/>
                  <a:cs typeface="Poppins" pitchFamily="2" charset="77"/>
                </a:rPr>
                <a:t>$1 billion or greater</a:t>
              </a:r>
              <a:r>
                <a:rPr lang="en-US" sz="2000" b="0" i="0" dirty="0">
                  <a:solidFill>
                    <a:schemeClr val="tx1">
                      <a:lumMod val="85000"/>
                      <a:lumOff val="15000"/>
                    </a:schemeClr>
                  </a:solidFill>
                  <a:effectLst/>
                  <a:latin typeface="Poppins" pitchFamily="2" charset="77"/>
                  <a:cs typeface="Poppins" pitchFamily="2" charset="77"/>
                </a:rPr>
                <a:t>. </a:t>
              </a:r>
            </a:p>
            <a:p>
              <a:pPr>
                <a:lnSpc>
                  <a:spcPct val="114000"/>
                </a:lnSpc>
                <a:spcBef>
                  <a:spcPts val="1200"/>
                </a:spcBef>
              </a:pPr>
              <a:r>
                <a:rPr lang="en-US" sz="2000" b="1" dirty="0">
                  <a:solidFill>
                    <a:schemeClr val="accent5">
                      <a:lumMod val="75000"/>
                    </a:schemeClr>
                  </a:solidFill>
                  <a:latin typeface="Poppins" pitchFamily="2" charset="77"/>
                  <a:cs typeface="Poppins" pitchFamily="2" charset="77"/>
                </a:rPr>
                <a:t>P</a:t>
              </a:r>
              <a:r>
                <a:rPr lang="en-US" sz="2000" b="1" i="0" dirty="0">
                  <a:solidFill>
                    <a:schemeClr val="accent5">
                      <a:lumMod val="75000"/>
                    </a:schemeClr>
                  </a:solidFill>
                  <a:effectLst/>
                  <a:latin typeface="Poppins" pitchFamily="2" charset="77"/>
                  <a:cs typeface="Poppins" pitchFamily="2" charset="77"/>
                </a:rPr>
                <a:t>rivate valuation:</a:t>
              </a:r>
              <a:r>
                <a:rPr lang="en-US" sz="2000" b="0" i="0" dirty="0">
                  <a:solidFill>
                    <a:schemeClr val="tx1">
                      <a:lumMod val="85000"/>
                      <a:lumOff val="15000"/>
                    </a:schemeClr>
                  </a:solidFill>
                  <a:effectLst/>
                  <a:latin typeface="Poppins" pitchFamily="2" charset="77"/>
                  <a:cs typeface="Poppins" pitchFamily="2" charset="77"/>
                </a:rPr>
                <a:t> when an </a:t>
              </a:r>
              <a:r>
                <a:rPr lang="en-US" sz="2000" i="0" dirty="0">
                  <a:solidFill>
                    <a:schemeClr val="tx1">
                      <a:lumMod val="85000"/>
                      <a:lumOff val="15000"/>
                    </a:schemeClr>
                  </a:solidFill>
                  <a:effectLst/>
                  <a:latin typeface="Poppins" pitchFamily="2" charset="77"/>
                  <a:cs typeface="Poppins" pitchFamily="2" charset="77"/>
                </a:rPr>
                <a:t>underwriter</a:t>
              </a:r>
              <a:r>
                <a:rPr lang="en-US" sz="2000" b="0" i="0" dirty="0">
                  <a:solidFill>
                    <a:schemeClr val="tx1">
                      <a:lumMod val="85000"/>
                      <a:lumOff val="15000"/>
                    </a:schemeClr>
                  </a:solidFill>
                  <a:effectLst/>
                  <a:latin typeface="Poppins" pitchFamily="2" charset="77"/>
                  <a:cs typeface="Poppins" pitchFamily="2" charset="77"/>
                </a:rPr>
                <a:t> determines the value of a private company. </a:t>
              </a:r>
              <a:r>
                <a:rPr lang="en-US" sz="2000" b="1" dirty="0">
                  <a:solidFill>
                    <a:schemeClr val="accent5">
                      <a:lumMod val="75000"/>
                    </a:schemeClr>
                  </a:solidFill>
                  <a:latin typeface="Poppins" pitchFamily="2" charset="77"/>
                  <a:cs typeface="Poppins" pitchFamily="2" charset="77"/>
                </a:rPr>
                <a:t>Underwriter: </a:t>
              </a:r>
              <a:r>
                <a:rPr lang="en-US" sz="2000" dirty="0">
                  <a:solidFill>
                    <a:schemeClr val="tx1">
                      <a:lumMod val="85000"/>
                      <a:lumOff val="15000"/>
                    </a:schemeClr>
                  </a:solidFill>
                  <a:latin typeface="Poppins" pitchFamily="2" charset="77"/>
                  <a:cs typeface="Poppins" pitchFamily="2" charset="77"/>
                </a:rPr>
                <a:t>a financial institution that specializes in analyzing the value of a company.</a:t>
              </a:r>
            </a:p>
            <a:p>
              <a:pPr>
                <a:lnSpc>
                  <a:spcPct val="114000"/>
                </a:lnSpc>
                <a:spcBef>
                  <a:spcPts val="1800"/>
                </a:spcBef>
              </a:pPr>
              <a:r>
                <a:rPr lang="en-US" sz="2400" b="1" i="0" dirty="0">
                  <a:solidFill>
                    <a:schemeClr val="tx1">
                      <a:lumMod val="85000"/>
                      <a:lumOff val="15000"/>
                    </a:schemeClr>
                  </a:solidFill>
                  <a:effectLst/>
                  <a:latin typeface="Poppins" pitchFamily="2" charset="77"/>
                  <a:cs typeface="Poppins" pitchFamily="2" charset="77"/>
                </a:rPr>
                <a:t>	HOW DO </a:t>
              </a:r>
              <a:r>
                <a:rPr lang="en-US" sz="2400" b="1" dirty="0">
                  <a:solidFill>
                    <a:schemeClr val="tx1">
                      <a:lumMod val="85000"/>
                      <a:lumOff val="15000"/>
                    </a:schemeClr>
                  </a:solidFill>
                  <a:latin typeface="Poppins" pitchFamily="2" charset="77"/>
                  <a:cs typeface="Poppins" pitchFamily="2" charset="77"/>
                </a:rPr>
                <a:t>UNDERWRITERS EVALUATE A COMPANY’S VALUE?</a:t>
              </a:r>
              <a:endParaRPr lang="en-US" sz="2400" b="1" i="0" dirty="0">
                <a:solidFill>
                  <a:schemeClr val="tx1">
                    <a:lumMod val="85000"/>
                    <a:lumOff val="15000"/>
                  </a:schemeClr>
                </a:solidFill>
                <a:effectLst/>
                <a:latin typeface="Poppins" pitchFamily="2" charset="77"/>
                <a:cs typeface="Poppins" pitchFamily="2" charset="77"/>
              </a:endParaRPr>
            </a:p>
            <a:p>
              <a:pPr lvl="2">
                <a:lnSpc>
                  <a:spcPct val="114000"/>
                </a:lnSpc>
                <a:spcBef>
                  <a:spcPts val="600"/>
                </a:spcBef>
              </a:pPr>
              <a:r>
                <a:rPr lang="en-US" sz="2000" b="1" i="0" dirty="0">
                  <a:solidFill>
                    <a:schemeClr val="accent5">
                      <a:lumMod val="75000"/>
                    </a:schemeClr>
                  </a:solidFill>
                  <a:effectLst/>
                  <a:latin typeface="Poppins" pitchFamily="2" charset="77"/>
                  <a:cs typeface="Poppins" pitchFamily="2" charset="77"/>
                </a:rPr>
                <a:t>Comparable company analysis (CCA)</a:t>
              </a:r>
              <a:r>
                <a:rPr lang="en-US" sz="2000" b="1" dirty="0">
                  <a:solidFill>
                    <a:schemeClr val="accent5">
                      <a:lumMod val="75000"/>
                    </a:schemeClr>
                  </a:solidFill>
                  <a:latin typeface="Poppins" pitchFamily="2" charset="77"/>
                  <a:cs typeface="Poppins" pitchFamily="2" charset="77"/>
                </a:rPr>
                <a:t>, </a:t>
              </a:r>
              <a:r>
                <a:rPr lang="en-US" sz="2000" dirty="0">
                  <a:solidFill>
                    <a:schemeClr val="tx1">
                      <a:lumMod val="85000"/>
                      <a:lumOff val="15000"/>
                    </a:schemeClr>
                  </a:solidFill>
                  <a:latin typeface="Poppins" pitchFamily="2" charset="77"/>
                  <a:cs typeface="Poppins" pitchFamily="2" charset="77"/>
                </a:rPr>
                <a:t>involves comparing similar </a:t>
              </a:r>
              <a:r>
                <a:rPr lang="en-US" sz="2000" b="0" i="0" dirty="0">
                  <a:solidFill>
                    <a:schemeClr val="tx1">
                      <a:lumMod val="85000"/>
                      <a:lumOff val="15000"/>
                    </a:schemeClr>
                  </a:solidFill>
                  <a:effectLst/>
                  <a:latin typeface="Poppins" pitchFamily="2" charset="77"/>
                  <a:cs typeface="Poppins" pitchFamily="2" charset="77"/>
                </a:rPr>
                <a:t>publicly-traded companies with the private company being evaluated. These comparisons include sales figures, assets, debts and projected growth.</a:t>
              </a:r>
              <a:endParaRPr lang="en-US" sz="2400" b="0" i="0" dirty="0">
                <a:solidFill>
                  <a:schemeClr val="tx1">
                    <a:lumMod val="85000"/>
                    <a:lumOff val="15000"/>
                  </a:schemeClr>
                </a:solidFill>
                <a:effectLst/>
                <a:latin typeface="Poppins" pitchFamily="2" charset="77"/>
                <a:cs typeface="Poppins" pitchFamily="2" charset="77"/>
              </a:endParaRPr>
            </a:p>
            <a:p>
              <a:pPr>
                <a:lnSpc>
                  <a:spcPct val="114000"/>
                </a:lnSpc>
                <a:spcBef>
                  <a:spcPts val="2400"/>
                </a:spcBef>
              </a:pPr>
              <a:r>
                <a:rPr lang="en-US" sz="2400" b="1" dirty="0">
                  <a:solidFill>
                    <a:schemeClr val="tx1">
                      <a:lumMod val="85000"/>
                      <a:lumOff val="15000"/>
                    </a:schemeClr>
                  </a:solidFill>
                  <a:latin typeface="Poppins" pitchFamily="2" charset="77"/>
                  <a:cs typeface="Poppins" pitchFamily="2" charset="77"/>
                </a:rPr>
                <a:t>MEET SEC REQUIREMENTS</a:t>
              </a:r>
            </a:p>
            <a:p>
              <a:pPr>
                <a:lnSpc>
                  <a:spcPct val="114000"/>
                </a:lnSpc>
              </a:pPr>
              <a:r>
                <a:rPr lang="en-US" sz="2000" dirty="0">
                  <a:solidFill>
                    <a:schemeClr val="tx1">
                      <a:lumMod val="85000"/>
                      <a:lumOff val="15000"/>
                    </a:schemeClr>
                  </a:solidFill>
                  <a:latin typeface="Poppins" pitchFamily="2" charset="77"/>
                  <a:cs typeface="Poppins" pitchFamily="2" charset="77"/>
                </a:rPr>
                <a:t>The </a:t>
              </a:r>
              <a:r>
                <a:rPr lang="en-US" sz="2000" b="1" dirty="0">
                  <a:solidFill>
                    <a:schemeClr val="accent5">
                      <a:lumMod val="75000"/>
                    </a:schemeClr>
                  </a:solidFill>
                  <a:latin typeface="Poppins" pitchFamily="2" charset="77"/>
                  <a:cs typeface="Poppins" pitchFamily="2" charset="77"/>
                </a:rPr>
                <a:t>SEC (Securities and Exchange commission)</a:t>
              </a:r>
              <a:r>
                <a:rPr lang="en-US" sz="2000" b="1" dirty="0">
                  <a:solidFill>
                    <a:schemeClr val="tx1">
                      <a:lumMod val="85000"/>
                      <a:lumOff val="15000"/>
                    </a:schemeClr>
                  </a:solidFill>
                  <a:latin typeface="Poppins" pitchFamily="2" charset="77"/>
                  <a:cs typeface="Poppins" pitchFamily="2" charset="77"/>
                </a:rPr>
                <a:t> </a:t>
              </a:r>
              <a:r>
                <a:rPr lang="en-US" sz="2000" dirty="0">
                  <a:solidFill>
                    <a:schemeClr val="tx1">
                      <a:lumMod val="85000"/>
                      <a:lumOff val="15000"/>
                    </a:schemeClr>
                  </a:solidFill>
                  <a:latin typeface="Poppins" pitchFamily="2" charset="77"/>
                  <a:cs typeface="Poppins" pitchFamily="2" charset="77"/>
                </a:rPr>
                <a:t>is the US government agency in charge of enforcing securities trading regulations.</a:t>
              </a:r>
            </a:p>
          </p:txBody>
        </p:sp>
      </p:grpSp>
      <p:sp>
        <p:nvSpPr>
          <p:cNvPr id="2" name="Freeform 1">
            <a:extLst>
              <a:ext uri="{FF2B5EF4-FFF2-40B4-BE49-F238E27FC236}">
                <a16:creationId xmlns:a16="http://schemas.microsoft.com/office/drawing/2014/main" id="{08763737-838F-AC76-AC2B-C989329D4E43}"/>
              </a:ext>
            </a:extLst>
          </p:cNvPr>
          <p:cNvSpPr/>
          <p:nvPr/>
        </p:nvSpPr>
        <p:spPr>
          <a:xfrm>
            <a:off x="172593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
        <p:nvSpPr>
          <p:cNvPr id="6" name="TextBox 5">
            <a:extLst>
              <a:ext uri="{FF2B5EF4-FFF2-40B4-BE49-F238E27FC236}">
                <a16:creationId xmlns:a16="http://schemas.microsoft.com/office/drawing/2014/main" id="{940D30F0-4675-8C77-31CB-6D13DFD3418D}"/>
              </a:ext>
            </a:extLst>
          </p:cNvPr>
          <p:cNvSpPr txBox="1"/>
          <p:nvPr/>
        </p:nvSpPr>
        <p:spPr>
          <a:xfrm>
            <a:off x="533400" y="723900"/>
            <a:ext cx="12344400" cy="604012"/>
          </a:xfrm>
          <a:prstGeom prst="rect">
            <a:avLst/>
          </a:prstGeom>
          <a:noFill/>
        </p:spPr>
        <p:txBody>
          <a:bodyPr wrap="square">
            <a:spAutoFit/>
          </a:bodyPr>
          <a:lstStyle/>
          <a:p>
            <a:pPr>
              <a:lnSpc>
                <a:spcPts val="3400"/>
              </a:lnSpc>
              <a:spcBef>
                <a:spcPts val="2400"/>
              </a:spcBef>
            </a:pPr>
            <a:r>
              <a:rPr lang="en-US" sz="4800" b="1" i="0" dirty="0">
                <a:solidFill>
                  <a:schemeClr val="accent5">
                    <a:lumMod val="60000"/>
                    <a:lumOff val="40000"/>
                  </a:schemeClr>
                </a:solidFill>
                <a:effectLst/>
                <a:latin typeface="Poppins" pitchFamily="2" charset="77"/>
                <a:cs typeface="Poppins" pitchFamily="2" charset="77"/>
              </a:rPr>
              <a:t>BIRKENSTOCK IPO: </a:t>
            </a:r>
            <a:r>
              <a:rPr lang="en-US" sz="4800" i="0" dirty="0">
                <a:solidFill>
                  <a:schemeClr val="accent5">
                    <a:lumMod val="60000"/>
                    <a:lumOff val="40000"/>
                  </a:schemeClr>
                </a:solidFill>
                <a:effectLst/>
                <a:latin typeface="Poppins" pitchFamily="2" charset="77"/>
                <a:cs typeface="Poppins" pitchFamily="2" charset="77"/>
              </a:rPr>
              <a:t>HOW DID IT HAPPEN?</a:t>
            </a:r>
            <a:endParaRPr lang="en-US" sz="4800" dirty="0">
              <a:solidFill>
                <a:schemeClr val="accent5">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509831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40" name="Freeform 4">
            <a:extLst>
              <a:ext uri="{FF2B5EF4-FFF2-40B4-BE49-F238E27FC236}">
                <a16:creationId xmlns:a16="http://schemas.microsoft.com/office/drawing/2014/main" id="{B4C117D0-1B4E-71CD-9C3E-25AA51F5C2FC}"/>
              </a:ext>
            </a:extLst>
          </p:cNvPr>
          <p:cNvSpPr/>
          <p:nvPr/>
        </p:nvSpPr>
        <p:spPr>
          <a:xfrm>
            <a:off x="0" y="5448300"/>
            <a:ext cx="18288000" cy="4838700"/>
          </a:xfrm>
          <a:custGeom>
            <a:avLst/>
            <a:gdLst/>
            <a:ahLst/>
            <a:cxnLst/>
            <a:rect l="l" t="t" r="r" b="b"/>
            <a:pathLst>
              <a:path w="4792412" h="1347866">
                <a:moveTo>
                  <a:pt x="0" y="0"/>
                </a:moveTo>
                <a:lnTo>
                  <a:pt x="4792412" y="0"/>
                </a:lnTo>
                <a:lnTo>
                  <a:pt x="4792412" y="1347866"/>
                </a:lnTo>
                <a:lnTo>
                  <a:pt x="0" y="1347866"/>
                </a:lnTo>
                <a:close/>
              </a:path>
            </a:pathLst>
          </a:custGeom>
          <a:solidFill>
            <a:srgbClr val="FFF7F3"/>
          </a:solidFill>
        </p:spPr>
        <p:txBody>
          <a:bodyPr/>
          <a:lstStyle/>
          <a:p>
            <a:endParaRPr lang="en-US" dirty="0"/>
          </a:p>
        </p:txBody>
      </p:sp>
      <p:sp>
        <p:nvSpPr>
          <p:cNvPr id="8" name="TextBox 8"/>
          <p:cNvSpPr txBox="1"/>
          <p:nvPr/>
        </p:nvSpPr>
        <p:spPr>
          <a:xfrm>
            <a:off x="3059701" y="1588056"/>
            <a:ext cx="11849100" cy="7177185"/>
          </a:xfrm>
          <a:prstGeom prst="rect">
            <a:avLst/>
          </a:prstGeom>
        </p:spPr>
        <p:txBody>
          <a:bodyPr lIns="50800" tIns="50800" rIns="50800" bIns="50800" rtlCol="0" anchor="ctr"/>
          <a:lstStyle/>
          <a:p>
            <a:pPr algn="ctr">
              <a:lnSpc>
                <a:spcPts val="3000"/>
              </a:lnSpc>
            </a:pPr>
            <a:endParaRPr/>
          </a:p>
        </p:txBody>
      </p:sp>
      <p:sp>
        <p:nvSpPr>
          <p:cNvPr id="45" name="Freeform 4">
            <a:extLst>
              <a:ext uri="{FF2B5EF4-FFF2-40B4-BE49-F238E27FC236}">
                <a16:creationId xmlns:a16="http://schemas.microsoft.com/office/drawing/2014/main" id="{46C7028E-7F2F-B243-6506-C417EAB84230}"/>
              </a:ext>
            </a:extLst>
          </p:cNvPr>
          <p:cNvSpPr/>
          <p:nvPr/>
        </p:nvSpPr>
        <p:spPr>
          <a:xfrm>
            <a:off x="4572000" y="5448300"/>
            <a:ext cx="4810539" cy="4838700"/>
          </a:xfrm>
          <a:custGeom>
            <a:avLst/>
            <a:gdLst/>
            <a:ahLst/>
            <a:cxnLst/>
            <a:rect l="l" t="t" r="r" b="b"/>
            <a:pathLst>
              <a:path w="4792412" h="1347866">
                <a:moveTo>
                  <a:pt x="0" y="0"/>
                </a:moveTo>
                <a:lnTo>
                  <a:pt x="4792412" y="0"/>
                </a:lnTo>
                <a:lnTo>
                  <a:pt x="4792412" y="1347866"/>
                </a:lnTo>
                <a:lnTo>
                  <a:pt x="0" y="1347866"/>
                </a:lnTo>
                <a:close/>
              </a:path>
            </a:pathLst>
          </a:custGeom>
          <a:solidFill>
            <a:srgbClr val="FFD07B"/>
          </a:solidFill>
        </p:spPr>
        <p:txBody>
          <a:bodyPr/>
          <a:lstStyle/>
          <a:p>
            <a:endParaRPr lang="en-US" dirty="0">
              <a:solidFill>
                <a:schemeClr val="accent5">
                  <a:lumMod val="40000"/>
                  <a:lumOff val="60000"/>
                </a:schemeClr>
              </a:solidFill>
            </a:endParaRPr>
          </a:p>
        </p:txBody>
      </p:sp>
      <p:cxnSp>
        <p:nvCxnSpPr>
          <p:cNvPr id="15" name="Straight Connector 14">
            <a:extLst>
              <a:ext uri="{FF2B5EF4-FFF2-40B4-BE49-F238E27FC236}">
                <a16:creationId xmlns:a16="http://schemas.microsoft.com/office/drawing/2014/main" id="{C64B7E41-DAC1-B2FC-CD42-0BFADBAC0245}"/>
              </a:ext>
            </a:extLst>
          </p:cNvPr>
          <p:cNvCxnSpPr>
            <a:cxnSpLocks/>
          </p:cNvCxnSpPr>
          <p:nvPr/>
        </p:nvCxnSpPr>
        <p:spPr>
          <a:xfrm>
            <a:off x="2667000" y="2552700"/>
            <a:ext cx="1459230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D8265E-E4BF-8ED0-BB89-0ABBFC363C3C}"/>
              </a:ext>
            </a:extLst>
          </p:cNvPr>
          <p:cNvCxnSpPr>
            <a:cxnSpLocks/>
          </p:cNvCxnSpPr>
          <p:nvPr/>
        </p:nvCxnSpPr>
        <p:spPr>
          <a:xfrm>
            <a:off x="2781300" y="6515100"/>
            <a:ext cx="1455420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821ED6D4-ADD5-1EF1-B311-7824907C39EB}"/>
              </a:ext>
            </a:extLst>
          </p:cNvPr>
          <p:cNvSpPr/>
          <p:nvPr/>
        </p:nvSpPr>
        <p:spPr>
          <a:xfrm>
            <a:off x="16725900" y="2552700"/>
            <a:ext cx="1066800" cy="990600"/>
          </a:xfrm>
          <a:prstGeom prst="arc">
            <a:avLst>
              <a:gd name="adj1" fmla="val 16200000"/>
              <a:gd name="adj2" fmla="val 21480471"/>
            </a:avLst>
          </a:prstGeom>
          <a:ln w="28575">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D431D3F0-625D-348B-D96F-B39F18CA3B94}"/>
              </a:ext>
            </a:extLst>
          </p:cNvPr>
          <p:cNvSpPr/>
          <p:nvPr/>
        </p:nvSpPr>
        <p:spPr>
          <a:xfrm rot="5400000">
            <a:off x="16764000" y="5486400"/>
            <a:ext cx="1066800" cy="990600"/>
          </a:xfrm>
          <a:prstGeom prst="arc">
            <a:avLst>
              <a:gd name="adj1" fmla="val 16200000"/>
              <a:gd name="adj2" fmla="val 21480471"/>
            </a:avLst>
          </a:prstGeom>
          <a:ln w="28575">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9ED7DD0C-A59B-55A3-51F8-3DDDDDD5D42A}"/>
              </a:ext>
            </a:extLst>
          </p:cNvPr>
          <p:cNvCxnSpPr>
            <a:cxnSpLocks/>
          </p:cNvCxnSpPr>
          <p:nvPr/>
        </p:nvCxnSpPr>
        <p:spPr>
          <a:xfrm flipV="1">
            <a:off x="17792700" y="2933700"/>
            <a:ext cx="0" cy="30480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40D30F0-4675-8C77-31CB-6D13DFD3418D}"/>
              </a:ext>
            </a:extLst>
          </p:cNvPr>
          <p:cNvSpPr txBox="1"/>
          <p:nvPr/>
        </p:nvSpPr>
        <p:spPr>
          <a:xfrm>
            <a:off x="533400" y="723900"/>
            <a:ext cx="12344400" cy="604012"/>
          </a:xfrm>
          <a:prstGeom prst="rect">
            <a:avLst/>
          </a:prstGeom>
          <a:noFill/>
        </p:spPr>
        <p:txBody>
          <a:bodyPr wrap="square">
            <a:spAutoFit/>
          </a:bodyPr>
          <a:lstStyle/>
          <a:p>
            <a:pPr>
              <a:lnSpc>
                <a:spcPts val="3400"/>
              </a:lnSpc>
              <a:spcBef>
                <a:spcPts val="2400"/>
              </a:spcBef>
            </a:pPr>
            <a:r>
              <a:rPr lang="en-US" sz="4800" b="1" i="0" dirty="0">
                <a:solidFill>
                  <a:srgbClr val="FFD07B"/>
                </a:solidFill>
                <a:effectLst/>
                <a:latin typeface="Poppins" pitchFamily="2" charset="77"/>
                <a:cs typeface="Poppins" pitchFamily="2" charset="77"/>
              </a:rPr>
              <a:t>BIRKENSTOCK IPO: </a:t>
            </a:r>
            <a:r>
              <a:rPr lang="en-US" sz="4800" i="0" dirty="0">
                <a:solidFill>
                  <a:srgbClr val="FFD07B"/>
                </a:solidFill>
                <a:effectLst/>
                <a:latin typeface="Poppins" pitchFamily="2" charset="77"/>
                <a:cs typeface="Poppins" pitchFamily="2" charset="77"/>
              </a:rPr>
              <a:t>HOW DID IT HAPPEN?</a:t>
            </a:r>
            <a:endParaRPr lang="en-US" sz="4800" dirty="0">
              <a:solidFill>
                <a:srgbClr val="FFD07B"/>
              </a:solidFill>
              <a:latin typeface="Poppins" pitchFamily="2" charset="77"/>
              <a:cs typeface="Poppins" pitchFamily="2" charset="77"/>
            </a:endParaRPr>
          </a:p>
        </p:txBody>
      </p:sp>
      <p:grpSp>
        <p:nvGrpSpPr>
          <p:cNvPr id="29" name="Group 28">
            <a:extLst>
              <a:ext uri="{FF2B5EF4-FFF2-40B4-BE49-F238E27FC236}">
                <a16:creationId xmlns:a16="http://schemas.microsoft.com/office/drawing/2014/main" id="{2F1984E9-617E-85E7-24DC-2139DE1CEB83}"/>
              </a:ext>
            </a:extLst>
          </p:cNvPr>
          <p:cNvGrpSpPr/>
          <p:nvPr/>
        </p:nvGrpSpPr>
        <p:grpSpPr>
          <a:xfrm>
            <a:off x="990600" y="2095500"/>
            <a:ext cx="3124200" cy="2806482"/>
            <a:chOff x="990600" y="2095500"/>
            <a:chExt cx="3124200" cy="2806482"/>
          </a:xfrm>
        </p:grpSpPr>
        <p:sp>
          <p:nvSpPr>
            <p:cNvPr id="13" name="TextBox 12">
              <a:extLst>
                <a:ext uri="{FF2B5EF4-FFF2-40B4-BE49-F238E27FC236}">
                  <a16:creationId xmlns:a16="http://schemas.microsoft.com/office/drawing/2014/main" id="{D9556DCF-5252-D812-63C2-7D00117C19BC}"/>
                </a:ext>
              </a:extLst>
            </p:cNvPr>
            <p:cNvSpPr txBox="1"/>
            <p:nvPr/>
          </p:nvSpPr>
          <p:spPr>
            <a:xfrm>
              <a:off x="990600" y="3086100"/>
              <a:ext cx="3124200" cy="1815882"/>
            </a:xfrm>
            <a:prstGeom prst="rect">
              <a:avLst/>
            </a:prstGeom>
            <a:noFill/>
          </p:spPr>
          <p:txBody>
            <a:bodyPr wrap="square">
              <a:spAutoFit/>
            </a:bodyPr>
            <a:lstStyle/>
            <a:p>
              <a:pPr algn="ctr">
                <a:spcBef>
                  <a:spcPts val="1200"/>
                </a:spcBef>
              </a:pPr>
              <a:r>
                <a:rPr lang="en-US" sz="1600" i="0" dirty="0">
                  <a:solidFill>
                    <a:srgbClr val="FFF7F3"/>
                  </a:solidFill>
                  <a:effectLst/>
                  <a:latin typeface="Poppins" pitchFamily="2" charset="77"/>
                  <a:cs typeface="Poppins" pitchFamily="2" charset="77"/>
                </a:rPr>
                <a:t>Underwriters submit </a:t>
              </a:r>
              <a:r>
                <a:rPr lang="en-US" sz="1600" dirty="0">
                  <a:solidFill>
                    <a:srgbClr val="FFF7F3"/>
                  </a:solidFill>
                  <a:latin typeface="Poppins" pitchFamily="2" charset="77"/>
                  <a:cs typeface="Poppins" pitchFamily="2" charset="77"/>
                </a:rPr>
                <a:t>p</a:t>
              </a:r>
              <a:r>
                <a:rPr lang="en-US" sz="1600" b="0" i="0" dirty="0">
                  <a:solidFill>
                    <a:srgbClr val="FFF7F3"/>
                  </a:solidFill>
                  <a:effectLst/>
                  <a:latin typeface="Poppins" pitchFamily="2" charset="77"/>
                  <a:cs typeface="Poppins" pitchFamily="2" charset="77"/>
                </a:rPr>
                <a:t>roposals to the company that include </a:t>
              </a:r>
              <a:r>
                <a:rPr lang="en-US" sz="1600" dirty="0">
                  <a:solidFill>
                    <a:srgbClr val="FFF7F3"/>
                  </a:solidFill>
                  <a:latin typeface="Poppins" pitchFamily="2" charset="77"/>
                  <a:cs typeface="Poppins" pitchFamily="2" charset="77"/>
                </a:rPr>
                <a:t>the proposed </a:t>
              </a:r>
              <a:r>
                <a:rPr lang="en-US" sz="1600" b="1" dirty="0">
                  <a:solidFill>
                    <a:schemeClr val="accent5">
                      <a:lumMod val="40000"/>
                      <a:lumOff val="60000"/>
                    </a:schemeClr>
                  </a:solidFill>
                  <a:latin typeface="Poppins" pitchFamily="2" charset="77"/>
                  <a:cs typeface="Poppins" pitchFamily="2" charset="77"/>
                </a:rPr>
                <a:t>valuation</a:t>
              </a:r>
              <a:r>
                <a:rPr lang="en-US" sz="1600" b="0" i="0" dirty="0">
                  <a:solidFill>
                    <a:srgbClr val="FFF7F3"/>
                  </a:solidFill>
                  <a:effectLst/>
                  <a:latin typeface="Poppins" pitchFamily="2" charset="77"/>
                  <a:cs typeface="Poppins" pitchFamily="2" charset="77"/>
                </a:rPr>
                <a:t>,  the </a:t>
              </a:r>
              <a:r>
                <a:rPr lang="en-US" sz="1600" b="1" i="0" dirty="0">
                  <a:solidFill>
                    <a:schemeClr val="accent5">
                      <a:lumMod val="40000"/>
                      <a:lumOff val="60000"/>
                    </a:schemeClr>
                  </a:solidFill>
                  <a:effectLst/>
                  <a:latin typeface="Poppins" pitchFamily="2" charset="77"/>
                  <a:cs typeface="Poppins" pitchFamily="2" charset="77"/>
                </a:rPr>
                <a:t>offering price </a:t>
              </a:r>
              <a:r>
                <a:rPr lang="en-US" sz="1600" i="0" dirty="0">
                  <a:solidFill>
                    <a:srgbClr val="FFF7F3"/>
                  </a:solidFill>
                  <a:effectLst/>
                  <a:latin typeface="Poppins" pitchFamily="2" charset="77"/>
                  <a:cs typeface="Poppins" pitchFamily="2" charset="77"/>
                </a:rPr>
                <a:t>(starting stock price), number of shares at time of issue, and IPO</a:t>
              </a:r>
              <a:r>
                <a:rPr lang="en-US" sz="1600" dirty="0">
                  <a:solidFill>
                    <a:srgbClr val="FFF7F3"/>
                  </a:solidFill>
                  <a:latin typeface="Poppins" pitchFamily="2" charset="77"/>
                  <a:cs typeface="Poppins" pitchFamily="2" charset="77"/>
                </a:rPr>
                <a:t> time frame.</a:t>
              </a:r>
              <a:endParaRPr lang="en-US" sz="1600" b="0" i="0" dirty="0">
                <a:solidFill>
                  <a:srgbClr val="FFF7F3"/>
                </a:solidFill>
                <a:effectLst/>
                <a:latin typeface="Poppins" pitchFamily="2" charset="77"/>
                <a:cs typeface="Poppins" pitchFamily="2" charset="77"/>
              </a:endParaRPr>
            </a:p>
          </p:txBody>
        </p:sp>
        <p:sp>
          <p:nvSpPr>
            <p:cNvPr id="10" name="Rounded Rectangle 9">
              <a:extLst>
                <a:ext uri="{FF2B5EF4-FFF2-40B4-BE49-F238E27FC236}">
                  <a16:creationId xmlns:a16="http://schemas.microsoft.com/office/drawing/2014/main" id="{F79AC041-2E06-A932-0E2D-465BE786DFEB}"/>
                </a:ext>
              </a:extLst>
            </p:cNvPr>
            <p:cNvSpPr/>
            <p:nvPr/>
          </p:nvSpPr>
          <p:spPr>
            <a:xfrm>
              <a:off x="1009650" y="2095500"/>
              <a:ext cx="30861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tx1">
                      <a:lumMod val="85000"/>
                      <a:lumOff val="15000"/>
                    </a:schemeClr>
                  </a:solidFill>
                  <a:effectLst/>
                  <a:latin typeface="Poppins" pitchFamily="2" charset="77"/>
                  <a:cs typeface="Poppins" pitchFamily="2" charset="77"/>
                </a:rPr>
                <a:t>REQUEST FOR PROPOSALS (RFP)</a:t>
              </a:r>
              <a:endParaRPr lang="en-US" sz="2000" b="1" dirty="0">
                <a:solidFill>
                  <a:schemeClr val="tx1">
                    <a:lumMod val="85000"/>
                    <a:lumOff val="15000"/>
                  </a:schemeClr>
                </a:solidFill>
                <a:latin typeface="Poppins" pitchFamily="2" charset="77"/>
                <a:cs typeface="Poppins" pitchFamily="2" charset="77"/>
              </a:endParaRPr>
            </a:p>
          </p:txBody>
        </p:sp>
      </p:grpSp>
      <p:sp>
        <p:nvSpPr>
          <p:cNvPr id="24" name="TextBox 23">
            <a:extLst>
              <a:ext uri="{FF2B5EF4-FFF2-40B4-BE49-F238E27FC236}">
                <a16:creationId xmlns:a16="http://schemas.microsoft.com/office/drawing/2014/main" id="{9AA215DA-12CC-3370-CDC7-6EF80470125F}"/>
              </a:ext>
            </a:extLst>
          </p:cNvPr>
          <p:cNvSpPr txBox="1"/>
          <p:nvPr/>
        </p:nvSpPr>
        <p:spPr>
          <a:xfrm>
            <a:off x="9826430" y="3086100"/>
            <a:ext cx="3124200" cy="1492716"/>
          </a:xfrm>
          <a:prstGeom prst="rect">
            <a:avLst/>
          </a:prstGeom>
          <a:noFill/>
        </p:spPr>
        <p:txBody>
          <a:bodyPr wrap="square">
            <a:spAutoFit/>
          </a:bodyPr>
          <a:lstStyle/>
          <a:p>
            <a:pPr algn="ctr">
              <a:spcBef>
                <a:spcPts val="1200"/>
              </a:spcBef>
            </a:pPr>
            <a:r>
              <a:rPr lang="en-US" sz="1600" i="0" dirty="0">
                <a:solidFill>
                  <a:srgbClr val="FFF7F3"/>
                </a:solidFill>
                <a:effectLst/>
                <a:latin typeface="Poppins" pitchFamily="2" charset="77"/>
                <a:cs typeface="Poppins" pitchFamily="2" charset="77"/>
              </a:rPr>
              <a:t>The IPO team is made up of the </a:t>
            </a:r>
            <a:r>
              <a:rPr lang="en-US" sz="1600" b="0" i="0" dirty="0">
                <a:solidFill>
                  <a:srgbClr val="FFF7F3"/>
                </a:solidFill>
                <a:effectLst/>
                <a:latin typeface="Poppins" pitchFamily="2" charset="77"/>
                <a:cs typeface="Poppins" pitchFamily="2" charset="77"/>
              </a:rPr>
              <a:t>underwriter, lawyers, certified public accountants (CPAs) and SEC experts. </a:t>
            </a:r>
          </a:p>
          <a:p>
            <a:pPr algn="ctr">
              <a:spcBef>
                <a:spcPts val="1200"/>
              </a:spcBef>
            </a:pPr>
            <a:endParaRPr lang="en-US" sz="1700" b="0" i="0" dirty="0">
              <a:solidFill>
                <a:srgbClr val="FFF7F3"/>
              </a:solidFill>
              <a:effectLst/>
              <a:latin typeface="Poppins" pitchFamily="2" charset="77"/>
              <a:cs typeface="Poppins" pitchFamily="2" charset="77"/>
            </a:endParaRPr>
          </a:p>
        </p:txBody>
      </p:sp>
      <p:sp>
        <p:nvSpPr>
          <p:cNvPr id="23" name="Rounded Rectangle 22">
            <a:extLst>
              <a:ext uri="{FF2B5EF4-FFF2-40B4-BE49-F238E27FC236}">
                <a16:creationId xmlns:a16="http://schemas.microsoft.com/office/drawing/2014/main" id="{90D64967-5AEE-1167-2644-5C0AF263718B}"/>
              </a:ext>
            </a:extLst>
          </p:cNvPr>
          <p:cNvSpPr/>
          <p:nvPr/>
        </p:nvSpPr>
        <p:spPr>
          <a:xfrm>
            <a:off x="9845480" y="2095500"/>
            <a:ext cx="30861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latin typeface="Poppins" pitchFamily="2" charset="77"/>
                <a:cs typeface="Poppins" pitchFamily="2" charset="77"/>
              </a:rPr>
              <a:t>CHOOSE THE IPO TEAM</a:t>
            </a:r>
          </a:p>
        </p:txBody>
      </p:sp>
      <p:grpSp>
        <p:nvGrpSpPr>
          <p:cNvPr id="49" name="Group 48">
            <a:extLst>
              <a:ext uri="{FF2B5EF4-FFF2-40B4-BE49-F238E27FC236}">
                <a16:creationId xmlns:a16="http://schemas.microsoft.com/office/drawing/2014/main" id="{E8F08667-DECA-A300-38D1-8C5C70B95BCC}"/>
              </a:ext>
            </a:extLst>
          </p:cNvPr>
          <p:cNvGrpSpPr/>
          <p:nvPr/>
        </p:nvGrpSpPr>
        <p:grpSpPr>
          <a:xfrm>
            <a:off x="9826430" y="6057900"/>
            <a:ext cx="3124200" cy="2067818"/>
            <a:chOff x="9826430" y="6033018"/>
            <a:chExt cx="3124200" cy="2067818"/>
          </a:xfrm>
        </p:grpSpPr>
        <p:sp>
          <p:nvSpPr>
            <p:cNvPr id="36" name="TextBox 35">
              <a:extLst>
                <a:ext uri="{FF2B5EF4-FFF2-40B4-BE49-F238E27FC236}">
                  <a16:creationId xmlns:a16="http://schemas.microsoft.com/office/drawing/2014/main" id="{C1A5DDD4-E3CA-58BF-9929-891CAE5F19E7}"/>
                </a:ext>
              </a:extLst>
            </p:cNvPr>
            <p:cNvSpPr txBox="1"/>
            <p:nvPr/>
          </p:nvSpPr>
          <p:spPr>
            <a:xfrm>
              <a:off x="9826430" y="7023618"/>
              <a:ext cx="3124200" cy="1077218"/>
            </a:xfrm>
            <a:prstGeom prst="rect">
              <a:avLst/>
            </a:prstGeom>
            <a:noFill/>
          </p:spPr>
          <p:txBody>
            <a:bodyPr wrap="square">
              <a:spAutoFit/>
            </a:bodyPr>
            <a:lstStyle/>
            <a:p>
              <a:pPr algn="ctr">
                <a:spcBef>
                  <a:spcPts val="1200"/>
                </a:spcBef>
              </a:pPr>
              <a:r>
                <a:rPr lang="en-US" sz="1600" dirty="0">
                  <a:solidFill>
                    <a:schemeClr val="tx1">
                      <a:lumMod val="85000"/>
                      <a:lumOff val="15000"/>
                    </a:schemeClr>
                  </a:solidFill>
                  <a:latin typeface="Poppins" pitchFamily="2" charset="77"/>
                  <a:cs typeface="Poppins" pitchFamily="2" charset="77"/>
                </a:rPr>
                <a:t>Formation of a board of directors</a:t>
              </a:r>
              <a:r>
                <a:rPr lang="en-US" sz="1600" b="0" i="0" dirty="0">
                  <a:solidFill>
                    <a:schemeClr val="tx1">
                      <a:lumMod val="85000"/>
                      <a:lumOff val="15000"/>
                    </a:schemeClr>
                  </a:solidFill>
                  <a:effectLst/>
                  <a:latin typeface="Poppins" pitchFamily="2" charset="77"/>
                  <a:cs typeface="Poppins" pitchFamily="2" charset="77"/>
                </a:rPr>
                <a:t> and determining quarterly financial reporting processes.</a:t>
              </a:r>
            </a:p>
          </p:txBody>
        </p:sp>
        <p:sp>
          <p:nvSpPr>
            <p:cNvPr id="37" name="Rounded Rectangle 36">
              <a:extLst>
                <a:ext uri="{FF2B5EF4-FFF2-40B4-BE49-F238E27FC236}">
                  <a16:creationId xmlns:a16="http://schemas.microsoft.com/office/drawing/2014/main" id="{A81EB23F-1B94-334C-9537-981650C29C48}"/>
                </a:ext>
              </a:extLst>
            </p:cNvPr>
            <p:cNvSpPr/>
            <p:nvPr/>
          </p:nvSpPr>
          <p:spPr>
            <a:xfrm>
              <a:off x="9845480" y="6033018"/>
              <a:ext cx="30861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tx1">
                      <a:lumMod val="85000"/>
                      <a:lumOff val="15000"/>
                    </a:schemeClr>
                  </a:solidFill>
                  <a:effectLst/>
                  <a:latin typeface="Poppins" pitchFamily="2" charset="77"/>
                  <a:cs typeface="Poppins" pitchFamily="2" charset="77"/>
                </a:rPr>
                <a:t>BOARD OF DIRECORS &amp; PROCESSES</a:t>
              </a:r>
              <a:endParaRPr lang="en-US" sz="2000" b="1" dirty="0">
                <a:solidFill>
                  <a:schemeClr val="tx1">
                    <a:lumMod val="85000"/>
                    <a:lumOff val="15000"/>
                  </a:schemeClr>
                </a:solidFill>
                <a:latin typeface="Poppins" pitchFamily="2" charset="77"/>
                <a:cs typeface="Poppins" pitchFamily="2" charset="77"/>
              </a:endParaRPr>
            </a:p>
          </p:txBody>
        </p:sp>
      </p:grpSp>
      <p:sp>
        <p:nvSpPr>
          <p:cNvPr id="25" name="Rounded Rectangle 24">
            <a:extLst>
              <a:ext uri="{FF2B5EF4-FFF2-40B4-BE49-F238E27FC236}">
                <a16:creationId xmlns:a16="http://schemas.microsoft.com/office/drawing/2014/main" id="{6B7A7F1D-D72E-71CD-068D-CDC5618BCF33}"/>
              </a:ext>
            </a:extLst>
          </p:cNvPr>
          <p:cNvSpPr/>
          <p:nvPr/>
        </p:nvSpPr>
        <p:spPr>
          <a:xfrm>
            <a:off x="14244346" y="2095500"/>
            <a:ext cx="30861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latin typeface="Poppins" pitchFamily="2" charset="77"/>
                <a:cs typeface="Poppins" pitchFamily="2" charset="77"/>
              </a:rPr>
              <a:t>SEC DOCUMENTATION</a:t>
            </a:r>
          </a:p>
        </p:txBody>
      </p:sp>
      <p:sp>
        <p:nvSpPr>
          <p:cNvPr id="30" name="TextBox 29">
            <a:extLst>
              <a:ext uri="{FF2B5EF4-FFF2-40B4-BE49-F238E27FC236}">
                <a16:creationId xmlns:a16="http://schemas.microsoft.com/office/drawing/2014/main" id="{E3D7D525-D62D-5095-90B7-1B1B8CA4F0F8}"/>
              </a:ext>
            </a:extLst>
          </p:cNvPr>
          <p:cNvSpPr txBox="1"/>
          <p:nvPr/>
        </p:nvSpPr>
        <p:spPr>
          <a:xfrm>
            <a:off x="14249399" y="3086100"/>
            <a:ext cx="3048001" cy="1738938"/>
          </a:xfrm>
          <a:prstGeom prst="rect">
            <a:avLst/>
          </a:prstGeom>
          <a:noFill/>
        </p:spPr>
        <p:txBody>
          <a:bodyPr wrap="square">
            <a:spAutoFit/>
          </a:bodyPr>
          <a:lstStyle/>
          <a:p>
            <a:pPr algn="ctr">
              <a:spcBef>
                <a:spcPts val="1200"/>
              </a:spcBef>
            </a:pPr>
            <a:r>
              <a:rPr lang="en-US" sz="1600" b="0" i="0" dirty="0">
                <a:solidFill>
                  <a:srgbClr val="FFF7F3"/>
                </a:solidFill>
                <a:effectLst/>
                <a:latin typeface="Poppins" pitchFamily="2" charset="77"/>
                <a:cs typeface="Poppins" pitchFamily="2" charset="77"/>
              </a:rPr>
              <a:t>File S-1 Registration statement – an official registration with the SEC for the IPO. Revisions can be made if necessary.</a:t>
            </a:r>
          </a:p>
          <a:p>
            <a:pPr algn="ctr">
              <a:spcBef>
                <a:spcPts val="1200"/>
              </a:spcBef>
            </a:pPr>
            <a:endParaRPr lang="en-US" sz="1700" b="0" i="0" dirty="0">
              <a:solidFill>
                <a:srgbClr val="FFF7F3"/>
              </a:solidFill>
              <a:effectLst/>
              <a:latin typeface="Poppins" pitchFamily="2" charset="77"/>
              <a:cs typeface="Poppins" pitchFamily="2" charset="77"/>
            </a:endParaRPr>
          </a:p>
        </p:txBody>
      </p:sp>
      <p:grpSp>
        <p:nvGrpSpPr>
          <p:cNvPr id="50" name="Group 49">
            <a:extLst>
              <a:ext uri="{FF2B5EF4-FFF2-40B4-BE49-F238E27FC236}">
                <a16:creationId xmlns:a16="http://schemas.microsoft.com/office/drawing/2014/main" id="{F6A6B939-AD89-7707-4703-435D95ECF875}"/>
              </a:ext>
            </a:extLst>
          </p:cNvPr>
          <p:cNvGrpSpPr/>
          <p:nvPr/>
        </p:nvGrpSpPr>
        <p:grpSpPr>
          <a:xfrm>
            <a:off x="14244346" y="6057900"/>
            <a:ext cx="3086100" cy="2295378"/>
            <a:chOff x="14244346" y="6107663"/>
            <a:chExt cx="3086100" cy="2295378"/>
          </a:xfrm>
        </p:grpSpPr>
        <p:sp>
          <p:nvSpPr>
            <p:cNvPr id="33" name="Rounded Rectangle 32">
              <a:extLst>
                <a:ext uri="{FF2B5EF4-FFF2-40B4-BE49-F238E27FC236}">
                  <a16:creationId xmlns:a16="http://schemas.microsoft.com/office/drawing/2014/main" id="{0E3B3B06-1F7B-8323-8FE0-171081A589FE}"/>
                </a:ext>
              </a:extLst>
            </p:cNvPr>
            <p:cNvSpPr/>
            <p:nvPr/>
          </p:nvSpPr>
          <p:spPr>
            <a:xfrm>
              <a:off x="14244346" y="6107663"/>
              <a:ext cx="30861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latin typeface="Poppins" pitchFamily="2" charset="77"/>
                  <a:cs typeface="Poppins" pitchFamily="2" charset="77"/>
                </a:rPr>
                <a:t>MARKETING THE IPO</a:t>
              </a:r>
            </a:p>
          </p:txBody>
        </p:sp>
        <p:sp>
          <p:nvSpPr>
            <p:cNvPr id="34" name="TextBox 33">
              <a:extLst>
                <a:ext uri="{FF2B5EF4-FFF2-40B4-BE49-F238E27FC236}">
                  <a16:creationId xmlns:a16="http://schemas.microsoft.com/office/drawing/2014/main" id="{7DDBAE2D-B286-04F7-46BD-465FC9129EC5}"/>
                </a:ext>
              </a:extLst>
            </p:cNvPr>
            <p:cNvSpPr txBox="1"/>
            <p:nvPr/>
          </p:nvSpPr>
          <p:spPr>
            <a:xfrm>
              <a:off x="14249399" y="7079602"/>
              <a:ext cx="3048001" cy="1323439"/>
            </a:xfrm>
            <a:prstGeom prst="rect">
              <a:avLst/>
            </a:prstGeom>
            <a:noFill/>
          </p:spPr>
          <p:txBody>
            <a:bodyPr wrap="square">
              <a:spAutoFit/>
            </a:bodyPr>
            <a:lstStyle/>
            <a:p>
              <a:pPr algn="ctr">
                <a:spcBef>
                  <a:spcPts val="1200"/>
                </a:spcBef>
              </a:pPr>
              <a:r>
                <a:rPr lang="en-US" sz="1600" dirty="0">
                  <a:solidFill>
                    <a:schemeClr val="tx1">
                      <a:lumMod val="85000"/>
                      <a:lumOff val="15000"/>
                    </a:schemeClr>
                  </a:solidFill>
                  <a:latin typeface="Poppins" pitchFamily="2" charset="77"/>
                  <a:cs typeface="Poppins" pitchFamily="2" charset="77"/>
                </a:rPr>
                <a:t>The underwriter and the company market the IPO proposal estimate demand for the stock and </a:t>
              </a:r>
              <a:r>
                <a:rPr lang="en-US" sz="1600" b="0" i="0" dirty="0">
                  <a:solidFill>
                    <a:schemeClr val="tx1">
                      <a:lumMod val="85000"/>
                      <a:lumOff val="15000"/>
                    </a:schemeClr>
                  </a:solidFill>
                  <a:effectLst/>
                  <a:latin typeface="Poppins" pitchFamily="2" charset="77"/>
                  <a:cs typeface="Poppins" pitchFamily="2" charset="77"/>
                </a:rPr>
                <a:t>determine a final offering price.</a:t>
              </a:r>
              <a:endParaRPr lang="en-US" sz="1700" b="0" i="0" dirty="0">
                <a:solidFill>
                  <a:schemeClr val="tx1">
                    <a:lumMod val="85000"/>
                    <a:lumOff val="15000"/>
                  </a:schemeClr>
                </a:solidFill>
                <a:effectLst/>
                <a:latin typeface="Poppins" pitchFamily="2" charset="77"/>
                <a:cs typeface="Poppins" pitchFamily="2" charset="77"/>
              </a:endParaRPr>
            </a:p>
          </p:txBody>
        </p:sp>
      </p:grpSp>
      <p:sp>
        <p:nvSpPr>
          <p:cNvPr id="41" name="Freeform 7">
            <a:extLst>
              <a:ext uri="{FF2B5EF4-FFF2-40B4-BE49-F238E27FC236}">
                <a16:creationId xmlns:a16="http://schemas.microsoft.com/office/drawing/2014/main" id="{2449D34C-2CD5-82F3-7B7A-9A11CD5B15D9}"/>
              </a:ext>
            </a:extLst>
          </p:cNvPr>
          <p:cNvSpPr/>
          <p:nvPr/>
        </p:nvSpPr>
        <p:spPr>
          <a:xfrm>
            <a:off x="17068800"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2"/>
            <a:stretch>
              <a:fillRect/>
            </a:stretch>
          </a:blipFill>
        </p:spPr>
        <p:txBody>
          <a:bodyPr/>
          <a:lstStyle/>
          <a:p>
            <a:endParaRPr lang="en-US"/>
          </a:p>
        </p:txBody>
      </p:sp>
      <p:sp>
        <p:nvSpPr>
          <p:cNvPr id="22" name="TextBox 21">
            <a:extLst>
              <a:ext uri="{FF2B5EF4-FFF2-40B4-BE49-F238E27FC236}">
                <a16:creationId xmlns:a16="http://schemas.microsoft.com/office/drawing/2014/main" id="{81E6EADD-F901-7B00-7079-4E0AFEC511EA}"/>
              </a:ext>
            </a:extLst>
          </p:cNvPr>
          <p:cNvSpPr txBox="1"/>
          <p:nvPr/>
        </p:nvSpPr>
        <p:spPr>
          <a:xfrm>
            <a:off x="5408515" y="3086100"/>
            <a:ext cx="3124200" cy="830997"/>
          </a:xfrm>
          <a:prstGeom prst="rect">
            <a:avLst/>
          </a:prstGeom>
          <a:noFill/>
        </p:spPr>
        <p:txBody>
          <a:bodyPr wrap="square">
            <a:spAutoFit/>
          </a:bodyPr>
          <a:lstStyle/>
          <a:p>
            <a:pPr algn="ctr">
              <a:spcBef>
                <a:spcPts val="1200"/>
              </a:spcBef>
            </a:pPr>
            <a:r>
              <a:rPr lang="en-US" sz="1600" i="0" dirty="0">
                <a:solidFill>
                  <a:srgbClr val="FFF7F3"/>
                </a:solidFill>
                <a:effectLst/>
                <a:latin typeface="Poppins" pitchFamily="2" charset="77"/>
                <a:cs typeface="Poppins" pitchFamily="2" charset="77"/>
              </a:rPr>
              <a:t>The company selects an underwriter and signs an agreement.</a:t>
            </a:r>
            <a:endParaRPr lang="en-US" sz="1700" b="0" i="0" dirty="0">
              <a:solidFill>
                <a:srgbClr val="FFF7F3"/>
              </a:solidFill>
              <a:effectLst/>
              <a:latin typeface="Poppins" pitchFamily="2" charset="77"/>
              <a:cs typeface="Poppins" pitchFamily="2" charset="77"/>
            </a:endParaRPr>
          </a:p>
        </p:txBody>
      </p:sp>
      <p:sp>
        <p:nvSpPr>
          <p:cNvPr id="21" name="Rounded Rectangle 20">
            <a:extLst>
              <a:ext uri="{FF2B5EF4-FFF2-40B4-BE49-F238E27FC236}">
                <a16:creationId xmlns:a16="http://schemas.microsoft.com/office/drawing/2014/main" id="{C155FF0B-321C-0DBB-F48F-AB99FC7A0F84}"/>
              </a:ext>
            </a:extLst>
          </p:cNvPr>
          <p:cNvSpPr/>
          <p:nvPr/>
        </p:nvSpPr>
        <p:spPr>
          <a:xfrm>
            <a:off x="5427565" y="2095500"/>
            <a:ext cx="30861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tx1">
                    <a:lumMod val="85000"/>
                    <a:lumOff val="15000"/>
                  </a:schemeClr>
                </a:solidFill>
                <a:effectLst/>
                <a:latin typeface="Poppins" pitchFamily="2" charset="77"/>
                <a:cs typeface="Poppins" pitchFamily="2" charset="77"/>
              </a:rPr>
              <a:t>SELECT THE UNDERWRITER</a:t>
            </a:r>
            <a:endParaRPr lang="en-US" sz="2000" b="1" dirty="0">
              <a:solidFill>
                <a:schemeClr val="tx1">
                  <a:lumMod val="85000"/>
                  <a:lumOff val="15000"/>
                </a:schemeClr>
              </a:solidFill>
              <a:latin typeface="Poppins" pitchFamily="2" charset="77"/>
              <a:cs typeface="Poppins" pitchFamily="2" charset="77"/>
            </a:endParaRPr>
          </a:p>
        </p:txBody>
      </p:sp>
      <p:grpSp>
        <p:nvGrpSpPr>
          <p:cNvPr id="48" name="Group 47">
            <a:extLst>
              <a:ext uri="{FF2B5EF4-FFF2-40B4-BE49-F238E27FC236}">
                <a16:creationId xmlns:a16="http://schemas.microsoft.com/office/drawing/2014/main" id="{BE4ACE92-ACAD-661D-4D0A-ECB5B8E3CDBB}"/>
              </a:ext>
            </a:extLst>
          </p:cNvPr>
          <p:cNvGrpSpPr/>
          <p:nvPr/>
        </p:nvGrpSpPr>
        <p:grpSpPr>
          <a:xfrm>
            <a:off x="5408515" y="6057900"/>
            <a:ext cx="3124200" cy="3699034"/>
            <a:chOff x="5408515" y="6051679"/>
            <a:chExt cx="3124200" cy="3699034"/>
          </a:xfrm>
        </p:grpSpPr>
        <p:sp>
          <p:nvSpPr>
            <p:cNvPr id="38" name="TextBox 37">
              <a:extLst>
                <a:ext uri="{FF2B5EF4-FFF2-40B4-BE49-F238E27FC236}">
                  <a16:creationId xmlns:a16="http://schemas.microsoft.com/office/drawing/2014/main" id="{08C0AEB6-945B-FC53-4D8D-90FF8C0D6C27}"/>
                </a:ext>
              </a:extLst>
            </p:cNvPr>
            <p:cNvSpPr txBox="1"/>
            <p:nvPr/>
          </p:nvSpPr>
          <p:spPr>
            <a:xfrm>
              <a:off x="5408515" y="7042279"/>
              <a:ext cx="3124200" cy="2708434"/>
            </a:xfrm>
            <a:prstGeom prst="rect">
              <a:avLst/>
            </a:prstGeom>
            <a:noFill/>
          </p:spPr>
          <p:txBody>
            <a:bodyPr wrap="square">
              <a:spAutoFit/>
            </a:bodyPr>
            <a:lstStyle/>
            <a:p>
              <a:pPr algn="ctr">
                <a:spcBef>
                  <a:spcPts val="1200"/>
                </a:spcBef>
              </a:pPr>
              <a:r>
                <a:rPr lang="en-US" sz="1600" b="0" i="0" dirty="0">
                  <a:solidFill>
                    <a:schemeClr val="tx1">
                      <a:lumMod val="85000"/>
                      <a:lumOff val="15000"/>
                    </a:schemeClr>
                  </a:solidFill>
                  <a:effectLst/>
                  <a:latin typeface="Poppins" pitchFamily="2" charset="77"/>
                  <a:cs typeface="Poppins" pitchFamily="2" charset="77"/>
                </a:rPr>
                <a:t>The company issues its shares on the chosen IPO date, and the shares are sold through the stock exchange.</a:t>
              </a:r>
            </a:p>
            <a:p>
              <a:pPr algn="ctr">
                <a:spcBef>
                  <a:spcPts val="1200"/>
                </a:spcBef>
              </a:pPr>
              <a:r>
                <a:rPr lang="en-US" sz="1600" b="0" i="0" dirty="0">
                  <a:solidFill>
                    <a:schemeClr val="tx1">
                      <a:lumMod val="85000"/>
                      <a:lumOff val="15000"/>
                    </a:schemeClr>
                  </a:solidFill>
                  <a:effectLst/>
                  <a:latin typeface="Poppins" pitchFamily="2" charset="77"/>
                  <a:cs typeface="Poppins" pitchFamily="2" charset="77"/>
                </a:rPr>
                <a:t>The money earned </a:t>
              </a:r>
              <a:r>
                <a:rPr lang="en-US" sz="1600" dirty="0">
                  <a:solidFill>
                    <a:schemeClr val="tx1">
                      <a:lumMod val="85000"/>
                      <a:lumOff val="15000"/>
                    </a:schemeClr>
                  </a:solidFill>
                  <a:latin typeface="Poppins" pitchFamily="2" charset="77"/>
                  <a:cs typeface="Poppins" pitchFamily="2" charset="77"/>
                </a:rPr>
                <a:t>transfers to the </a:t>
              </a:r>
              <a:r>
                <a:rPr lang="en-US" sz="1600" b="0" i="0" dirty="0">
                  <a:solidFill>
                    <a:schemeClr val="tx1">
                      <a:lumMod val="85000"/>
                      <a:lumOff val="15000"/>
                    </a:schemeClr>
                  </a:solidFill>
                  <a:effectLst/>
                  <a:latin typeface="Poppins" pitchFamily="2" charset="77"/>
                  <a:cs typeface="Poppins" pitchFamily="2" charset="77"/>
                </a:rPr>
                <a:t>company as cash and is recorded as </a:t>
              </a:r>
              <a:r>
                <a:rPr lang="en-US" sz="1600" dirty="0">
                  <a:solidFill>
                    <a:schemeClr val="tx1">
                      <a:lumMod val="85000"/>
                      <a:lumOff val="15000"/>
                    </a:schemeClr>
                  </a:solidFill>
                  <a:latin typeface="Poppins" pitchFamily="2" charset="77"/>
                  <a:cs typeface="Poppins" pitchFamily="2" charset="77"/>
                </a:rPr>
                <a:t>”</a:t>
              </a:r>
              <a:r>
                <a:rPr lang="en-US" sz="1600" b="0" i="0" dirty="0">
                  <a:solidFill>
                    <a:schemeClr val="tx1">
                      <a:lumMod val="85000"/>
                      <a:lumOff val="15000"/>
                    </a:schemeClr>
                  </a:solidFill>
                  <a:effectLst/>
                  <a:latin typeface="Poppins" pitchFamily="2" charset="77"/>
                  <a:cs typeface="Poppins" pitchFamily="2" charset="77"/>
                </a:rPr>
                <a:t>stockholders' equity” on the company’s balance sheet.</a:t>
              </a:r>
              <a:endParaRPr lang="en-US" sz="1700" b="0" i="0" dirty="0">
                <a:solidFill>
                  <a:schemeClr val="tx1">
                    <a:lumMod val="85000"/>
                    <a:lumOff val="15000"/>
                  </a:schemeClr>
                </a:solidFill>
                <a:effectLst/>
                <a:latin typeface="Poppins" pitchFamily="2" charset="77"/>
                <a:cs typeface="Poppins" pitchFamily="2" charset="77"/>
              </a:endParaRPr>
            </a:p>
          </p:txBody>
        </p:sp>
        <p:sp>
          <p:nvSpPr>
            <p:cNvPr id="39" name="Rounded Rectangle 38">
              <a:extLst>
                <a:ext uri="{FF2B5EF4-FFF2-40B4-BE49-F238E27FC236}">
                  <a16:creationId xmlns:a16="http://schemas.microsoft.com/office/drawing/2014/main" id="{48450020-AAB7-6A65-71A9-3BAC0F878A80}"/>
                </a:ext>
              </a:extLst>
            </p:cNvPr>
            <p:cNvSpPr/>
            <p:nvPr/>
          </p:nvSpPr>
          <p:spPr>
            <a:xfrm>
              <a:off x="5427565" y="6051679"/>
              <a:ext cx="3086100" cy="914400"/>
            </a:xfrm>
            <a:prstGeom prst="roundRect">
              <a:avLst/>
            </a:prstGeom>
            <a:solidFill>
              <a:schemeClr val="accent5">
                <a:lumMod val="40000"/>
                <a:lumOff val="6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tx1">
                      <a:lumMod val="85000"/>
                      <a:lumOff val="15000"/>
                    </a:schemeClr>
                  </a:solidFill>
                  <a:effectLst/>
                  <a:latin typeface="Poppins" pitchFamily="2" charset="77"/>
                  <a:cs typeface="Poppins" pitchFamily="2" charset="77"/>
                </a:rPr>
                <a:t>SHARES ISSUED (IPO)</a:t>
              </a:r>
              <a:endParaRPr lang="en-US" sz="2000" b="1" dirty="0">
                <a:solidFill>
                  <a:schemeClr val="tx1">
                    <a:lumMod val="85000"/>
                    <a:lumOff val="15000"/>
                  </a:schemeClr>
                </a:solidFill>
                <a:latin typeface="Poppins" pitchFamily="2" charset="77"/>
                <a:cs typeface="Poppins" pitchFamily="2" charset="77"/>
              </a:endParaRPr>
            </a:p>
          </p:txBody>
        </p:sp>
      </p:grpSp>
      <p:grpSp>
        <p:nvGrpSpPr>
          <p:cNvPr id="47" name="Group 46">
            <a:extLst>
              <a:ext uri="{FF2B5EF4-FFF2-40B4-BE49-F238E27FC236}">
                <a16:creationId xmlns:a16="http://schemas.microsoft.com/office/drawing/2014/main" id="{FDB39283-D803-8F40-648A-81BDB184E9B9}"/>
              </a:ext>
            </a:extLst>
          </p:cNvPr>
          <p:cNvGrpSpPr/>
          <p:nvPr/>
        </p:nvGrpSpPr>
        <p:grpSpPr>
          <a:xfrm>
            <a:off x="990600" y="6057900"/>
            <a:ext cx="3124200" cy="2806482"/>
            <a:chOff x="990600" y="5977035"/>
            <a:chExt cx="3124200" cy="2806482"/>
          </a:xfrm>
        </p:grpSpPr>
        <p:sp>
          <p:nvSpPr>
            <p:cNvPr id="43" name="TextBox 42">
              <a:extLst>
                <a:ext uri="{FF2B5EF4-FFF2-40B4-BE49-F238E27FC236}">
                  <a16:creationId xmlns:a16="http://schemas.microsoft.com/office/drawing/2014/main" id="{AA744885-C67B-9EF2-177D-2F25F268E384}"/>
                </a:ext>
              </a:extLst>
            </p:cNvPr>
            <p:cNvSpPr txBox="1"/>
            <p:nvPr/>
          </p:nvSpPr>
          <p:spPr>
            <a:xfrm>
              <a:off x="990600" y="6967635"/>
              <a:ext cx="3124200" cy="1815882"/>
            </a:xfrm>
            <a:prstGeom prst="rect">
              <a:avLst/>
            </a:prstGeom>
            <a:noFill/>
          </p:spPr>
          <p:txBody>
            <a:bodyPr wrap="square">
              <a:spAutoFit/>
            </a:bodyPr>
            <a:lstStyle/>
            <a:p>
              <a:pPr algn="ctr">
                <a:spcBef>
                  <a:spcPts val="1200"/>
                </a:spcBef>
              </a:pPr>
              <a:r>
                <a:rPr lang="en-US" sz="1600" dirty="0">
                  <a:solidFill>
                    <a:schemeClr val="tx1">
                      <a:lumMod val="85000"/>
                      <a:lumOff val="15000"/>
                    </a:schemeClr>
                  </a:solidFill>
                  <a:latin typeface="Poppins" pitchFamily="2" charset="77"/>
                  <a:cs typeface="Poppins" pitchFamily="2" charset="77"/>
                </a:rPr>
                <a:t>If there are post-IPO provisions in place, these guidelines will be followed. A common pos—IPO provision is called a </a:t>
              </a:r>
              <a:r>
                <a:rPr lang="en-US" sz="1600" b="1" dirty="0">
                  <a:solidFill>
                    <a:schemeClr val="accent5">
                      <a:lumMod val="75000"/>
                    </a:schemeClr>
                  </a:solidFill>
                  <a:latin typeface="Poppins" pitchFamily="2" charset="77"/>
                  <a:cs typeface="Poppins" pitchFamily="2" charset="77"/>
                </a:rPr>
                <a:t>quiet period</a:t>
              </a:r>
              <a:r>
                <a:rPr lang="en-US" sz="1600" dirty="0">
                  <a:solidFill>
                    <a:schemeClr val="tx1">
                      <a:lumMod val="85000"/>
                      <a:lumOff val="15000"/>
                    </a:schemeClr>
                  </a:solidFill>
                  <a:latin typeface="Poppins" pitchFamily="2" charset="77"/>
                  <a:cs typeface="Poppins" pitchFamily="2" charset="77"/>
                </a:rPr>
                <a:t>, where certain investors cannot sell their shares. </a:t>
              </a:r>
              <a:endParaRPr lang="en-US" sz="1600" i="0" dirty="0">
                <a:solidFill>
                  <a:schemeClr val="tx1">
                    <a:lumMod val="85000"/>
                    <a:lumOff val="15000"/>
                  </a:schemeClr>
                </a:solidFill>
                <a:effectLst/>
                <a:latin typeface="Poppins" pitchFamily="2" charset="77"/>
                <a:cs typeface="Poppins" pitchFamily="2" charset="77"/>
              </a:endParaRPr>
            </a:p>
          </p:txBody>
        </p:sp>
        <p:sp>
          <p:nvSpPr>
            <p:cNvPr id="44" name="Rounded Rectangle 43">
              <a:extLst>
                <a:ext uri="{FF2B5EF4-FFF2-40B4-BE49-F238E27FC236}">
                  <a16:creationId xmlns:a16="http://schemas.microsoft.com/office/drawing/2014/main" id="{2A670A19-6406-682F-B26C-E848FDE68B4E}"/>
                </a:ext>
              </a:extLst>
            </p:cNvPr>
            <p:cNvSpPr/>
            <p:nvPr/>
          </p:nvSpPr>
          <p:spPr>
            <a:xfrm>
              <a:off x="1009650" y="5977035"/>
              <a:ext cx="30861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tx1">
                      <a:lumMod val="85000"/>
                      <a:lumOff val="15000"/>
                    </a:schemeClr>
                  </a:solidFill>
                  <a:effectLst/>
                  <a:latin typeface="Poppins" pitchFamily="2" charset="77"/>
                  <a:cs typeface="Poppins" pitchFamily="2" charset="77"/>
                </a:rPr>
                <a:t>POST-IPO</a:t>
              </a:r>
              <a:endParaRPr lang="en-US" sz="2000" b="1" dirty="0">
                <a:solidFill>
                  <a:schemeClr val="tx1">
                    <a:lumMod val="85000"/>
                    <a:lumOff val="15000"/>
                  </a:schemeClr>
                </a:solidFill>
                <a:latin typeface="Poppins" pitchFamily="2" charset="77"/>
                <a:cs typeface="Poppins" pitchFamily="2" charset="77"/>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606984" cy="10287000"/>
            <a:chOff x="0" y="0"/>
            <a:chExt cx="8809312" cy="13716000"/>
          </a:xfrm>
        </p:grpSpPr>
        <p:pic>
          <p:nvPicPr>
            <p:cNvPr id="3" name="Picture 3"/>
            <p:cNvPicPr>
              <a:picLocks noChangeAspect="1"/>
            </p:cNvPicPr>
            <p:nvPr/>
          </p:nvPicPr>
          <p:blipFill>
            <a:blip r:embed="rId2"/>
            <a:srcRect l="28591" r="28591"/>
            <a:stretch>
              <a:fillRect/>
            </a:stretch>
          </p:blipFill>
          <p:spPr>
            <a:xfrm>
              <a:off x="0" y="0"/>
              <a:ext cx="8809312" cy="13716000"/>
            </a:xfrm>
            <a:prstGeom prst="rect">
              <a:avLst/>
            </a:prstGeom>
          </p:spPr>
        </p:pic>
      </p:grpSp>
      <p:sp>
        <p:nvSpPr>
          <p:cNvPr id="4" name="Freeform 4"/>
          <p:cNvSpPr/>
          <p:nvPr/>
        </p:nvSpPr>
        <p:spPr>
          <a:xfrm rot="5400000" flipH="1" flipV="1">
            <a:off x="-1163416" y="6541955"/>
            <a:ext cx="16230600" cy="689801"/>
          </a:xfrm>
          <a:custGeom>
            <a:avLst/>
            <a:gdLst/>
            <a:ahLst/>
            <a:cxnLst/>
            <a:rect l="l" t="t" r="r" b="b"/>
            <a:pathLst>
              <a:path w="16230600" h="689801">
                <a:moveTo>
                  <a:pt x="16230600" y="689800"/>
                </a:moveTo>
                <a:lnTo>
                  <a:pt x="0" y="689800"/>
                </a:lnTo>
                <a:lnTo>
                  <a:pt x="0" y="0"/>
                </a:lnTo>
                <a:lnTo>
                  <a:pt x="16230600" y="0"/>
                </a:lnTo>
                <a:lnTo>
                  <a:pt x="16230600" y="689800"/>
                </a:lnTo>
                <a:close/>
              </a:path>
            </a:pathLst>
          </a:custGeom>
          <a:blipFill>
            <a:blip r:embed="rId3">
              <a:alphaModFix amt="80000"/>
            </a:blip>
            <a:stretch>
              <a:fillRect/>
            </a:stretch>
          </a:blipFill>
        </p:spPr>
        <p:txBody>
          <a:bodyPr/>
          <a:lstStyle/>
          <a:p>
            <a:endParaRPr lang="en-US"/>
          </a:p>
        </p:txBody>
      </p:sp>
      <p:sp>
        <p:nvSpPr>
          <p:cNvPr id="5" name="AutoShape 5"/>
          <p:cNvSpPr/>
          <p:nvPr/>
        </p:nvSpPr>
        <p:spPr>
          <a:xfrm>
            <a:off x="7799199" y="3128645"/>
            <a:ext cx="9079129" cy="0"/>
          </a:xfrm>
          <a:prstGeom prst="line">
            <a:avLst/>
          </a:prstGeom>
          <a:ln w="38100" cap="flat">
            <a:solidFill>
              <a:schemeClr val="accent5">
                <a:lumMod val="75000"/>
              </a:schemeClr>
            </a:solidFill>
            <a:prstDash val="solid"/>
            <a:headEnd type="none" w="sm" len="sm"/>
            <a:tailEnd type="none" w="sm" len="sm"/>
          </a:ln>
        </p:spPr>
        <p:txBody>
          <a:bodyPr/>
          <a:lstStyle/>
          <a:p>
            <a:endParaRPr lang="en-US"/>
          </a:p>
        </p:txBody>
      </p:sp>
      <p:sp>
        <p:nvSpPr>
          <p:cNvPr id="6" name="Freeform 6"/>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752772" y="590550"/>
            <a:ext cx="8960716" cy="2341245"/>
          </a:xfrm>
          <a:prstGeom prst="rect">
            <a:avLst/>
          </a:prstGeom>
        </p:spPr>
        <p:txBody>
          <a:bodyPr lIns="0" tIns="0" rIns="0" bIns="0" rtlCol="0" anchor="t">
            <a:spAutoFit/>
          </a:bodyPr>
          <a:lstStyle/>
          <a:p>
            <a:pPr>
              <a:lnSpc>
                <a:spcPts val="3780"/>
              </a:lnSpc>
            </a:pPr>
            <a:r>
              <a:rPr lang="en-US" sz="4200" dirty="0">
                <a:solidFill>
                  <a:schemeClr val="accent5">
                    <a:lumMod val="75000"/>
                  </a:schemeClr>
                </a:solidFill>
                <a:latin typeface="Poppins" pitchFamily="2" charset="77"/>
              </a:rPr>
              <a:t>PART ONE</a:t>
            </a:r>
          </a:p>
          <a:p>
            <a:pPr>
              <a:lnSpc>
                <a:spcPts val="4679"/>
              </a:lnSpc>
            </a:pPr>
            <a:r>
              <a:rPr lang="en-US" sz="5199" dirty="0">
                <a:solidFill>
                  <a:schemeClr val="accent5">
                    <a:lumMod val="75000"/>
                  </a:schemeClr>
                </a:solidFill>
                <a:latin typeface="Poppins Bold"/>
              </a:rPr>
              <a:t>A HISTORY OF ENTREPRENEURSHIP &amp; INNOVATION</a:t>
            </a:r>
          </a:p>
        </p:txBody>
      </p:sp>
      <p:sp>
        <p:nvSpPr>
          <p:cNvPr id="8" name="TextBox 8"/>
          <p:cNvSpPr txBox="1"/>
          <p:nvPr/>
        </p:nvSpPr>
        <p:spPr>
          <a:xfrm>
            <a:off x="7799199" y="3590608"/>
            <a:ext cx="9460101" cy="5838714"/>
          </a:xfrm>
          <a:prstGeom prst="rect">
            <a:avLst/>
          </a:prstGeom>
        </p:spPr>
        <p:txBody>
          <a:bodyPr lIns="0" tIns="0" rIns="0" bIns="0" rtlCol="0" anchor="t">
            <a:spAutoFit/>
          </a:bodyPr>
          <a:lstStyle/>
          <a:p>
            <a:pPr>
              <a:lnSpc>
                <a:spcPts val="3380"/>
              </a:lnSpc>
            </a:pPr>
            <a:r>
              <a:rPr lang="en-US" sz="2600" dirty="0">
                <a:solidFill>
                  <a:srgbClr val="1B1B1B"/>
                </a:solidFill>
                <a:latin typeface="Poppins Bold"/>
              </a:rPr>
              <a:t>Entrepreneurs </a:t>
            </a:r>
            <a:r>
              <a:rPr lang="en-US" sz="2600" dirty="0">
                <a:solidFill>
                  <a:srgbClr val="1B1B1B"/>
                </a:solidFill>
                <a:latin typeface="Poppins" pitchFamily="2" charset="77"/>
              </a:rPr>
              <a:t>offer a product or service that  meet consumer wants or needs not currently being met in the marketplace.  </a:t>
            </a:r>
          </a:p>
          <a:p>
            <a:pPr>
              <a:lnSpc>
                <a:spcPts val="1560"/>
              </a:lnSpc>
            </a:pPr>
            <a:endParaRPr lang="en-US" sz="2600" dirty="0">
              <a:solidFill>
                <a:srgbClr val="1B1B1B"/>
              </a:solidFill>
              <a:latin typeface="Poppins" pitchFamily="2" charset="77"/>
            </a:endParaRPr>
          </a:p>
          <a:p>
            <a:pPr>
              <a:lnSpc>
                <a:spcPts val="3380"/>
              </a:lnSpc>
            </a:pPr>
            <a:r>
              <a:rPr lang="en-US" sz="2600" dirty="0">
                <a:solidFill>
                  <a:srgbClr val="1B1B1B"/>
                </a:solidFill>
                <a:latin typeface="Poppins" pitchFamily="2" charset="77"/>
              </a:rPr>
              <a:t>Entrepreneurs solve an existing consumer problem through </a:t>
            </a:r>
            <a:r>
              <a:rPr lang="en-US" sz="2600" dirty="0">
                <a:solidFill>
                  <a:srgbClr val="1B1B1B"/>
                </a:solidFill>
                <a:latin typeface="Poppins Bold"/>
              </a:rPr>
              <a:t>invention</a:t>
            </a:r>
            <a:r>
              <a:rPr lang="en-US" sz="2600" dirty="0">
                <a:solidFill>
                  <a:srgbClr val="1B1B1B"/>
                </a:solidFill>
                <a:latin typeface="Poppins" pitchFamily="2" charset="77"/>
              </a:rPr>
              <a:t> (creating a new product or service) or </a:t>
            </a:r>
            <a:r>
              <a:rPr lang="en-US" sz="2600" dirty="0">
                <a:solidFill>
                  <a:srgbClr val="1B1B1B"/>
                </a:solidFill>
                <a:latin typeface="Poppins Bold"/>
              </a:rPr>
              <a:t>innovation</a:t>
            </a:r>
            <a:r>
              <a:rPr lang="en-US" sz="2600" dirty="0">
                <a:solidFill>
                  <a:srgbClr val="1B1B1B"/>
                </a:solidFill>
                <a:latin typeface="Poppins" pitchFamily="2" charset="77"/>
              </a:rPr>
              <a:t> (improving an existing product or service).</a:t>
            </a:r>
          </a:p>
          <a:p>
            <a:pPr>
              <a:lnSpc>
                <a:spcPts val="1560"/>
              </a:lnSpc>
            </a:pPr>
            <a:endParaRPr lang="en-US" sz="2600" dirty="0">
              <a:solidFill>
                <a:srgbClr val="1B1B1B"/>
              </a:solidFill>
              <a:latin typeface="Poppins" pitchFamily="2" charset="77"/>
            </a:endParaRPr>
          </a:p>
          <a:p>
            <a:pPr>
              <a:lnSpc>
                <a:spcPts val="3380"/>
              </a:lnSpc>
            </a:pPr>
            <a:r>
              <a:rPr lang="en-US" sz="2600" dirty="0">
                <a:solidFill>
                  <a:srgbClr val="1B1B1B"/>
                </a:solidFill>
                <a:latin typeface="Poppins" pitchFamily="2" charset="77"/>
              </a:rPr>
              <a:t>Entrepreneurship and innovation are the genesis of the Birkenstock sandal and are foundational to the company’s success. </a:t>
            </a:r>
          </a:p>
          <a:p>
            <a:pPr>
              <a:lnSpc>
                <a:spcPts val="1560"/>
              </a:lnSpc>
            </a:pPr>
            <a:endParaRPr lang="en-US" sz="2600" dirty="0">
              <a:solidFill>
                <a:srgbClr val="1B1B1B"/>
              </a:solidFill>
              <a:latin typeface="Poppins" pitchFamily="2" charset="77"/>
            </a:endParaRPr>
          </a:p>
          <a:p>
            <a:pPr>
              <a:lnSpc>
                <a:spcPts val="3380"/>
              </a:lnSpc>
            </a:pPr>
            <a:r>
              <a:rPr lang="en-US" sz="2600" dirty="0">
                <a:solidFill>
                  <a:srgbClr val="1B1B1B"/>
                </a:solidFill>
                <a:latin typeface="Poppins" pitchFamily="2" charset="77"/>
              </a:rPr>
              <a:t>Birkenstock has stayed true to their core innovation and product: a comfortable, ergonomic shoe. </a:t>
            </a:r>
          </a:p>
          <a:p>
            <a:pPr>
              <a:lnSpc>
                <a:spcPts val="3380"/>
              </a:lnSpc>
            </a:pPr>
            <a:endParaRPr lang="en-US" sz="2600" dirty="0">
              <a:solidFill>
                <a:srgbClr val="1B1B1B"/>
              </a:solidFill>
              <a:latin typeface="Poppins" pitchFamily="2" charset="77"/>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709202" y="8422047"/>
            <a:ext cx="16550098" cy="1460141"/>
          </a:xfrm>
          <a:custGeom>
            <a:avLst/>
            <a:gdLst/>
            <a:ahLst/>
            <a:cxnLst/>
            <a:rect l="l" t="t" r="r" b="b"/>
            <a:pathLst>
              <a:path w="16550098" h="1460141">
                <a:moveTo>
                  <a:pt x="0" y="0"/>
                </a:moveTo>
                <a:lnTo>
                  <a:pt x="16550098" y="0"/>
                </a:lnTo>
                <a:lnTo>
                  <a:pt x="16550098" y="1460140"/>
                </a:lnTo>
                <a:lnTo>
                  <a:pt x="0" y="1460140"/>
                </a:lnTo>
                <a:lnTo>
                  <a:pt x="0" y="0"/>
                </a:lnTo>
                <a:close/>
              </a:path>
            </a:pathLst>
          </a:custGeom>
          <a:blipFill>
            <a:blip r:embed="rId2">
              <a:alphaModFix amt="75000"/>
            </a:blip>
            <a:stretch>
              <a:fillRect t="-75388" b="-75388"/>
            </a:stretch>
          </a:blipFill>
        </p:spPr>
        <p:txBody>
          <a:bodyPr/>
          <a:lstStyle/>
          <a:p>
            <a:endParaRPr lang="en-US"/>
          </a:p>
        </p:txBody>
      </p:sp>
      <p:sp>
        <p:nvSpPr>
          <p:cNvPr id="13" name="Freeform 2">
            <a:extLst>
              <a:ext uri="{FF2B5EF4-FFF2-40B4-BE49-F238E27FC236}">
                <a16:creationId xmlns:a16="http://schemas.microsoft.com/office/drawing/2014/main" id="{4825F981-EF51-AAEB-F3D8-E1FC664811B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9000"/>
            </a:blip>
            <a:stretch>
              <a:fillRect t="-38888" b="-38888"/>
            </a:stretch>
          </a:blipFill>
        </p:spPr>
        <p:txBody>
          <a:bodyPr/>
          <a:lstStyle/>
          <a:p>
            <a:endParaRPr lang="en-US"/>
          </a:p>
        </p:txBody>
      </p:sp>
      <p:sp>
        <p:nvSpPr>
          <p:cNvPr id="5" name="Freeform 5"/>
          <p:cNvSpPr/>
          <p:nvPr/>
        </p:nvSpPr>
        <p:spPr>
          <a:xfrm>
            <a:off x="3059701" y="8003747"/>
            <a:ext cx="11849100" cy="1559005"/>
          </a:xfrm>
          <a:custGeom>
            <a:avLst/>
            <a:gdLst/>
            <a:ahLst/>
            <a:cxnLst/>
            <a:rect l="l" t="t" r="r" b="b"/>
            <a:pathLst>
              <a:path w="11849100" h="1559005">
                <a:moveTo>
                  <a:pt x="0" y="0"/>
                </a:moveTo>
                <a:lnTo>
                  <a:pt x="11849100" y="0"/>
                </a:lnTo>
                <a:lnTo>
                  <a:pt x="11849100" y="1559005"/>
                </a:lnTo>
                <a:lnTo>
                  <a:pt x="0" y="1559005"/>
                </a:lnTo>
                <a:lnTo>
                  <a:pt x="0" y="0"/>
                </a:lnTo>
                <a:close/>
              </a:path>
            </a:pathLst>
          </a:custGeom>
          <a:blipFill>
            <a:blip r:embed="rId2">
              <a:alphaModFix amt="75000"/>
            </a:blip>
            <a:stretch>
              <a:fillRect t="-50552" b="-17607"/>
            </a:stretch>
          </a:blipFill>
        </p:spPr>
        <p:txBody>
          <a:bodyPr/>
          <a:lstStyle/>
          <a:p>
            <a:endParaRPr lang="en-US"/>
          </a:p>
        </p:txBody>
      </p:sp>
      <p:sp>
        <p:nvSpPr>
          <p:cNvPr id="7" name="Freeform 7"/>
          <p:cNvSpPr/>
          <p:nvPr/>
        </p:nvSpPr>
        <p:spPr>
          <a:xfrm>
            <a:off x="3059701" y="1624221"/>
            <a:ext cx="11849100" cy="7141020"/>
          </a:xfrm>
          <a:custGeom>
            <a:avLst/>
            <a:gdLst/>
            <a:ahLst/>
            <a:cxnLst/>
            <a:rect l="l" t="t" r="r" b="b"/>
            <a:pathLst>
              <a:path w="3120751" h="1880763">
                <a:moveTo>
                  <a:pt x="0" y="0"/>
                </a:moveTo>
                <a:lnTo>
                  <a:pt x="3120751" y="0"/>
                </a:lnTo>
                <a:lnTo>
                  <a:pt x="3120751" y="1880763"/>
                </a:lnTo>
                <a:lnTo>
                  <a:pt x="0" y="1880763"/>
                </a:lnTo>
                <a:close/>
              </a:path>
            </a:pathLst>
          </a:custGeom>
          <a:solidFill>
            <a:srgbClr val="FFF7F3"/>
          </a:solidFill>
        </p:spPr>
        <p:txBody>
          <a:bodyPr/>
          <a:lstStyle/>
          <a:p>
            <a:endParaRPr lang="en-US"/>
          </a:p>
        </p:txBody>
      </p:sp>
      <p:sp>
        <p:nvSpPr>
          <p:cNvPr id="8" name="TextBox 8"/>
          <p:cNvSpPr txBox="1"/>
          <p:nvPr/>
        </p:nvSpPr>
        <p:spPr>
          <a:xfrm>
            <a:off x="3059701" y="1588056"/>
            <a:ext cx="11849100" cy="7177185"/>
          </a:xfrm>
          <a:prstGeom prst="rect">
            <a:avLst/>
          </a:prstGeom>
        </p:spPr>
        <p:txBody>
          <a:bodyPr lIns="50800" tIns="50800" rIns="50800" bIns="50800" rtlCol="0" anchor="ctr"/>
          <a:lstStyle/>
          <a:p>
            <a:pPr algn="ctr">
              <a:lnSpc>
                <a:spcPts val="3000"/>
              </a:lnSpc>
            </a:pPr>
            <a:endParaRPr/>
          </a:p>
        </p:txBody>
      </p:sp>
      <p:sp>
        <p:nvSpPr>
          <p:cNvPr id="9" name="Freeform 9"/>
          <p:cNvSpPr/>
          <p:nvPr/>
        </p:nvSpPr>
        <p:spPr>
          <a:xfrm rot="-8908">
            <a:off x="7131867" y="1039372"/>
            <a:ext cx="3704768" cy="1169698"/>
          </a:xfrm>
          <a:custGeom>
            <a:avLst/>
            <a:gdLst/>
            <a:ahLst/>
            <a:cxnLst/>
            <a:rect l="l" t="t" r="r" b="b"/>
            <a:pathLst>
              <a:path w="3704768" h="1169698">
                <a:moveTo>
                  <a:pt x="0" y="0"/>
                </a:moveTo>
                <a:lnTo>
                  <a:pt x="3704768" y="0"/>
                </a:lnTo>
                <a:lnTo>
                  <a:pt x="3704768" y="1169698"/>
                </a:lnTo>
                <a:lnTo>
                  <a:pt x="0" y="1169698"/>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3812139" y="2442901"/>
            <a:ext cx="10344224" cy="934707"/>
          </a:xfrm>
          <a:prstGeom prst="rect">
            <a:avLst/>
          </a:prstGeom>
        </p:spPr>
        <p:txBody>
          <a:bodyPr lIns="0" tIns="0" rIns="0" bIns="0" rtlCol="0" anchor="t">
            <a:spAutoFit/>
          </a:bodyPr>
          <a:lstStyle/>
          <a:p>
            <a:pPr algn="ctr">
              <a:lnSpc>
                <a:spcPts val="7280"/>
              </a:lnSpc>
            </a:pPr>
            <a:r>
              <a:rPr lang="en-US" sz="5200" dirty="0">
                <a:solidFill>
                  <a:srgbClr val="537856"/>
                </a:solidFill>
                <a:latin typeface="Poppins Bold"/>
              </a:rPr>
              <a:t>PROS &amp; CONS OF GOING PUBLIC</a:t>
            </a:r>
          </a:p>
        </p:txBody>
      </p:sp>
      <p:sp>
        <p:nvSpPr>
          <p:cNvPr id="11" name="TextBox 11"/>
          <p:cNvSpPr txBox="1"/>
          <p:nvPr/>
        </p:nvSpPr>
        <p:spPr>
          <a:xfrm>
            <a:off x="4240747" y="3732354"/>
            <a:ext cx="9487009" cy="4517840"/>
          </a:xfrm>
          <a:prstGeom prst="rect">
            <a:avLst/>
          </a:prstGeom>
        </p:spPr>
        <p:txBody>
          <a:bodyPr lIns="0" tIns="0" rIns="0" bIns="0" rtlCol="0" anchor="t">
            <a:spAutoFit/>
          </a:bodyPr>
          <a:lstStyle/>
          <a:p>
            <a:pPr>
              <a:lnSpc>
                <a:spcPts val="3380"/>
              </a:lnSpc>
            </a:pPr>
            <a:r>
              <a:rPr lang="en-US" sz="2600" dirty="0">
                <a:solidFill>
                  <a:srgbClr val="1B1B1B"/>
                </a:solidFill>
                <a:latin typeface="Poppins Bold"/>
              </a:rPr>
              <a:t>PRO: </a:t>
            </a:r>
          </a:p>
          <a:p>
            <a:pPr marL="561341" lvl="1" indent="-280670">
              <a:lnSpc>
                <a:spcPts val="3380"/>
              </a:lnSpc>
              <a:buFont typeface="Arial"/>
              <a:buChar char="•"/>
            </a:pPr>
            <a:r>
              <a:rPr lang="en-US" sz="2600" dirty="0">
                <a:solidFill>
                  <a:srgbClr val="1B1B1B"/>
                </a:solidFill>
                <a:latin typeface="Poppins" pitchFamily="2" charset="77"/>
              </a:rPr>
              <a:t>Increased capital (money) to pay off debts and/or fund business growth.</a:t>
            </a:r>
          </a:p>
          <a:p>
            <a:pPr>
              <a:lnSpc>
                <a:spcPts val="3380"/>
              </a:lnSpc>
            </a:pPr>
            <a:endParaRPr lang="en-US" sz="2600" dirty="0">
              <a:solidFill>
                <a:srgbClr val="1B1B1B"/>
              </a:solidFill>
              <a:latin typeface="Poppins" pitchFamily="2" charset="77"/>
            </a:endParaRPr>
          </a:p>
          <a:p>
            <a:pPr>
              <a:lnSpc>
                <a:spcPts val="3380"/>
              </a:lnSpc>
            </a:pPr>
            <a:r>
              <a:rPr lang="en-US" sz="2600" dirty="0">
                <a:solidFill>
                  <a:srgbClr val="1B1B1B"/>
                </a:solidFill>
                <a:latin typeface="Poppins Bold"/>
              </a:rPr>
              <a:t>CONS: </a:t>
            </a:r>
          </a:p>
          <a:p>
            <a:pPr marL="561341" lvl="1" indent="-280670">
              <a:lnSpc>
                <a:spcPts val="3380"/>
              </a:lnSpc>
              <a:buFont typeface="Arial"/>
              <a:buChar char="•"/>
            </a:pPr>
            <a:r>
              <a:rPr lang="en-US" sz="2600" dirty="0">
                <a:solidFill>
                  <a:srgbClr val="1B1B1B"/>
                </a:solidFill>
                <a:latin typeface="Poppins" pitchFamily="2" charset="77"/>
              </a:rPr>
              <a:t>Business decisions can be harder to implement because ownership isn’t centralized.</a:t>
            </a:r>
          </a:p>
          <a:p>
            <a:pPr>
              <a:lnSpc>
                <a:spcPts val="1300"/>
              </a:lnSpc>
            </a:pPr>
            <a:endParaRPr lang="en-US" sz="2600" dirty="0">
              <a:solidFill>
                <a:srgbClr val="1B1B1B"/>
              </a:solidFill>
              <a:latin typeface="Poppins" pitchFamily="2" charset="77"/>
            </a:endParaRPr>
          </a:p>
          <a:p>
            <a:pPr marL="561341" lvl="1" indent="-280670">
              <a:lnSpc>
                <a:spcPts val="3380"/>
              </a:lnSpc>
              <a:buFont typeface="Arial"/>
              <a:buChar char="•"/>
            </a:pPr>
            <a:r>
              <a:rPr lang="en-US" sz="2600" dirty="0">
                <a:solidFill>
                  <a:srgbClr val="1B1B1B"/>
                </a:solidFill>
                <a:latin typeface="Poppins" pitchFamily="2" charset="77"/>
              </a:rPr>
              <a:t>Publicly held companies are subject to management restrictions and government regulatory constraints.</a:t>
            </a:r>
          </a:p>
          <a:p>
            <a:pPr>
              <a:lnSpc>
                <a:spcPts val="3380"/>
              </a:lnSpc>
            </a:pPr>
            <a:endParaRPr lang="en-US" sz="2600" dirty="0">
              <a:solidFill>
                <a:srgbClr val="1B1B1B"/>
              </a:solidFill>
              <a:latin typeface="Poppins" pitchFamily="2" charset="77"/>
            </a:endParaRPr>
          </a:p>
        </p:txBody>
      </p:sp>
      <p:sp>
        <p:nvSpPr>
          <p:cNvPr id="2" name="Freeform 1">
            <a:extLst>
              <a:ext uri="{FF2B5EF4-FFF2-40B4-BE49-F238E27FC236}">
                <a16:creationId xmlns:a16="http://schemas.microsoft.com/office/drawing/2014/main" id="{08763737-838F-AC76-AC2B-C989329D4E43}"/>
              </a:ext>
            </a:extLst>
          </p:cNvPr>
          <p:cNvSpPr/>
          <p:nvPr/>
        </p:nvSpPr>
        <p:spPr>
          <a:xfrm>
            <a:off x="172593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5"/>
            <a:stretch>
              <a:fillRect/>
            </a:stretch>
          </a:blipFill>
        </p:spPr>
        <p:txBody>
          <a:bodyPr/>
          <a:lstStyle/>
          <a:p>
            <a:endParaRPr lang="en-US"/>
          </a:p>
        </p:txBody>
      </p:sp>
      <p:sp>
        <p:nvSpPr>
          <p:cNvPr id="4" name="AutoShape 9">
            <a:extLst>
              <a:ext uri="{FF2B5EF4-FFF2-40B4-BE49-F238E27FC236}">
                <a16:creationId xmlns:a16="http://schemas.microsoft.com/office/drawing/2014/main" id="{3E1A9CE4-F038-2206-E4D5-DDBCA1FA0F8E}"/>
              </a:ext>
            </a:extLst>
          </p:cNvPr>
          <p:cNvSpPr/>
          <p:nvPr/>
        </p:nvSpPr>
        <p:spPr>
          <a:xfrm>
            <a:off x="3886200" y="3467100"/>
            <a:ext cx="10287000" cy="0"/>
          </a:xfrm>
          <a:prstGeom prst="line">
            <a:avLst/>
          </a:prstGeom>
          <a:ln w="50800" cap="flat">
            <a:solidFill>
              <a:srgbClr val="537856"/>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684224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709202" y="8422047"/>
            <a:ext cx="16550098" cy="1460141"/>
          </a:xfrm>
          <a:custGeom>
            <a:avLst/>
            <a:gdLst/>
            <a:ahLst/>
            <a:cxnLst/>
            <a:rect l="l" t="t" r="r" b="b"/>
            <a:pathLst>
              <a:path w="16550098" h="1460141">
                <a:moveTo>
                  <a:pt x="0" y="0"/>
                </a:moveTo>
                <a:lnTo>
                  <a:pt x="16550098" y="0"/>
                </a:lnTo>
                <a:lnTo>
                  <a:pt x="16550098" y="1460140"/>
                </a:lnTo>
                <a:lnTo>
                  <a:pt x="0" y="1460140"/>
                </a:lnTo>
                <a:lnTo>
                  <a:pt x="0" y="0"/>
                </a:lnTo>
                <a:close/>
              </a:path>
            </a:pathLst>
          </a:custGeom>
          <a:blipFill>
            <a:blip r:embed="rId2">
              <a:alphaModFix amt="75000"/>
            </a:blip>
            <a:stretch>
              <a:fillRect t="-75388" b="-75388"/>
            </a:stretch>
          </a:blipFill>
        </p:spPr>
        <p:txBody>
          <a:bodyPr/>
          <a:lstStyle/>
          <a:p>
            <a:endParaRPr lang="en-US"/>
          </a:p>
        </p:txBody>
      </p:sp>
      <p:sp>
        <p:nvSpPr>
          <p:cNvPr id="2" name="Freeform 2">
            <a:extLst>
              <a:ext uri="{FF2B5EF4-FFF2-40B4-BE49-F238E27FC236}">
                <a16:creationId xmlns:a16="http://schemas.microsoft.com/office/drawing/2014/main" id="{5FC71B91-8B2E-D968-05EF-6BA3AEAFE60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9000"/>
            </a:blip>
            <a:stretch>
              <a:fillRect t="-38888" b="-38888"/>
            </a:stretch>
          </a:blipFill>
        </p:spPr>
        <p:txBody>
          <a:bodyPr/>
          <a:lstStyle/>
          <a:p>
            <a:endParaRPr lang="en-US"/>
          </a:p>
        </p:txBody>
      </p:sp>
      <p:sp>
        <p:nvSpPr>
          <p:cNvPr id="5" name="Freeform 5"/>
          <p:cNvSpPr/>
          <p:nvPr/>
        </p:nvSpPr>
        <p:spPr>
          <a:xfrm>
            <a:off x="685800" y="9507497"/>
            <a:ext cx="16916400" cy="1559005"/>
          </a:xfrm>
          <a:custGeom>
            <a:avLst/>
            <a:gdLst/>
            <a:ahLst/>
            <a:cxnLst/>
            <a:rect l="l" t="t" r="r" b="b"/>
            <a:pathLst>
              <a:path w="11849100" h="1559005">
                <a:moveTo>
                  <a:pt x="0" y="0"/>
                </a:moveTo>
                <a:lnTo>
                  <a:pt x="11849100" y="0"/>
                </a:lnTo>
                <a:lnTo>
                  <a:pt x="11849100" y="1559005"/>
                </a:lnTo>
                <a:lnTo>
                  <a:pt x="0" y="1559005"/>
                </a:lnTo>
                <a:lnTo>
                  <a:pt x="0" y="0"/>
                </a:lnTo>
                <a:close/>
              </a:path>
            </a:pathLst>
          </a:custGeom>
          <a:blipFill>
            <a:blip r:embed="rId2">
              <a:alphaModFix amt="75000"/>
            </a:blip>
            <a:stretch>
              <a:fillRect t="-50552" b="-17607"/>
            </a:stretch>
          </a:blipFill>
        </p:spPr>
        <p:txBody>
          <a:bodyPr/>
          <a:lstStyle/>
          <a:p>
            <a:endParaRPr lang="en-US"/>
          </a:p>
        </p:txBody>
      </p:sp>
      <p:sp>
        <p:nvSpPr>
          <p:cNvPr id="7" name="Freeform 7"/>
          <p:cNvSpPr/>
          <p:nvPr/>
        </p:nvSpPr>
        <p:spPr>
          <a:xfrm>
            <a:off x="685800" y="1562100"/>
            <a:ext cx="16916400" cy="8001000"/>
          </a:xfrm>
          <a:custGeom>
            <a:avLst/>
            <a:gdLst/>
            <a:ahLst/>
            <a:cxnLst/>
            <a:rect l="l" t="t" r="r" b="b"/>
            <a:pathLst>
              <a:path w="3120751" h="1880763">
                <a:moveTo>
                  <a:pt x="0" y="0"/>
                </a:moveTo>
                <a:lnTo>
                  <a:pt x="3120751" y="0"/>
                </a:lnTo>
                <a:lnTo>
                  <a:pt x="3120751" y="1880763"/>
                </a:lnTo>
                <a:lnTo>
                  <a:pt x="0" y="1880763"/>
                </a:lnTo>
                <a:close/>
              </a:path>
            </a:pathLst>
          </a:custGeom>
          <a:solidFill>
            <a:srgbClr val="FFF7F3"/>
          </a:solidFill>
        </p:spPr>
        <p:txBody>
          <a:bodyPr/>
          <a:lstStyle/>
          <a:p>
            <a:endParaRPr lang="en-US" dirty="0"/>
          </a:p>
        </p:txBody>
      </p:sp>
      <p:sp>
        <p:nvSpPr>
          <p:cNvPr id="8" name="TextBox 8"/>
          <p:cNvSpPr txBox="1"/>
          <p:nvPr/>
        </p:nvSpPr>
        <p:spPr>
          <a:xfrm>
            <a:off x="3059701" y="2121456"/>
            <a:ext cx="11849100" cy="7177185"/>
          </a:xfrm>
          <a:prstGeom prst="rect">
            <a:avLst/>
          </a:prstGeom>
        </p:spPr>
        <p:txBody>
          <a:bodyPr lIns="50800" tIns="50800" rIns="50800" bIns="50800" rtlCol="0" anchor="ctr"/>
          <a:lstStyle/>
          <a:p>
            <a:pPr algn="ctr">
              <a:lnSpc>
                <a:spcPts val="3000"/>
              </a:lnSpc>
            </a:pPr>
            <a:endParaRPr/>
          </a:p>
        </p:txBody>
      </p:sp>
      <p:sp>
        <p:nvSpPr>
          <p:cNvPr id="6" name="Freeform 5">
            <a:extLst>
              <a:ext uri="{FF2B5EF4-FFF2-40B4-BE49-F238E27FC236}">
                <a16:creationId xmlns:a16="http://schemas.microsoft.com/office/drawing/2014/main" id="{A109EF33-BDD8-366F-0C06-53F8E0825DAA}"/>
              </a:ext>
            </a:extLst>
          </p:cNvPr>
          <p:cNvSpPr/>
          <p:nvPr/>
        </p:nvSpPr>
        <p:spPr>
          <a:xfrm>
            <a:off x="172593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cxnSp>
        <p:nvCxnSpPr>
          <p:cNvPr id="15" name="Straight Connector 14">
            <a:extLst>
              <a:ext uri="{FF2B5EF4-FFF2-40B4-BE49-F238E27FC236}">
                <a16:creationId xmlns:a16="http://schemas.microsoft.com/office/drawing/2014/main" id="{DB054348-BB08-C89E-6FB6-47FEAF041BAB}"/>
              </a:ext>
            </a:extLst>
          </p:cNvPr>
          <p:cNvCxnSpPr/>
          <p:nvPr/>
        </p:nvCxnSpPr>
        <p:spPr>
          <a:xfrm>
            <a:off x="2057400" y="8267700"/>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04881F-820E-E475-E760-C01B70E212AA}"/>
              </a:ext>
            </a:extLst>
          </p:cNvPr>
          <p:cNvCxnSpPr/>
          <p:nvPr/>
        </p:nvCxnSpPr>
        <p:spPr>
          <a:xfrm>
            <a:off x="2057400" y="7466891"/>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86BDB3-CF2B-0A35-FACB-BD6DEF4DB75F}"/>
              </a:ext>
            </a:extLst>
          </p:cNvPr>
          <p:cNvCxnSpPr/>
          <p:nvPr/>
        </p:nvCxnSpPr>
        <p:spPr>
          <a:xfrm>
            <a:off x="2057400" y="6666081"/>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BB262F-84F3-A521-4301-731AFEE245D3}"/>
              </a:ext>
            </a:extLst>
          </p:cNvPr>
          <p:cNvCxnSpPr/>
          <p:nvPr/>
        </p:nvCxnSpPr>
        <p:spPr>
          <a:xfrm>
            <a:off x="2057400" y="5865271"/>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0C49F37-38D1-053F-8EF6-17B65245A5D5}"/>
              </a:ext>
            </a:extLst>
          </p:cNvPr>
          <p:cNvCxnSpPr/>
          <p:nvPr/>
        </p:nvCxnSpPr>
        <p:spPr>
          <a:xfrm>
            <a:off x="2057400" y="5064461"/>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C0A15F-F088-DA28-24BB-2D8E8CA7EA20}"/>
              </a:ext>
            </a:extLst>
          </p:cNvPr>
          <p:cNvCxnSpPr/>
          <p:nvPr/>
        </p:nvCxnSpPr>
        <p:spPr>
          <a:xfrm>
            <a:off x="2057400" y="4263651"/>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3374B0-8506-1D7E-8291-D8CAE0032ECA}"/>
              </a:ext>
            </a:extLst>
          </p:cNvPr>
          <p:cNvCxnSpPr/>
          <p:nvPr/>
        </p:nvCxnSpPr>
        <p:spPr>
          <a:xfrm>
            <a:off x="2057400" y="3462841"/>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EE9672-B9BD-3323-2962-C81DBDAFBE21}"/>
              </a:ext>
            </a:extLst>
          </p:cNvPr>
          <p:cNvCxnSpPr/>
          <p:nvPr/>
        </p:nvCxnSpPr>
        <p:spPr>
          <a:xfrm>
            <a:off x="2057400" y="2662031"/>
            <a:ext cx="14249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39AC43-C2B5-744C-B7DA-E50DD7060D6A}"/>
              </a:ext>
            </a:extLst>
          </p:cNvPr>
          <p:cNvSpPr txBox="1"/>
          <p:nvPr/>
        </p:nvSpPr>
        <p:spPr>
          <a:xfrm>
            <a:off x="2514600"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2015</a:t>
            </a:r>
          </a:p>
        </p:txBody>
      </p:sp>
      <p:sp>
        <p:nvSpPr>
          <p:cNvPr id="24" name="TextBox 23">
            <a:extLst>
              <a:ext uri="{FF2B5EF4-FFF2-40B4-BE49-F238E27FC236}">
                <a16:creationId xmlns:a16="http://schemas.microsoft.com/office/drawing/2014/main" id="{F46106D7-AF63-B04B-4963-80BF07F4FCDF}"/>
              </a:ext>
            </a:extLst>
          </p:cNvPr>
          <p:cNvSpPr txBox="1"/>
          <p:nvPr/>
        </p:nvSpPr>
        <p:spPr>
          <a:xfrm>
            <a:off x="4101547"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2016</a:t>
            </a:r>
          </a:p>
        </p:txBody>
      </p:sp>
      <p:sp>
        <p:nvSpPr>
          <p:cNvPr id="25" name="TextBox 24">
            <a:extLst>
              <a:ext uri="{FF2B5EF4-FFF2-40B4-BE49-F238E27FC236}">
                <a16:creationId xmlns:a16="http://schemas.microsoft.com/office/drawing/2014/main" id="{243B291B-C0A0-5EAF-8C18-B6FA57B03D7B}"/>
              </a:ext>
            </a:extLst>
          </p:cNvPr>
          <p:cNvSpPr txBox="1"/>
          <p:nvPr/>
        </p:nvSpPr>
        <p:spPr>
          <a:xfrm>
            <a:off x="5681869"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2017</a:t>
            </a:r>
          </a:p>
        </p:txBody>
      </p:sp>
      <p:sp>
        <p:nvSpPr>
          <p:cNvPr id="26" name="TextBox 25">
            <a:extLst>
              <a:ext uri="{FF2B5EF4-FFF2-40B4-BE49-F238E27FC236}">
                <a16:creationId xmlns:a16="http://schemas.microsoft.com/office/drawing/2014/main" id="{BAD0BAF9-2144-C548-21BB-197C0D90EE81}"/>
              </a:ext>
            </a:extLst>
          </p:cNvPr>
          <p:cNvSpPr txBox="1"/>
          <p:nvPr/>
        </p:nvSpPr>
        <p:spPr>
          <a:xfrm>
            <a:off x="7262191"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2018</a:t>
            </a:r>
          </a:p>
        </p:txBody>
      </p:sp>
      <p:sp>
        <p:nvSpPr>
          <p:cNvPr id="27" name="TextBox 26">
            <a:extLst>
              <a:ext uri="{FF2B5EF4-FFF2-40B4-BE49-F238E27FC236}">
                <a16:creationId xmlns:a16="http://schemas.microsoft.com/office/drawing/2014/main" id="{3284C5ED-22EE-2931-EC8E-3A4DB2467578}"/>
              </a:ext>
            </a:extLst>
          </p:cNvPr>
          <p:cNvSpPr txBox="1"/>
          <p:nvPr/>
        </p:nvSpPr>
        <p:spPr>
          <a:xfrm>
            <a:off x="8842513"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2019</a:t>
            </a:r>
          </a:p>
        </p:txBody>
      </p:sp>
      <p:sp>
        <p:nvSpPr>
          <p:cNvPr id="28" name="TextBox 27">
            <a:extLst>
              <a:ext uri="{FF2B5EF4-FFF2-40B4-BE49-F238E27FC236}">
                <a16:creationId xmlns:a16="http://schemas.microsoft.com/office/drawing/2014/main" id="{F307741E-0F44-6DE4-7F4A-C43B6ABC2559}"/>
              </a:ext>
            </a:extLst>
          </p:cNvPr>
          <p:cNvSpPr txBox="1"/>
          <p:nvPr/>
        </p:nvSpPr>
        <p:spPr>
          <a:xfrm>
            <a:off x="10422835"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2020</a:t>
            </a:r>
          </a:p>
        </p:txBody>
      </p:sp>
      <p:sp>
        <p:nvSpPr>
          <p:cNvPr id="29" name="TextBox 28">
            <a:extLst>
              <a:ext uri="{FF2B5EF4-FFF2-40B4-BE49-F238E27FC236}">
                <a16:creationId xmlns:a16="http://schemas.microsoft.com/office/drawing/2014/main" id="{D8ED248B-4F32-41FF-45F7-22BC8AB951F9}"/>
              </a:ext>
            </a:extLst>
          </p:cNvPr>
          <p:cNvSpPr txBox="1"/>
          <p:nvPr/>
        </p:nvSpPr>
        <p:spPr>
          <a:xfrm>
            <a:off x="12003157"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2021</a:t>
            </a:r>
          </a:p>
        </p:txBody>
      </p:sp>
      <p:sp>
        <p:nvSpPr>
          <p:cNvPr id="30" name="TextBox 29">
            <a:extLst>
              <a:ext uri="{FF2B5EF4-FFF2-40B4-BE49-F238E27FC236}">
                <a16:creationId xmlns:a16="http://schemas.microsoft.com/office/drawing/2014/main" id="{88149B88-8286-7634-4AB2-B9138ED8D7DF}"/>
              </a:ext>
            </a:extLst>
          </p:cNvPr>
          <p:cNvSpPr txBox="1"/>
          <p:nvPr/>
        </p:nvSpPr>
        <p:spPr>
          <a:xfrm>
            <a:off x="13583479"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2022</a:t>
            </a:r>
          </a:p>
        </p:txBody>
      </p:sp>
      <p:sp>
        <p:nvSpPr>
          <p:cNvPr id="31" name="TextBox 30">
            <a:extLst>
              <a:ext uri="{FF2B5EF4-FFF2-40B4-BE49-F238E27FC236}">
                <a16:creationId xmlns:a16="http://schemas.microsoft.com/office/drawing/2014/main" id="{2A927632-754C-D101-DC9C-6377BAEA0ED7}"/>
              </a:ext>
            </a:extLst>
          </p:cNvPr>
          <p:cNvSpPr txBox="1"/>
          <p:nvPr/>
        </p:nvSpPr>
        <p:spPr>
          <a:xfrm>
            <a:off x="15163800" y="8420100"/>
            <a:ext cx="914400" cy="369332"/>
          </a:xfrm>
          <a:prstGeom prst="rect">
            <a:avLst/>
          </a:prstGeom>
          <a:noFill/>
        </p:spPr>
        <p:txBody>
          <a:bodyPr wrap="square" rtlCol="0">
            <a:spAutoFit/>
          </a:bodyPr>
          <a:lstStyle/>
          <a:p>
            <a:pPr algn="ctr"/>
            <a:r>
              <a:rPr lang="en-US" dirty="0">
                <a:solidFill>
                  <a:schemeClr val="accent5">
                    <a:lumMod val="75000"/>
                  </a:schemeClr>
                </a:solidFill>
                <a:latin typeface="Poppins" pitchFamily="2" charset="77"/>
                <a:cs typeface="Poppins" pitchFamily="2" charset="77"/>
              </a:rPr>
              <a:t>2023*</a:t>
            </a:r>
          </a:p>
        </p:txBody>
      </p:sp>
      <p:sp>
        <p:nvSpPr>
          <p:cNvPr id="32" name="TextBox 31">
            <a:extLst>
              <a:ext uri="{FF2B5EF4-FFF2-40B4-BE49-F238E27FC236}">
                <a16:creationId xmlns:a16="http://schemas.microsoft.com/office/drawing/2014/main" id="{05F66EAE-018B-E61A-01EC-BFE679064410}"/>
              </a:ext>
            </a:extLst>
          </p:cNvPr>
          <p:cNvSpPr txBox="1"/>
          <p:nvPr/>
        </p:nvSpPr>
        <p:spPr>
          <a:xfrm>
            <a:off x="1143000" y="8039100"/>
            <a:ext cx="9144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$0M</a:t>
            </a:r>
          </a:p>
        </p:txBody>
      </p:sp>
      <p:sp>
        <p:nvSpPr>
          <p:cNvPr id="33" name="TextBox 32">
            <a:extLst>
              <a:ext uri="{FF2B5EF4-FFF2-40B4-BE49-F238E27FC236}">
                <a16:creationId xmlns:a16="http://schemas.microsoft.com/office/drawing/2014/main" id="{D73A4128-C9DA-A53C-C6C8-891D4645034D}"/>
              </a:ext>
            </a:extLst>
          </p:cNvPr>
          <p:cNvSpPr txBox="1"/>
          <p:nvPr/>
        </p:nvSpPr>
        <p:spPr>
          <a:xfrm>
            <a:off x="914400" y="7232611"/>
            <a:ext cx="11430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$200M</a:t>
            </a:r>
          </a:p>
        </p:txBody>
      </p:sp>
      <p:sp>
        <p:nvSpPr>
          <p:cNvPr id="34" name="TextBox 33">
            <a:extLst>
              <a:ext uri="{FF2B5EF4-FFF2-40B4-BE49-F238E27FC236}">
                <a16:creationId xmlns:a16="http://schemas.microsoft.com/office/drawing/2014/main" id="{A153292E-BF9E-F37F-205A-C10A08CAE96F}"/>
              </a:ext>
            </a:extLst>
          </p:cNvPr>
          <p:cNvSpPr txBox="1"/>
          <p:nvPr/>
        </p:nvSpPr>
        <p:spPr>
          <a:xfrm>
            <a:off x="914400" y="6426122"/>
            <a:ext cx="11430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$400M</a:t>
            </a:r>
          </a:p>
        </p:txBody>
      </p:sp>
      <p:sp>
        <p:nvSpPr>
          <p:cNvPr id="35" name="TextBox 34">
            <a:extLst>
              <a:ext uri="{FF2B5EF4-FFF2-40B4-BE49-F238E27FC236}">
                <a16:creationId xmlns:a16="http://schemas.microsoft.com/office/drawing/2014/main" id="{108ECBAD-EBBE-A5A9-F106-49C006A689DD}"/>
              </a:ext>
            </a:extLst>
          </p:cNvPr>
          <p:cNvSpPr txBox="1"/>
          <p:nvPr/>
        </p:nvSpPr>
        <p:spPr>
          <a:xfrm>
            <a:off x="914400" y="5619633"/>
            <a:ext cx="11430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$600M</a:t>
            </a:r>
          </a:p>
        </p:txBody>
      </p:sp>
      <p:sp>
        <p:nvSpPr>
          <p:cNvPr id="36" name="TextBox 35">
            <a:extLst>
              <a:ext uri="{FF2B5EF4-FFF2-40B4-BE49-F238E27FC236}">
                <a16:creationId xmlns:a16="http://schemas.microsoft.com/office/drawing/2014/main" id="{4AA81712-3A68-6E10-CB98-23ED8AAE4468}"/>
              </a:ext>
            </a:extLst>
          </p:cNvPr>
          <p:cNvSpPr txBox="1"/>
          <p:nvPr/>
        </p:nvSpPr>
        <p:spPr>
          <a:xfrm>
            <a:off x="914400" y="4813144"/>
            <a:ext cx="11430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$800M</a:t>
            </a:r>
          </a:p>
        </p:txBody>
      </p:sp>
      <p:sp>
        <p:nvSpPr>
          <p:cNvPr id="37" name="TextBox 36">
            <a:extLst>
              <a:ext uri="{FF2B5EF4-FFF2-40B4-BE49-F238E27FC236}">
                <a16:creationId xmlns:a16="http://schemas.microsoft.com/office/drawing/2014/main" id="{AD934BB9-1232-165A-601A-7C656EC4187C}"/>
              </a:ext>
            </a:extLst>
          </p:cNvPr>
          <p:cNvSpPr txBox="1"/>
          <p:nvPr/>
        </p:nvSpPr>
        <p:spPr>
          <a:xfrm>
            <a:off x="914400" y="4006655"/>
            <a:ext cx="11430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$1B</a:t>
            </a:r>
          </a:p>
        </p:txBody>
      </p:sp>
      <p:sp>
        <p:nvSpPr>
          <p:cNvPr id="38" name="TextBox 37">
            <a:extLst>
              <a:ext uri="{FF2B5EF4-FFF2-40B4-BE49-F238E27FC236}">
                <a16:creationId xmlns:a16="http://schemas.microsoft.com/office/drawing/2014/main" id="{62AD611C-ACDB-C712-652B-FBA97C86C4EB}"/>
              </a:ext>
            </a:extLst>
          </p:cNvPr>
          <p:cNvSpPr txBox="1"/>
          <p:nvPr/>
        </p:nvSpPr>
        <p:spPr>
          <a:xfrm>
            <a:off x="914400" y="3200166"/>
            <a:ext cx="11430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$1.2B</a:t>
            </a:r>
          </a:p>
        </p:txBody>
      </p:sp>
      <p:sp>
        <p:nvSpPr>
          <p:cNvPr id="39" name="TextBox 38">
            <a:extLst>
              <a:ext uri="{FF2B5EF4-FFF2-40B4-BE49-F238E27FC236}">
                <a16:creationId xmlns:a16="http://schemas.microsoft.com/office/drawing/2014/main" id="{CEBCB834-B78A-C7C8-A344-EB765C9E8E41}"/>
              </a:ext>
            </a:extLst>
          </p:cNvPr>
          <p:cNvSpPr txBox="1"/>
          <p:nvPr/>
        </p:nvSpPr>
        <p:spPr>
          <a:xfrm>
            <a:off x="914400" y="2393677"/>
            <a:ext cx="1143000" cy="369332"/>
          </a:xfrm>
          <a:prstGeom prst="rect">
            <a:avLst/>
          </a:prstGeom>
          <a:noFill/>
        </p:spPr>
        <p:txBody>
          <a:bodyPr wrap="square" rtlCol="0">
            <a:spAutoFit/>
          </a:bodyPr>
          <a:lstStyle/>
          <a:p>
            <a:pPr algn="r"/>
            <a:r>
              <a:rPr lang="en-US" dirty="0">
                <a:solidFill>
                  <a:schemeClr val="accent5">
                    <a:lumMod val="75000"/>
                  </a:schemeClr>
                </a:solidFill>
                <a:latin typeface="Poppins" pitchFamily="2" charset="77"/>
                <a:cs typeface="Poppins" pitchFamily="2" charset="77"/>
              </a:rPr>
              <a:t>$1.4B</a:t>
            </a:r>
          </a:p>
        </p:txBody>
      </p:sp>
      <p:sp>
        <p:nvSpPr>
          <p:cNvPr id="40" name="Rectangle 39">
            <a:extLst>
              <a:ext uri="{FF2B5EF4-FFF2-40B4-BE49-F238E27FC236}">
                <a16:creationId xmlns:a16="http://schemas.microsoft.com/office/drawing/2014/main" id="{1FC6580D-E31C-20D6-7CE1-4E3302E7B42C}"/>
              </a:ext>
            </a:extLst>
          </p:cNvPr>
          <p:cNvSpPr/>
          <p:nvPr/>
        </p:nvSpPr>
        <p:spPr>
          <a:xfrm>
            <a:off x="2438400" y="6743700"/>
            <a:ext cx="1066800" cy="15240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38404CF-1C0C-E483-2EFB-07AA74E4BDD3}"/>
              </a:ext>
            </a:extLst>
          </p:cNvPr>
          <p:cNvSpPr/>
          <p:nvPr/>
        </p:nvSpPr>
        <p:spPr>
          <a:xfrm>
            <a:off x="4019550" y="6362700"/>
            <a:ext cx="1066800" cy="19050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A69A150-222F-1E9B-9277-9B9C3BA2DA1B}"/>
              </a:ext>
            </a:extLst>
          </p:cNvPr>
          <p:cNvSpPr/>
          <p:nvPr/>
        </p:nvSpPr>
        <p:spPr>
          <a:xfrm>
            <a:off x="5600700" y="5829300"/>
            <a:ext cx="1066800" cy="24384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5375AE-0E6D-81C3-1A34-A87C930B6A90}"/>
              </a:ext>
            </a:extLst>
          </p:cNvPr>
          <p:cNvSpPr/>
          <p:nvPr/>
        </p:nvSpPr>
        <p:spPr>
          <a:xfrm>
            <a:off x="7181850" y="5524500"/>
            <a:ext cx="1066800" cy="27432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E25AACE-0155-D3B6-9F41-CE2E2AA3A7B5}"/>
              </a:ext>
            </a:extLst>
          </p:cNvPr>
          <p:cNvSpPr/>
          <p:nvPr/>
        </p:nvSpPr>
        <p:spPr>
          <a:xfrm>
            <a:off x="8763000" y="5219700"/>
            <a:ext cx="1066800" cy="30480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783A02B-58A1-33A1-C349-187B31204595}"/>
              </a:ext>
            </a:extLst>
          </p:cNvPr>
          <p:cNvSpPr/>
          <p:nvPr/>
        </p:nvSpPr>
        <p:spPr>
          <a:xfrm>
            <a:off x="10344150" y="5219700"/>
            <a:ext cx="1066800" cy="30480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1E8BBC5-23E9-FEB5-09D6-AF6723D77FE8}"/>
              </a:ext>
            </a:extLst>
          </p:cNvPr>
          <p:cNvSpPr/>
          <p:nvPr/>
        </p:nvSpPr>
        <p:spPr>
          <a:xfrm>
            <a:off x="11925300" y="4229100"/>
            <a:ext cx="1066800" cy="40386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FB614D4-9643-F092-81C7-343968AA042A}"/>
              </a:ext>
            </a:extLst>
          </p:cNvPr>
          <p:cNvSpPr/>
          <p:nvPr/>
        </p:nvSpPr>
        <p:spPr>
          <a:xfrm>
            <a:off x="13506450" y="3009900"/>
            <a:ext cx="1066800" cy="52578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E33F87F-50E5-5C86-0EB2-4C8083EA8A88}"/>
              </a:ext>
            </a:extLst>
          </p:cNvPr>
          <p:cNvSpPr/>
          <p:nvPr/>
        </p:nvSpPr>
        <p:spPr>
          <a:xfrm>
            <a:off x="15087600" y="3619500"/>
            <a:ext cx="1066800" cy="46482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454E0989-449F-279E-14E8-4AE514377938}"/>
              </a:ext>
            </a:extLst>
          </p:cNvPr>
          <p:cNvSpPr txBox="1"/>
          <p:nvPr/>
        </p:nvSpPr>
        <p:spPr>
          <a:xfrm>
            <a:off x="16439322" y="8039100"/>
            <a:ext cx="9144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0%</a:t>
            </a:r>
          </a:p>
        </p:txBody>
      </p:sp>
      <p:sp>
        <p:nvSpPr>
          <p:cNvPr id="50" name="TextBox 49">
            <a:extLst>
              <a:ext uri="{FF2B5EF4-FFF2-40B4-BE49-F238E27FC236}">
                <a16:creationId xmlns:a16="http://schemas.microsoft.com/office/drawing/2014/main" id="{E9CB8474-47BE-585A-3478-D9A9E0D4D907}"/>
              </a:ext>
            </a:extLst>
          </p:cNvPr>
          <p:cNvSpPr txBox="1"/>
          <p:nvPr/>
        </p:nvSpPr>
        <p:spPr>
          <a:xfrm>
            <a:off x="16439322" y="7232611"/>
            <a:ext cx="11430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5%</a:t>
            </a:r>
          </a:p>
        </p:txBody>
      </p:sp>
      <p:sp>
        <p:nvSpPr>
          <p:cNvPr id="51" name="TextBox 50">
            <a:extLst>
              <a:ext uri="{FF2B5EF4-FFF2-40B4-BE49-F238E27FC236}">
                <a16:creationId xmlns:a16="http://schemas.microsoft.com/office/drawing/2014/main" id="{75FC9C17-0D3C-A386-9D03-5BF1E62E5F88}"/>
              </a:ext>
            </a:extLst>
          </p:cNvPr>
          <p:cNvSpPr txBox="1"/>
          <p:nvPr/>
        </p:nvSpPr>
        <p:spPr>
          <a:xfrm>
            <a:off x="16439322" y="6426122"/>
            <a:ext cx="11430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10%</a:t>
            </a:r>
          </a:p>
        </p:txBody>
      </p:sp>
      <p:sp>
        <p:nvSpPr>
          <p:cNvPr id="52" name="TextBox 51">
            <a:extLst>
              <a:ext uri="{FF2B5EF4-FFF2-40B4-BE49-F238E27FC236}">
                <a16:creationId xmlns:a16="http://schemas.microsoft.com/office/drawing/2014/main" id="{9CDE155D-FF7B-E2E3-140C-359A2158668F}"/>
              </a:ext>
            </a:extLst>
          </p:cNvPr>
          <p:cNvSpPr txBox="1"/>
          <p:nvPr/>
        </p:nvSpPr>
        <p:spPr>
          <a:xfrm>
            <a:off x="16439322" y="5619633"/>
            <a:ext cx="11430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15%</a:t>
            </a:r>
          </a:p>
        </p:txBody>
      </p:sp>
      <p:sp>
        <p:nvSpPr>
          <p:cNvPr id="53" name="TextBox 52">
            <a:extLst>
              <a:ext uri="{FF2B5EF4-FFF2-40B4-BE49-F238E27FC236}">
                <a16:creationId xmlns:a16="http://schemas.microsoft.com/office/drawing/2014/main" id="{00A241AB-A8AD-FDFF-9CC5-A2CC346EB1CF}"/>
              </a:ext>
            </a:extLst>
          </p:cNvPr>
          <p:cNvSpPr txBox="1"/>
          <p:nvPr/>
        </p:nvSpPr>
        <p:spPr>
          <a:xfrm>
            <a:off x="16439322" y="4813144"/>
            <a:ext cx="11430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20%</a:t>
            </a:r>
          </a:p>
        </p:txBody>
      </p:sp>
      <p:sp>
        <p:nvSpPr>
          <p:cNvPr id="54" name="TextBox 53">
            <a:extLst>
              <a:ext uri="{FF2B5EF4-FFF2-40B4-BE49-F238E27FC236}">
                <a16:creationId xmlns:a16="http://schemas.microsoft.com/office/drawing/2014/main" id="{6EF63EA7-CD80-D465-8F1E-9778AFB806C4}"/>
              </a:ext>
            </a:extLst>
          </p:cNvPr>
          <p:cNvSpPr txBox="1"/>
          <p:nvPr/>
        </p:nvSpPr>
        <p:spPr>
          <a:xfrm>
            <a:off x="16439322" y="4006655"/>
            <a:ext cx="11430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25%</a:t>
            </a:r>
          </a:p>
        </p:txBody>
      </p:sp>
      <p:sp>
        <p:nvSpPr>
          <p:cNvPr id="55" name="TextBox 54">
            <a:extLst>
              <a:ext uri="{FF2B5EF4-FFF2-40B4-BE49-F238E27FC236}">
                <a16:creationId xmlns:a16="http://schemas.microsoft.com/office/drawing/2014/main" id="{94669A7A-13A6-5B31-CE02-08E5CD6B1005}"/>
              </a:ext>
            </a:extLst>
          </p:cNvPr>
          <p:cNvSpPr txBox="1"/>
          <p:nvPr/>
        </p:nvSpPr>
        <p:spPr>
          <a:xfrm>
            <a:off x="16439322" y="3200166"/>
            <a:ext cx="11430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30%</a:t>
            </a:r>
          </a:p>
        </p:txBody>
      </p:sp>
      <p:sp>
        <p:nvSpPr>
          <p:cNvPr id="56" name="TextBox 55">
            <a:extLst>
              <a:ext uri="{FF2B5EF4-FFF2-40B4-BE49-F238E27FC236}">
                <a16:creationId xmlns:a16="http://schemas.microsoft.com/office/drawing/2014/main" id="{13A27A31-6F2E-F573-41E7-72AD779042BD}"/>
              </a:ext>
            </a:extLst>
          </p:cNvPr>
          <p:cNvSpPr txBox="1"/>
          <p:nvPr/>
        </p:nvSpPr>
        <p:spPr>
          <a:xfrm>
            <a:off x="16439322" y="2393677"/>
            <a:ext cx="1143000" cy="369332"/>
          </a:xfrm>
          <a:prstGeom prst="rect">
            <a:avLst/>
          </a:prstGeom>
          <a:noFill/>
        </p:spPr>
        <p:txBody>
          <a:bodyPr wrap="square" rtlCol="0">
            <a:spAutoFit/>
          </a:bodyPr>
          <a:lstStyle/>
          <a:p>
            <a:r>
              <a:rPr lang="en-US" dirty="0">
                <a:solidFill>
                  <a:schemeClr val="accent5">
                    <a:lumMod val="75000"/>
                  </a:schemeClr>
                </a:solidFill>
                <a:latin typeface="Poppins" pitchFamily="2" charset="77"/>
                <a:cs typeface="Poppins" pitchFamily="2" charset="77"/>
              </a:rPr>
              <a:t>35%</a:t>
            </a:r>
          </a:p>
        </p:txBody>
      </p:sp>
      <p:cxnSp>
        <p:nvCxnSpPr>
          <p:cNvPr id="58" name="Straight Connector 57">
            <a:extLst>
              <a:ext uri="{FF2B5EF4-FFF2-40B4-BE49-F238E27FC236}">
                <a16:creationId xmlns:a16="http://schemas.microsoft.com/office/drawing/2014/main" id="{9C908F43-BA74-6779-1E44-9DBD056AF41B}"/>
              </a:ext>
            </a:extLst>
          </p:cNvPr>
          <p:cNvCxnSpPr>
            <a:cxnSpLocks/>
          </p:cNvCxnSpPr>
          <p:nvPr/>
        </p:nvCxnSpPr>
        <p:spPr>
          <a:xfrm>
            <a:off x="2895600" y="4229100"/>
            <a:ext cx="1600200" cy="2286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B440088-CB4A-FF99-6AA6-21FAA68B1836}"/>
              </a:ext>
            </a:extLst>
          </p:cNvPr>
          <p:cNvCxnSpPr>
            <a:cxnSpLocks/>
          </p:cNvCxnSpPr>
          <p:nvPr/>
        </p:nvCxnSpPr>
        <p:spPr>
          <a:xfrm flipV="1">
            <a:off x="4495800" y="4076700"/>
            <a:ext cx="1676400" cy="3810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cxnSp>
        <p:nvCxnSpPr>
          <p:cNvPr id="5120" name="Straight Connector 5119">
            <a:extLst>
              <a:ext uri="{FF2B5EF4-FFF2-40B4-BE49-F238E27FC236}">
                <a16:creationId xmlns:a16="http://schemas.microsoft.com/office/drawing/2014/main" id="{92B1E667-A6EB-25C0-44F0-36EEA5421271}"/>
              </a:ext>
            </a:extLst>
          </p:cNvPr>
          <p:cNvCxnSpPr>
            <a:cxnSpLocks/>
          </p:cNvCxnSpPr>
          <p:nvPr/>
        </p:nvCxnSpPr>
        <p:spPr>
          <a:xfrm>
            <a:off x="6172200" y="4076700"/>
            <a:ext cx="1524000" cy="19050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cxnSp>
        <p:nvCxnSpPr>
          <p:cNvPr id="5125" name="Straight Connector 5124">
            <a:extLst>
              <a:ext uri="{FF2B5EF4-FFF2-40B4-BE49-F238E27FC236}">
                <a16:creationId xmlns:a16="http://schemas.microsoft.com/office/drawing/2014/main" id="{81D15D5D-5E62-32A4-289F-F730BAE99F08}"/>
              </a:ext>
            </a:extLst>
          </p:cNvPr>
          <p:cNvCxnSpPr>
            <a:cxnSpLocks/>
          </p:cNvCxnSpPr>
          <p:nvPr/>
        </p:nvCxnSpPr>
        <p:spPr>
          <a:xfrm>
            <a:off x="7696200" y="5981700"/>
            <a:ext cx="1600200" cy="5334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cxnSp>
        <p:nvCxnSpPr>
          <p:cNvPr id="5128" name="Straight Connector 5127">
            <a:extLst>
              <a:ext uri="{FF2B5EF4-FFF2-40B4-BE49-F238E27FC236}">
                <a16:creationId xmlns:a16="http://schemas.microsoft.com/office/drawing/2014/main" id="{8B985640-B705-7438-0E3B-F79B74972F0A}"/>
              </a:ext>
            </a:extLst>
          </p:cNvPr>
          <p:cNvCxnSpPr>
            <a:cxnSpLocks/>
          </p:cNvCxnSpPr>
          <p:nvPr/>
        </p:nvCxnSpPr>
        <p:spPr>
          <a:xfrm>
            <a:off x="9296400" y="6515100"/>
            <a:ext cx="1600200" cy="16002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cxnSp>
        <p:nvCxnSpPr>
          <p:cNvPr id="5132" name="Straight Connector 5131">
            <a:extLst>
              <a:ext uri="{FF2B5EF4-FFF2-40B4-BE49-F238E27FC236}">
                <a16:creationId xmlns:a16="http://schemas.microsoft.com/office/drawing/2014/main" id="{FD36CF53-7263-2916-754D-8ADAAED9BE9C}"/>
              </a:ext>
            </a:extLst>
          </p:cNvPr>
          <p:cNvCxnSpPr>
            <a:cxnSpLocks/>
          </p:cNvCxnSpPr>
          <p:nvPr/>
        </p:nvCxnSpPr>
        <p:spPr>
          <a:xfrm flipV="1">
            <a:off x="10896600" y="3314700"/>
            <a:ext cx="1600200" cy="48006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DBF0560F-2774-53A3-EA19-DC0E77A1604F}"/>
              </a:ext>
            </a:extLst>
          </p:cNvPr>
          <p:cNvCxnSpPr>
            <a:cxnSpLocks/>
          </p:cNvCxnSpPr>
          <p:nvPr/>
        </p:nvCxnSpPr>
        <p:spPr>
          <a:xfrm>
            <a:off x="12496800" y="3314700"/>
            <a:ext cx="1524000" cy="3048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cxnSp>
        <p:nvCxnSpPr>
          <p:cNvPr id="5138" name="Straight Connector 5137">
            <a:extLst>
              <a:ext uri="{FF2B5EF4-FFF2-40B4-BE49-F238E27FC236}">
                <a16:creationId xmlns:a16="http://schemas.microsoft.com/office/drawing/2014/main" id="{0A2389BA-8727-EBB7-349C-9F55186AED62}"/>
              </a:ext>
            </a:extLst>
          </p:cNvPr>
          <p:cNvCxnSpPr>
            <a:cxnSpLocks/>
          </p:cNvCxnSpPr>
          <p:nvPr/>
        </p:nvCxnSpPr>
        <p:spPr>
          <a:xfrm>
            <a:off x="14020800" y="3619500"/>
            <a:ext cx="1676400" cy="1371600"/>
          </a:xfrm>
          <a:prstGeom prst="line">
            <a:avLst/>
          </a:prstGeom>
          <a:ln w="76200" cap="rnd" cmpd="dbl">
            <a:solidFill>
              <a:srgbClr val="537856"/>
            </a:solidFill>
            <a:miter lim="800000"/>
          </a:ln>
        </p:spPr>
        <p:style>
          <a:lnRef idx="1">
            <a:schemeClr val="accent1"/>
          </a:lnRef>
          <a:fillRef idx="0">
            <a:schemeClr val="accent1"/>
          </a:fillRef>
          <a:effectRef idx="0">
            <a:schemeClr val="accent1"/>
          </a:effectRef>
          <a:fontRef idx="minor">
            <a:schemeClr val="tx1"/>
          </a:fontRef>
        </p:style>
      </p:cxnSp>
      <p:sp>
        <p:nvSpPr>
          <p:cNvPr id="5140" name="TextBox 7">
            <a:extLst>
              <a:ext uri="{FF2B5EF4-FFF2-40B4-BE49-F238E27FC236}">
                <a16:creationId xmlns:a16="http://schemas.microsoft.com/office/drawing/2014/main" id="{8E93677B-7D0F-0ED3-77BC-44B89BDF7CA7}"/>
              </a:ext>
            </a:extLst>
          </p:cNvPr>
          <p:cNvSpPr txBox="1"/>
          <p:nvPr/>
        </p:nvSpPr>
        <p:spPr>
          <a:xfrm>
            <a:off x="685800" y="571500"/>
            <a:ext cx="16535400" cy="677108"/>
          </a:xfrm>
          <a:prstGeom prst="rect">
            <a:avLst/>
          </a:prstGeom>
        </p:spPr>
        <p:txBody>
          <a:bodyPr wrap="square" lIns="0" tIns="0" rIns="0" bIns="0" rtlCol="0" anchor="t">
            <a:spAutoFit/>
          </a:bodyPr>
          <a:lstStyle/>
          <a:p>
            <a:pPr algn="l"/>
            <a:r>
              <a:rPr lang="en-US" sz="4400" b="1" dirty="0">
                <a:solidFill>
                  <a:srgbClr val="FFD07B"/>
                </a:solidFill>
                <a:effectLst/>
                <a:latin typeface="Poppins" pitchFamily="2" charset="77"/>
                <a:cs typeface="Poppins" pitchFamily="2" charset="77"/>
              </a:rPr>
              <a:t>BIRKENSTOCK GLOBAL REVENUE AND GROWTH </a:t>
            </a:r>
            <a:r>
              <a:rPr lang="en-US" sz="4400" dirty="0">
                <a:solidFill>
                  <a:srgbClr val="FFD07B"/>
                </a:solidFill>
                <a:effectLst/>
                <a:latin typeface="Poppins" pitchFamily="2" charset="77"/>
                <a:cs typeface="Poppins" pitchFamily="2" charset="77"/>
              </a:rPr>
              <a:t>2015-2023</a:t>
            </a:r>
          </a:p>
        </p:txBody>
      </p:sp>
      <p:sp>
        <p:nvSpPr>
          <p:cNvPr id="5141" name="Rectangle 5140">
            <a:extLst>
              <a:ext uri="{FF2B5EF4-FFF2-40B4-BE49-F238E27FC236}">
                <a16:creationId xmlns:a16="http://schemas.microsoft.com/office/drawing/2014/main" id="{FF4795CA-1D69-A5FB-B4C0-F06D97294644}"/>
              </a:ext>
            </a:extLst>
          </p:cNvPr>
          <p:cNvSpPr/>
          <p:nvPr/>
        </p:nvSpPr>
        <p:spPr>
          <a:xfrm>
            <a:off x="1295400" y="1866900"/>
            <a:ext cx="457200" cy="381000"/>
          </a:xfrm>
          <a:prstGeom prst="rect">
            <a:avLst/>
          </a:prstGeom>
          <a:solidFill>
            <a:srgbClr val="FFD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2" name="TextBox 5141">
            <a:extLst>
              <a:ext uri="{FF2B5EF4-FFF2-40B4-BE49-F238E27FC236}">
                <a16:creationId xmlns:a16="http://schemas.microsoft.com/office/drawing/2014/main" id="{6CA1FE2F-E954-66C1-8D5F-6BE54C8C0484}"/>
              </a:ext>
            </a:extLst>
          </p:cNvPr>
          <p:cNvSpPr txBox="1"/>
          <p:nvPr/>
        </p:nvSpPr>
        <p:spPr>
          <a:xfrm>
            <a:off x="1752600" y="1866900"/>
            <a:ext cx="1905000" cy="381000"/>
          </a:xfrm>
          <a:prstGeom prst="rect">
            <a:avLst/>
          </a:prstGeom>
          <a:noFill/>
        </p:spPr>
        <p:txBody>
          <a:bodyPr wrap="square" rtlCol="0">
            <a:spAutoFit/>
          </a:bodyPr>
          <a:lstStyle/>
          <a:p>
            <a:r>
              <a:rPr lang="en-US" dirty="0">
                <a:solidFill>
                  <a:schemeClr val="tx1">
                    <a:lumMod val="85000"/>
                    <a:lumOff val="15000"/>
                  </a:schemeClr>
                </a:solidFill>
                <a:latin typeface="Poppins" pitchFamily="2" charset="77"/>
                <a:cs typeface="Poppins" pitchFamily="2" charset="77"/>
              </a:rPr>
              <a:t>REVENUE</a:t>
            </a:r>
          </a:p>
        </p:txBody>
      </p:sp>
      <p:cxnSp>
        <p:nvCxnSpPr>
          <p:cNvPr id="5151" name="Straight Connector 5150">
            <a:extLst>
              <a:ext uri="{FF2B5EF4-FFF2-40B4-BE49-F238E27FC236}">
                <a16:creationId xmlns:a16="http://schemas.microsoft.com/office/drawing/2014/main" id="{B50D6F9F-144D-1CE9-BD44-DF7C9F339A51}"/>
              </a:ext>
            </a:extLst>
          </p:cNvPr>
          <p:cNvCxnSpPr>
            <a:cxnSpLocks/>
          </p:cNvCxnSpPr>
          <p:nvPr/>
        </p:nvCxnSpPr>
        <p:spPr>
          <a:xfrm>
            <a:off x="13258800" y="2019300"/>
            <a:ext cx="685800" cy="0"/>
          </a:xfrm>
          <a:prstGeom prst="line">
            <a:avLst/>
          </a:prstGeom>
          <a:ln w="76200" cap="rnd" cmpd="dbl">
            <a:solidFill>
              <a:srgbClr val="537856"/>
            </a:solidFill>
          </a:ln>
        </p:spPr>
        <p:style>
          <a:lnRef idx="1">
            <a:schemeClr val="accent1"/>
          </a:lnRef>
          <a:fillRef idx="0">
            <a:schemeClr val="accent1"/>
          </a:fillRef>
          <a:effectRef idx="0">
            <a:schemeClr val="accent1"/>
          </a:effectRef>
          <a:fontRef idx="minor">
            <a:schemeClr val="tx1"/>
          </a:fontRef>
        </p:style>
      </p:cxnSp>
      <p:sp>
        <p:nvSpPr>
          <p:cNvPr id="5153" name="TextBox 5152">
            <a:extLst>
              <a:ext uri="{FF2B5EF4-FFF2-40B4-BE49-F238E27FC236}">
                <a16:creationId xmlns:a16="http://schemas.microsoft.com/office/drawing/2014/main" id="{CA4AAABC-0D7A-FA02-E387-CE039A6D5E82}"/>
              </a:ext>
            </a:extLst>
          </p:cNvPr>
          <p:cNvSpPr txBox="1"/>
          <p:nvPr/>
        </p:nvSpPr>
        <p:spPr>
          <a:xfrm>
            <a:off x="14020800" y="1866900"/>
            <a:ext cx="3429000" cy="369332"/>
          </a:xfrm>
          <a:prstGeom prst="rect">
            <a:avLst/>
          </a:prstGeom>
          <a:noFill/>
        </p:spPr>
        <p:txBody>
          <a:bodyPr wrap="square" rtlCol="0">
            <a:spAutoFit/>
          </a:bodyPr>
          <a:lstStyle/>
          <a:p>
            <a:r>
              <a:rPr lang="en-US" dirty="0">
                <a:solidFill>
                  <a:schemeClr val="tx1">
                    <a:lumMod val="85000"/>
                    <a:lumOff val="15000"/>
                  </a:schemeClr>
                </a:solidFill>
                <a:latin typeface="Poppins" pitchFamily="2" charset="77"/>
                <a:cs typeface="Poppins" pitchFamily="2" charset="77"/>
              </a:rPr>
              <a:t>YEAR-OVER-YEAR GROWTH</a:t>
            </a:r>
          </a:p>
        </p:txBody>
      </p:sp>
      <p:sp>
        <p:nvSpPr>
          <p:cNvPr id="5154" name="TextBox 5153">
            <a:extLst>
              <a:ext uri="{FF2B5EF4-FFF2-40B4-BE49-F238E27FC236}">
                <a16:creationId xmlns:a16="http://schemas.microsoft.com/office/drawing/2014/main" id="{2C69A0FE-2554-C99B-EC1F-6AECD2E5E5B8}"/>
              </a:ext>
            </a:extLst>
          </p:cNvPr>
          <p:cNvSpPr txBox="1"/>
          <p:nvPr/>
        </p:nvSpPr>
        <p:spPr>
          <a:xfrm>
            <a:off x="1524000" y="8801100"/>
            <a:ext cx="15621000" cy="584775"/>
          </a:xfrm>
          <a:prstGeom prst="rect">
            <a:avLst/>
          </a:prstGeom>
          <a:noFill/>
        </p:spPr>
        <p:txBody>
          <a:bodyPr wrap="square" rtlCol="0">
            <a:spAutoFit/>
          </a:bodyPr>
          <a:lstStyle/>
          <a:p>
            <a:r>
              <a:rPr lang="en-US" sz="1600" dirty="0">
                <a:solidFill>
                  <a:schemeClr val="accent5">
                    <a:lumMod val="75000"/>
                  </a:schemeClr>
                </a:solidFill>
                <a:latin typeface="Poppins" pitchFamily="2" charset="77"/>
                <a:cs typeface="Poppins" pitchFamily="2" charset="77"/>
              </a:rPr>
              <a:t>*First 9 months of fiscal year 2023, ending September 30, compared to same period of 2022. Figures converted at a rate of $1.00  = €0.95</a:t>
            </a:r>
          </a:p>
          <a:p>
            <a:r>
              <a:rPr lang="en-US" sz="1600" dirty="0">
                <a:solidFill>
                  <a:schemeClr val="accent5">
                    <a:lumMod val="75000"/>
                  </a:schemeClr>
                </a:solidFill>
                <a:latin typeface="Poppins" pitchFamily="2" charset="77"/>
                <a:cs typeface="Poppins" pitchFamily="2" charset="77"/>
              </a:rPr>
              <a:t>Source: </a:t>
            </a:r>
            <a:r>
              <a:rPr lang="en-US" sz="1600" dirty="0">
                <a:solidFill>
                  <a:schemeClr val="accent5">
                    <a:lumMod val="75000"/>
                  </a:schemeClr>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Statista</a:t>
            </a:r>
            <a:r>
              <a:rPr lang="en-US" sz="1600" dirty="0">
                <a:solidFill>
                  <a:schemeClr val="accent5">
                    <a:lumMod val="75000"/>
                  </a:schemeClr>
                </a:solidFill>
                <a:latin typeface="Poppins" pitchFamily="2" charset="77"/>
                <a:cs typeface="Poppins" pitchFamily="2" charset="77"/>
              </a:rPr>
              <a:t>.</a:t>
            </a:r>
          </a:p>
        </p:txBody>
      </p:sp>
    </p:spTree>
    <p:extLst>
      <p:ext uri="{BB962C8B-B14F-4D97-AF65-F5344CB8AC3E}">
        <p14:creationId xmlns:p14="http://schemas.microsoft.com/office/powerpoint/2010/main" val="4026768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78BA86-DB8D-E2E7-09FA-57D9A1C2938D}"/>
              </a:ext>
            </a:extLst>
          </p:cNvPr>
          <p:cNvGrpSpPr/>
          <p:nvPr/>
        </p:nvGrpSpPr>
        <p:grpSpPr>
          <a:xfrm>
            <a:off x="1257300" y="1181100"/>
            <a:ext cx="15773400" cy="7924800"/>
            <a:chOff x="1524000" y="1181100"/>
            <a:chExt cx="15773400" cy="7924800"/>
          </a:xfrm>
        </p:grpSpPr>
        <p:sp>
          <p:nvSpPr>
            <p:cNvPr id="7" name="Rectangle 6">
              <a:extLst>
                <a:ext uri="{FF2B5EF4-FFF2-40B4-BE49-F238E27FC236}">
                  <a16:creationId xmlns:a16="http://schemas.microsoft.com/office/drawing/2014/main" id="{DEB27381-6DDB-DD13-C58B-FCF770BB536D}"/>
                </a:ext>
              </a:extLst>
            </p:cNvPr>
            <p:cNvSpPr/>
            <p:nvPr/>
          </p:nvSpPr>
          <p:spPr>
            <a:xfrm>
              <a:off x="1524000" y="1181100"/>
              <a:ext cx="15773400" cy="7924800"/>
            </a:xfrm>
            <a:prstGeom prst="rect">
              <a:avLst/>
            </a:prstGeom>
            <a:solidFill>
              <a:srgbClr val="FFF7F3"/>
            </a:solidFill>
            <a:ln w="28575">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3C2E5E-3FB8-1D27-F3BA-7F060BFE5F23}"/>
                </a:ext>
              </a:extLst>
            </p:cNvPr>
            <p:cNvSpPr txBox="1"/>
            <p:nvPr/>
          </p:nvSpPr>
          <p:spPr>
            <a:xfrm>
              <a:off x="2628900" y="2214589"/>
              <a:ext cx="13563600" cy="5857822"/>
            </a:xfrm>
            <a:prstGeom prst="rect">
              <a:avLst/>
            </a:prstGeom>
            <a:noFill/>
          </p:spPr>
          <p:txBody>
            <a:bodyPr wrap="square">
              <a:spAutoFit/>
            </a:bodyPr>
            <a:lstStyle/>
            <a:p>
              <a:pPr>
                <a:lnSpc>
                  <a:spcPct val="114000"/>
                </a:lnSpc>
                <a:spcBef>
                  <a:spcPts val="1200"/>
                </a:spcBef>
              </a:pPr>
              <a:r>
                <a:rPr lang="en-US" sz="3600" b="1" i="1" dirty="0">
                  <a:solidFill>
                    <a:schemeClr val="accent5">
                      <a:lumMod val="50000"/>
                    </a:schemeClr>
                  </a:solidFill>
                  <a:effectLst/>
                  <a:latin typeface="Poppins" pitchFamily="2" charset="77"/>
                  <a:cs typeface="Poppins" pitchFamily="2" charset="77"/>
                </a:rPr>
                <a:t>“Consumers buy our products for a thousand wrong reasons, but they all come back ... Through the strong reputation and universal appeal of our brand — enabling extensive word-of-mouth exposure and outsized earned media value — we have efficiently built a growing global fanbase of millions of consumers that uniquely transcends geography, gender, age and income.”</a:t>
              </a:r>
            </a:p>
            <a:p>
              <a:pPr algn="r">
                <a:spcBef>
                  <a:spcPts val="2400"/>
                </a:spcBef>
              </a:pPr>
              <a:r>
                <a:rPr lang="en-US" sz="3200" dirty="0">
                  <a:solidFill>
                    <a:schemeClr val="accent5">
                      <a:lumMod val="50000"/>
                    </a:schemeClr>
                  </a:solidFill>
                  <a:latin typeface="Poppins" pitchFamily="2" charset="77"/>
                </a:rPr>
                <a:t>Oliver Reichert</a:t>
              </a:r>
            </a:p>
            <a:p>
              <a:pPr algn="r">
                <a:lnSpc>
                  <a:spcPct val="114000"/>
                </a:lnSpc>
              </a:pPr>
              <a:r>
                <a:rPr lang="en-US" sz="3200" dirty="0">
                  <a:solidFill>
                    <a:schemeClr val="accent5">
                      <a:lumMod val="50000"/>
                    </a:schemeClr>
                  </a:solidFill>
                  <a:latin typeface="Poppins" pitchFamily="2" charset="77"/>
                </a:rPr>
                <a:t>CEO, BIRKENSTOCK Group</a:t>
              </a:r>
            </a:p>
          </p:txBody>
        </p:sp>
      </p:grpSp>
      <p:sp>
        <p:nvSpPr>
          <p:cNvPr id="20" name="TextBox 19">
            <a:extLst>
              <a:ext uri="{FF2B5EF4-FFF2-40B4-BE49-F238E27FC236}">
                <a16:creationId xmlns:a16="http://schemas.microsoft.com/office/drawing/2014/main" id="{29FF8F55-5CB4-306A-0C2E-F2A092716011}"/>
              </a:ext>
            </a:extLst>
          </p:cNvPr>
          <p:cNvSpPr txBox="1"/>
          <p:nvPr/>
        </p:nvSpPr>
        <p:spPr>
          <a:xfrm>
            <a:off x="5470358" y="3128211"/>
            <a:ext cx="184731" cy="369332"/>
          </a:xfrm>
          <a:prstGeom prst="rect">
            <a:avLst/>
          </a:prstGeom>
          <a:noFill/>
        </p:spPr>
        <p:txBody>
          <a:bodyPr wrap="none" rtlCol="0">
            <a:spAutoFit/>
          </a:bodyPr>
          <a:lstStyle/>
          <a:p>
            <a:endParaRPr lang="en-US" dirty="0"/>
          </a:p>
        </p:txBody>
      </p:sp>
      <p:sp>
        <p:nvSpPr>
          <p:cNvPr id="21" name="TextBox 20">
            <a:extLst>
              <a:ext uri="{FF2B5EF4-FFF2-40B4-BE49-F238E27FC236}">
                <a16:creationId xmlns:a16="http://schemas.microsoft.com/office/drawing/2014/main" id="{2AC49636-D105-D84D-302F-61691978DEDD}"/>
              </a:ext>
            </a:extLst>
          </p:cNvPr>
          <p:cNvSpPr txBox="1"/>
          <p:nvPr/>
        </p:nvSpPr>
        <p:spPr>
          <a:xfrm>
            <a:off x="4475747" y="3128211"/>
            <a:ext cx="184731" cy="369332"/>
          </a:xfrm>
          <a:prstGeom prst="rect">
            <a:avLst/>
          </a:prstGeom>
          <a:noFill/>
        </p:spPr>
        <p:txBody>
          <a:bodyPr wrap="none" rtlCol="0">
            <a:spAutoFit/>
          </a:bodyPr>
          <a:lstStyle/>
          <a:p>
            <a:endParaRPr lang="en-US"/>
          </a:p>
        </p:txBody>
      </p:sp>
      <p:sp>
        <p:nvSpPr>
          <p:cNvPr id="6" name="Freeform 7">
            <a:extLst>
              <a:ext uri="{FF2B5EF4-FFF2-40B4-BE49-F238E27FC236}">
                <a16:creationId xmlns:a16="http://schemas.microsoft.com/office/drawing/2014/main" id="{E3AAC267-74CB-889C-F932-C15FED886FB2}"/>
              </a:ext>
            </a:extLst>
          </p:cNvPr>
          <p:cNvSpPr/>
          <p:nvPr/>
        </p:nvSpPr>
        <p:spPr>
          <a:xfrm>
            <a:off x="17231308"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709202" y="8422047"/>
            <a:ext cx="16550098" cy="1460141"/>
          </a:xfrm>
          <a:custGeom>
            <a:avLst/>
            <a:gdLst/>
            <a:ahLst/>
            <a:cxnLst/>
            <a:rect l="l" t="t" r="r" b="b"/>
            <a:pathLst>
              <a:path w="16550098" h="1460141">
                <a:moveTo>
                  <a:pt x="0" y="0"/>
                </a:moveTo>
                <a:lnTo>
                  <a:pt x="16550098" y="0"/>
                </a:lnTo>
                <a:lnTo>
                  <a:pt x="16550098" y="1460140"/>
                </a:lnTo>
                <a:lnTo>
                  <a:pt x="0" y="1460140"/>
                </a:lnTo>
                <a:lnTo>
                  <a:pt x="0" y="0"/>
                </a:lnTo>
                <a:close/>
              </a:path>
            </a:pathLst>
          </a:custGeom>
          <a:blipFill>
            <a:blip r:embed="rId2">
              <a:alphaModFix amt="75000"/>
            </a:blip>
            <a:stretch>
              <a:fillRect t="-75388" b="-75388"/>
            </a:stretch>
          </a:blipFill>
        </p:spPr>
        <p:txBody>
          <a:bodyPr/>
          <a:lstStyle/>
          <a:p>
            <a:endParaRPr lang="en-US"/>
          </a:p>
        </p:txBody>
      </p:sp>
      <p:sp>
        <p:nvSpPr>
          <p:cNvPr id="4" name="Freeform 5">
            <a:extLst>
              <a:ext uri="{FF2B5EF4-FFF2-40B4-BE49-F238E27FC236}">
                <a16:creationId xmlns:a16="http://schemas.microsoft.com/office/drawing/2014/main" id="{9F26C009-F478-D1D6-33C7-41D3587D3A09}"/>
              </a:ext>
            </a:extLst>
          </p:cNvPr>
          <p:cNvSpPr/>
          <p:nvPr/>
        </p:nvSpPr>
        <p:spPr>
          <a:xfrm>
            <a:off x="2895600" y="8744324"/>
            <a:ext cx="12420600" cy="1559005"/>
          </a:xfrm>
          <a:custGeom>
            <a:avLst/>
            <a:gdLst/>
            <a:ahLst/>
            <a:cxnLst/>
            <a:rect l="l" t="t" r="r" b="b"/>
            <a:pathLst>
              <a:path w="11849100" h="1559005">
                <a:moveTo>
                  <a:pt x="0" y="0"/>
                </a:moveTo>
                <a:lnTo>
                  <a:pt x="11849100" y="0"/>
                </a:lnTo>
                <a:lnTo>
                  <a:pt x="11849100" y="1559005"/>
                </a:lnTo>
                <a:lnTo>
                  <a:pt x="0" y="1559005"/>
                </a:lnTo>
                <a:lnTo>
                  <a:pt x="0" y="0"/>
                </a:lnTo>
                <a:close/>
              </a:path>
            </a:pathLst>
          </a:custGeom>
          <a:blipFill>
            <a:blip r:embed="rId2">
              <a:alphaModFix amt="75000"/>
            </a:blip>
            <a:stretch>
              <a:fillRect t="-50552" b="-17607"/>
            </a:stretch>
          </a:blipFill>
        </p:spPr>
        <p:txBody>
          <a:bodyPr/>
          <a:lstStyle/>
          <a:p>
            <a:endParaRPr lang="en-US"/>
          </a:p>
        </p:txBody>
      </p:sp>
      <p:sp>
        <p:nvSpPr>
          <p:cNvPr id="8" name="TextBox 8"/>
          <p:cNvSpPr txBox="1"/>
          <p:nvPr/>
        </p:nvSpPr>
        <p:spPr>
          <a:xfrm>
            <a:off x="3059701" y="1588056"/>
            <a:ext cx="11849100" cy="7177185"/>
          </a:xfrm>
          <a:prstGeom prst="rect">
            <a:avLst/>
          </a:prstGeom>
        </p:spPr>
        <p:txBody>
          <a:bodyPr lIns="50800" tIns="50800" rIns="50800" bIns="50800" rtlCol="0" anchor="ctr"/>
          <a:lstStyle/>
          <a:p>
            <a:pPr algn="ctr">
              <a:lnSpc>
                <a:spcPts val="3000"/>
              </a:lnSpc>
            </a:pPr>
            <a:endParaRPr/>
          </a:p>
        </p:txBody>
      </p:sp>
      <p:sp>
        <p:nvSpPr>
          <p:cNvPr id="2" name="Freeform 1">
            <a:extLst>
              <a:ext uri="{FF2B5EF4-FFF2-40B4-BE49-F238E27FC236}">
                <a16:creationId xmlns:a16="http://schemas.microsoft.com/office/drawing/2014/main" id="{08763737-838F-AC76-AC2B-C989329D4E43}"/>
              </a:ext>
            </a:extLst>
          </p:cNvPr>
          <p:cNvSpPr/>
          <p:nvPr/>
        </p:nvSpPr>
        <p:spPr>
          <a:xfrm>
            <a:off x="172593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940D30F0-4675-8C77-31CB-6D13DFD3418D}"/>
              </a:ext>
            </a:extLst>
          </p:cNvPr>
          <p:cNvSpPr txBox="1"/>
          <p:nvPr/>
        </p:nvSpPr>
        <p:spPr>
          <a:xfrm>
            <a:off x="533400" y="723900"/>
            <a:ext cx="12344400" cy="604012"/>
          </a:xfrm>
          <a:prstGeom prst="rect">
            <a:avLst/>
          </a:prstGeom>
          <a:noFill/>
        </p:spPr>
        <p:txBody>
          <a:bodyPr wrap="square">
            <a:spAutoFit/>
          </a:bodyPr>
          <a:lstStyle/>
          <a:p>
            <a:pPr>
              <a:lnSpc>
                <a:spcPts val="3400"/>
              </a:lnSpc>
              <a:spcBef>
                <a:spcPts val="2400"/>
              </a:spcBef>
            </a:pPr>
            <a:r>
              <a:rPr lang="en-US" sz="4800" b="1" i="0" dirty="0">
                <a:solidFill>
                  <a:schemeClr val="accent5">
                    <a:lumMod val="60000"/>
                    <a:lumOff val="40000"/>
                  </a:schemeClr>
                </a:solidFill>
                <a:effectLst/>
                <a:latin typeface="Poppins" pitchFamily="2" charset="77"/>
                <a:cs typeface="Poppins" pitchFamily="2" charset="77"/>
              </a:rPr>
              <a:t>BIRKENSTOCK IPO: </a:t>
            </a:r>
            <a:r>
              <a:rPr lang="en-US" sz="4800" i="0" dirty="0">
                <a:solidFill>
                  <a:schemeClr val="accent5">
                    <a:lumMod val="60000"/>
                    <a:lumOff val="40000"/>
                  </a:schemeClr>
                </a:solidFill>
                <a:effectLst/>
                <a:latin typeface="Poppins" pitchFamily="2" charset="77"/>
                <a:cs typeface="Poppins" pitchFamily="2" charset="77"/>
              </a:rPr>
              <a:t>KEY DATA</a:t>
            </a:r>
            <a:endParaRPr lang="en-US" sz="4800" dirty="0">
              <a:solidFill>
                <a:schemeClr val="accent5">
                  <a:lumMod val="60000"/>
                  <a:lumOff val="40000"/>
                </a:schemeClr>
              </a:solidFill>
              <a:latin typeface="Poppins" pitchFamily="2" charset="77"/>
              <a:cs typeface="Poppins" pitchFamily="2" charset="77"/>
            </a:endParaRPr>
          </a:p>
        </p:txBody>
      </p:sp>
      <p:grpSp>
        <p:nvGrpSpPr>
          <p:cNvPr id="17" name="Group 16">
            <a:extLst>
              <a:ext uri="{FF2B5EF4-FFF2-40B4-BE49-F238E27FC236}">
                <a16:creationId xmlns:a16="http://schemas.microsoft.com/office/drawing/2014/main" id="{BB898947-97B4-0039-EE75-A660831A1ECC}"/>
              </a:ext>
            </a:extLst>
          </p:cNvPr>
          <p:cNvGrpSpPr/>
          <p:nvPr/>
        </p:nvGrpSpPr>
        <p:grpSpPr>
          <a:xfrm>
            <a:off x="1143000" y="1866900"/>
            <a:ext cx="7696200" cy="3523179"/>
            <a:chOff x="2362200" y="5676900"/>
            <a:chExt cx="4876800" cy="3523179"/>
          </a:xfrm>
        </p:grpSpPr>
        <p:sp>
          <p:nvSpPr>
            <p:cNvPr id="16" name="Rounded Rectangle 15">
              <a:extLst>
                <a:ext uri="{FF2B5EF4-FFF2-40B4-BE49-F238E27FC236}">
                  <a16:creationId xmlns:a16="http://schemas.microsoft.com/office/drawing/2014/main" id="{56F6A04D-99D0-D936-3059-66DAE1BC4421}"/>
                </a:ext>
              </a:extLst>
            </p:cNvPr>
            <p:cNvSpPr/>
            <p:nvPr/>
          </p:nvSpPr>
          <p:spPr>
            <a:xfrm>
              <a:off x="2362200" y="5676900"/>
              <a:ext cx="4876800" cy="2362200"/>
            </a:xfrm>
            <a:prstGeom prst="roundRect">
              <a:avLst/>
            </a:prstGeom>
            <a:solidFill>
              <a:srgbClr val="FFF7F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TextBox 11"/>
            <p:cNvSpPr txBox="1"/>
            <p:nvPr/>
          </p:nvSpPr>
          <p:spPr>
            <a:xfrm>
              <a:off x="2546075" y="5937647"/>
              <a:ext cx="4509051" cy="3262432"/>
            </a:xfrm>
            <a:prstGeom prst="rect">
              <a:avLst/>
            </a:prstGeom>
          </p:spPr>
          <p:txBody>
            <a:bodyPr wrap="square" lIns="0" tIns="0" rIns="0" bIns="0" rtlCol="0" anchor="t">
              <a:spAutoFit/>
            </a:bodyPr>
            <a:lstStyle/>
            <a:p>
              <a:pPr algn="ctr"/>
              <a:r>
                <a:rPr lang="en-US" sz="9600" b="1" i="0" dirty="0">
                  <a:solidFill>
                    <a:schemeClr val="accent5">
                      <a:lumMod val="75000"/>
                    </a:schemeClr>
                  </a:solidFill>
                  <a:effectLst/>
                  <a:latin typeface="Poppins" pitchFamily="2" charset="77"/>
                  <a:cs typeface="Poppins" pitchFamily="2" charset="77"/>
                </a:rPr>
                <a:t>$9.3 billion</a:t>
              </a:r>
              <a:endParaRPr lang="en-US" sz="9600" b="1" dirty="0">
                <a:solidFill>
                  <a:schemeClr val="accent5">
                    <a:lumMod val="75000"/>
                  </a:schemeClr>
                </a:solidFill>
                <a:latin typeface="Poppins" pitchFamily="2" charset="77"/>
                <a:cs typeface="Poppins" pitchFamily="2" charset="77"/>
              </a:endParaRPr>
            </a:p>
            <a:p>
              <a:pPr algn="ctr"/>
              <a:r>
                <a:rPr lang="en-US" sz="2000" b="1" dirty="0">
                  <a:solidFill>
                    <a:srgbClr val="000000"/>
                  </a:solidFill>
                  <a:latin typeface="arial" panose="020B0604020202020204" pitchFamily="34" charset="0"/>
                </a:rPr>
                <a:t>Pre-IPO </a:t>
              </a:r>
              <a:r>
                <a:rPr lang="en-US" sz="2000" b="1" i="0" dirty="0">
                  <a:solidFill>
                    <a:srgbClr val="000000"/>
                  </a:solidFill>
                  <a:effectLst/>
                  <a:latin typeface="arial" panose="020B0604020202020204" pitchFamily="34" charset="0"/>
                </a:rPr>
                <a:t>Valuation</a:t>
              </a:r>
              <a:endParaRPr lang="en-US" sz="2000" b="1" i="0" dirty="0">
                <a:solidFill>
                  <a:srgbClr val="333333"/>
                </a:solidFill>
                <a:effectLst/>
                <a:latin typeface="Georgia" panose="02040502050405020303" pitchFamily="18" charset="0"/>
              </a:endParaRPr>
            </a:p>
          </p:txBody>
        </p:sp>
      </p:grpSp>
      <p:grpSp>
        <p:nvGrpSpPr>
          <p:cNvPr id="18" name="Group 17">
            <a:extLst>
              <a:ext uri="{FF2B5EF4-FFF2-40B4-BE49-F238E27FC236}">
                <a16:creationId xmlns:a16="http://schemas.microsoft.com/office/drawing/2014/main" id="{52513D33-8930-BFBE-10D6-C285AE0EC043}"/>
              </a:ext>
            </a:extLst>
          </p:cNvPr>
          <p:cNvGrpSpPr/>
          <p:nvPr/>
        </p:nvGrpSpPr>
        <p:grpSpPr>
          <a:xfrm>
            <a:off x="5486400" y="4457700"/>
            <a:ext cx="3332583" cy="1752600"/>
            <a:chOff x="7603111" y="6057900"/>
            <a:chExt cx="4876800" cy="1752600"/>
          </a:xfrm>
          <a:solidFill>
            <a:srgbClr val="FFD07B"/>
          </a:solidFill>
        </p:grpSpPr>
        <p:sp>
          <p:nvSpPr>
            <p:cNvPr id="19" name="Rounded Rectangle 18">
              <a:extLst>
                <a:ext uri="{FF2B5EF4-FFF2-40B4-BE49-F238E27FC236}">
                  <a16:creationId xmlns:a16="http://schemas.microsoft.com/office/drawing/2014/main" id="{01395322-428D-35B9-1951-0F9A4ABC9637}"/>
                </a:ext>
              </a:extLst>
            </p:cNvPr>
            <p:cNvSpPr/>
            <p:nvPr/>
          </p:nvSpPr>
          <p:spPr>
            <a:xfrm>
              <a:off x="7603111" y="6057900"/>
              <a:ext cx="4876800" cy="1752600"/>
            </a:xfrm>
            <a:prstGeom prst="round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1">
              <a:extLst>
                <a:ext uri="{FF2B5EF4-FFF2-40B4-BE49-F238E27FC236}">
                  <a16:creationId xmlns:a16="http://schemas.microsoft.com/office/drawing/2014/main" id="{74C92A85-7B94-E11E-C5EE-A3DFCE98F878}"/>
                </a:ext>
              </a:extLst>
            </p:cNvPr>
            <p:cNvSpPr txBox="1"/>
            <p:nvPr/>
          </p:nvSpPr>
          <p:spPr>
            <a:xfrm>
              <a:off x="7786986" y="6318647"/>
              <a:ext cx="4509051" cy="1231106"/>
            </a:xfrm>
            <a:prstGeom prst="rect">
              <a:avLst/>
            </a:prstGeom>
            <a:grpFill/>
          </p:spPr>
          <p:txBody>
            <a:bodyPr wrap="square" lIns="0" tIns="0" rIns="0" bIns="0" rtlCol="0" anchor="t">
              <a:spAutoFit/>
            </a:bodyPr>
            <a:lstStyle/>
            <a:p>
              <a:pPr algn="ctr"/>
              <a:r>
                <a:rPr lang="en-US" sz="6000" b="1" i="0" dirty="0">
                  <a:solidFill>
                    <a:srgbClr val="537856"/>
                  </a:solidFill>
                  <a:effectLst/>
                  <a:latin typeface="Poppins" pitchFamily="2" charset="77"/>
                  <a:cs typeface="Poppins" pitchFamily="2" charset="77"/>
                </a:rPr>
                <a:t>$46</a:t>
              </a:r>
              <a:endParaRPr lang="en-US" sz="6000" b="1" dirty="0">
                <a:solidFill>
                  <a:srgbClr val="537856"/>
                </a:solidFill>
                <a:latin typeface="Poppins" pitchFamily="2" charset="77"/>
                <a:cs typeface="Poppins" pitchFamily="2" charset="77"/>
              </a:endParaRPr>
            </a:p>
            <a:p>
              <a:pPr algn="ctr"/>
              <a:r>
                <a:rPr lang="en-US" sz="2000" b="1" dirty="0">
                  <a:solidFill>
                    <a:schemeClr val="tx1">
                      <a:lumMod val="85000"/>
                      <a:lumOff val="15000"/>
                    </a:schemeClr>
                  </a:solidFill>
                  <a:latin typeface="arial" panose="020B0604020202020204" pitchFamily="34" charset="0"/>
                </a:rPr>
                <a:t>Per-Share Price at IPO</a:t>
              </a:r>
              <a:endParaRPr lang="en-US" sz="2000" b="1" i="0" dirty="0">
                <a:solidFill>
                  <a:schemeClr val="tx1">
                    <a:lumMod val="85000"/>
                    <a:lumOff val="15000"/>
                  </a:schemeClr>
                </a:solidFill>
                <a:effectLst/>
                <a:latin typeface="Georgia" panose="02040502050405020303" pitchFamily="18" charset="0"/>
              </a:endParaRPr>
            </a:p>
          </p:txBody>
        </p:sp>
      </p:grpSp>
      <p:grpSp>
        <p:nvGrpSpPr>
          <p:cNvPr id="24" name="Group 23">
            <a:extLst>
              <a:ext uri="{FF2B5EF4-FFF2-40B4-BE49-F238E27FC236}">
                <a16:creationId xmlns:a16="http://schemas.microsoft.com/office/drawing/2014/main" id="{7C211E6C-BEA3-0C81-B396-349CF30AC701}"/>
              </a:ext>
            </a:extLst>
          </p:cNvPr>
          <p:cNvGrpSpPr/>
          <p:nvPr/>
        </p:nvGrpSpPr>
        <p:grpSpPr>
          <a:xfrm>
            <a:off x="9144000" y="1562100"/>
            <a:ext cx="6176864" cy="4038600"/>
            <a:chOff x="6929536" y="2103274"/>
            <a:chExt cx="6176864" cy="4038600"/>
          </a:xfrm>
        </p:grpSpPr>
        <p:sp>
          <p:nvSpPr>
            <p:cNvPr id="22" name="Rounded Rectangle 21">
              <a:extLst>
                <a:ext uri="{FF2B5EF4-FFF2-40B4-BE49-F238E27FC236}">
                  <a16:creationId xmlns:a16="http://schemas.microsoft.com/office/drawing/2014/main" id="{AA575300-9309-8112-AC98-709DBA5309D7}"/>
                </a:ext>
              </a:extLst>
            </p:cNvPr>
            <p:cNvSpPr/>
            <p:nvPr/>
          </p:nvSpPr>
          <p:spPr>
            <a:xfrm>
              <a:off x="6929536" y="2103274"/>
              <a:ext cx="6176864" cy="4038600"/>
            </a:xfrm>
            <a:prstGeom prst="roundRect">
              <a:avLst/>
            </a:prstGeom>
            <a:solidFill>
              <a:schemeClr val="accent5">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11">
              <a:extLst>
                <a:ext uri="{FF2B5EF4-FFF2-40B4-BE49-F238E27FC236}">
                  <a16:creationId xmlns:a16="http://schemas.microsoft.com/office/drawing/2014/main" id="{A412E23D-8369-04E4-06B9-E4A661485617}"/>
                </a:ext>
              </a:extLst>
            </p:cNvPr>
            <p:cNvSpPr txBox="1"/>
            <p:nvPr/>
          </p:nvSpPr>
          <p:spPr>
            <a:xfrm>
              <a:off x="7158136" y="2408074"/>
              <a:ext cx="5715371" cy="3370153"/>
            </a:xfrm>
            <a:prstGeom prst="rect">
              <a:avLst/>
            </a:prstGeom>
            <a:noFill/>
            <a:ln>
              <a:noFill/>
            </a:ln>
          </p:spPr>
          <p:txBody>
            <a:bodyPr wrap="square" lIns="0" tIns="0" rIns="0" bIns="0" rtlCol="0" anchor="t">
              <a:spAutoFit/>
            </a:bodyPr>
            <a:lstStyle/>
            <a:p>
              <a:pPr algn="ctr"/>
              <a:r>
                <a:rPr lang="en-US" sz="6000" b="1" i="0" dirty="0">
                  <a:solidFill>
                    <a:schemeClr val="accent5">
                      <a:lumMod val="50000"/>
                    </a:schemeClr>
                  </a:solidFill>
                  <a:effectLst/>
                  <a:latin typeface="Poppins" pitchFamily="2" charset="77"/>
                  <a:cs typeface="Poppins" pitchFamily="2" charset="77"/>
                </a:rPr>
                <a:t>32.3 million</a:t>
              </a:r>
              <a:endParaRPr lang="en-US" sz="6000" b="1" dirty="0">
                <a:solidFill>
                  <a:schemeClr val="accent5">
                    <a:lumMod val="50000"/>
                  </a:schemeClr>
                </a:solidFill>
                <a:latin typeface="Poppins" pitchFamily="2" charset="77"/>
                <a:cs typeface="Poppins" pitchFamily="2" charset="77"/>
              </a:endParaRPr>
            </a:p>
            <a:p>
              <a:pPr algn="ctr"/>
              <a:r>
                <a:rPr lang="en-US" sz="2000" b="1" dirty="0">
                  <a:solidFill>
                    <a:schemeClr val="tx1">
                      <a:lumMod val="85000"/>
                      <a:lumOff val="15000"/>
                    </a:schemeClr>
                  </a:solidFill>
                  <a:latin typeface="Poppins" pitchFamily="2" charset="77"/>
                  <a:cs typeface="Poppins" pitchFamily="2" charset="77"/>
                </a:rPr>
                <a:t>TOTAL Number of Shares Sold at IPO</a:t>
              </a:r>
            </a:p>
            <a:p>
              <a:pPr algn="ctr"/>
              <a:endParaRPr lang="en-US" sz="2000" b="0" i="0" dirty="0">
                <a:solidFill>
                  <a:srgbClr val="202124"/>
                </a:solidFill>
                <a:effectLst/>
                <a:latin typeface="Poppins" pitchFamily="2" charset="77"/>
                <a:cs typeface="Poppins" pitchFamily="2" charset="77"/>
              </a:endParaRPr>
            </a:p>
            <a:p>
              <a:pPr algn="ctr"/>
              <a:r>
                <a:rPr lang="en-US" sz="3200" b="1" i="0" dirty="0">
                  <a:solidFill>
                    <a:schemeClr val="accent5">
                      <a:lumMod val="50000"/>
                    </a:schemeClr>
                  </a:solidFill>
                  <a:effectLst/>
                  <a:latin typeface="Poppins" pitchFamily="2" charset="77"/>
                  <a:cs typeface="Poppins" pitchFamily="2" charset="77"/>
                </a:rPr>
                <a:t>10.8 million shares </a:t>
              </a:r>
            </a:p>
            <a:p>
              <a:pPr algn="ctr"/>
              <a:r>
                <a:rPr lang="en-US" sz="2000" b="1" i="0" dirty="0">
                  <a:solidFill>
                    <a:schemeClr val="tx1">
                      <a:lumMod val="85000"/>
                      <a:lumOff val="15000"/>
                    </a:schemeClr>
                  </a:solidFill>
                  <a:effectLst/>
                  <a:latin typeface="Poppins" pitchFamily="2" charset="77"/>
                  <a:cs typeface="Poppins" pitchFamily="2" charset="77"/>
                </a:rPr>
                <a:t>from The Birkenstock Group</a:t>
              </a:r>
            </a:p>
            <a:p>
              <a:pPr algn="ctr">
                <a:spcBef>
                  <a:spcPts val="1800"/>
                </a:spcBef>
              </a:pPr>
              <a:r>
                <a:rPr lang="en-US" sz="3200" b="1" dirty="0">
                  <a:solidFill>
                    <a:schemeClr val="accent5">
                      <a:lumMod val="50000"/>
                    </a:schemeClr>
                  </a:solidFill>
                  <a:latin typeface="Poppins" pitchFamily="2" charset="77"/>
                  <a:cs typeface="Poppins" pitchFamily="2" charset="77"/>
                </a:rPr>
                <a:t>21.5 million</a:t>
              </a:r>
            </a:p>
            <a:p>
              <a:pPr algn="ctr"/>
              <a:r>
                <a:rPr lang="en-US" sz="2000" b="1" dirty="0">
                  <a:solidFill>
                    <a:schemeClr val="tx1">
                      <a:lumMod val="85000"/>
                      <a:lumOff val="15000"/>
                    </a:schemeClr>
                  </a:solidFill>
                  <a:latin typeface="Poppins" pitchFamily="2" charset="77"/>
                  <a:cs typeface="Poppins" pitchFamily="2" charset="77"/>
                </a:rPr>
                <a:t> shares from </a:t>
              </a:r>
              <a:r>
                <a:rPr lang="en-US" sz="2000" b="1" i="0" dirty="0">
                  <a:solidFill>
                    <a:schemeClr val="tx1">
                      <a:lumMod val="85000"/>
                      <a:lumOff val="15000"/>
                    </a:schemeClr>
                  </a:solidFill>
                  <a:effectLst/>
                  <a:latin typeface="Poppins" pitchFamily="2" charset="77"/>
                  <a:cs typeface="Poppins" pitchFamily="2" charset="77"/>
                </a:rPr>
                <a:t>L </a:t>
              </a:r>
              <a:r>
                <a:rPr lang="en-US" sz="2000" b="1" i="0" dirty="0" err="1">
                  <a:solidFill>
                    <a:schemeClr val="tx1">
                      <a:lumMod val="85000"/>
                      <a:lumOff val="15000"/>
                    </a:schemeClr>
                  </a:solidFill>
                  <a:effectLst/>
                  <a:latin typeface="Poppins" pitchFamily="2" charset="77"/>
                  <a:cs typeface="Poppins" pitchFamily="2" charset="77"/>
                </a:rPr>
                <a:t>Catteron</a:t>
              </a:r>
              <a:r>
                <a:rPr lang="en-US" sz="2000" b="1" i="0" dirty="0">
                  <a:solidFill>
                    <a:schemeClr val="tx1">
                      <a:lumMod val="85000"/>
                      <a:lumOff val="15000"/>
                    </a:schemeClr>
                  </a:solidFill>
                  <a:effectLst/>
                  <a:latin typeface="Poppins" pitchFamily="2" charset="77"/>
                  <a:cs typeface="Poppins" pitchFamily="2" charset="77"/>
                </a:rPr>
                <a:t> Private Equity</a:t>
              </a:r>
            </a:p>
          </p:txBody>
        </p:sp>
      </p:grpSp>
      <p:sp>
        <p:nvSpPr>
          <p:cNvPr id="26" name="TextBox 25">
            <a:extLst>
              <a:ext uri="{FF2B5EF4-FFF2-40B4-BE49-F238E27FC236}">
                <a16:creationId xmlns:a16="http://schemas.microsoft.com/office/drawing/2014/main" id="{AD6297E7-56AE-E223-6FA1-735572FE8D89}"/>
              </a:ext>
            </a:extLst>
          </p:cNvPr>
          <p:cNvSpPr txBox="1"/>
          <p:nvPr/>
        </p:nvSpPr>
        <p:spPr>
          <a:xfrm>
            <a:off x="9372600" y="6743700"/>
            <a:ext cx="7915468" cy="1749197"/>
          </a:xfrm>
          <a:prstGeom prst="rect">
            <a:avLst/>
          </a:prstGeom>
          <a:noFill/>
        </p:spPr>
        <p:txBody>
          <a:bodyPr wrap="square">
            <a:spAutoFit/>
          </a:bodyPr>
          <a:lstStyle/>
          <a:p>
            <a:pPr algn="ctr">
              <a:lnSpc>
                <a:spcPts val="3220"/>
              </a:lnSpc>
            </a:pPr>
            <a:r>
              <a:rPr lang="en-US" sz="10000" b="1" dirty="0">
                <a:solidFill>
                  <a:srgbClr val="FFD07B"/>
                </a:solidFill>
                <a:latin typeface="Poppins" pitchFamily="2" charset="77"/>
              </a:rPr>
              <a:t>$1.48 billion</a:t>
            </a:r>
          </a:p>
          <a:p>
            <a:pPr algn="ctr">
              <a:spcBef>
                <a:spcPts val="3000"/>
              </a:spcBef>
            </a:pPr>
            <a:r>
              <a:rPr lang="en-US" sz="2800" b="1" dirty="0">
                <a:solidFill>
                  <a:srgbClr val="FFF7F3"/>
                </a:solidFill>
                <a:latin typeface="Poppins" pitchFamily="2" charset="77"/>
              </a:rPr>
              <a:t>TOTAL Amount Raised at IPO  </a:t>
            </a:r>
            <a:br>
              <a:rPr lang="en-US" sz="2800" b="1" dirty="0">
                <a:solidFill>
                  <a:srgbClr val="FFF7F3"/>
                </a:solidFill>
                <a:latin typeface="Poppins" pitchFamily="2" charset="77"/>
              </a:rPr>
            </a:br>
            <a:r>
              <a:rPr lang="en-US" sz="2800" dirty="0">
                <a:solidFill>
                  <a:srgbClr val="FFF7F3"/>
                </a:solidFill>
                <a:latin typeface="Poppins" pitchFamily="2" charset="77"/>
              </a:rPr>
              <a:t>(32.3 M x $46)</a:t>
            </a:r>
            <a:endParaRPr lang="en-US" sz="2800" dirty="0">
              <a:solidFill>
                <a:srgbClr val="FFF7F3"/>
              </a:solidFill>
            </a:endParaRPr>
          </a:p>
        </p:txBody>
      </p:sp>
    </p:spTree>
    <p:extLst>
      <p:ext uri="{BB962C8B-B14F-4D97-AF65-F5344CB8AC3E}">
        <p14:creationId xmlns:p14="http://schemas.microsoft.com/office/powerpoint/2010/main" val="783331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sp>
        <p:nvSpPr>
          <p:cNvPr id="17" name="TextBox 17"/>
          <p:cNvSpPr txBox="1"/>
          <p:nvPr/>
        </p:nvSpPr>
        <p:spPr>
          <a:xfrm>
            <a:off x="3290887" y="3589229"/>
            <a:ext cx="11706225" cy="3108543"/>
          </a:xfrm>
          <a:prstGeom prst="rect">
            <a:avLst/>
          </a:prstGeom>
        </p:spPr>
        <p:txBody>
          <a:bodyPr wrap="square" lIns="0" tIns="0" rIns="0" bIns="0" rtlCol="0" anchor="t">
            <a:spAutoFit/>
          </a:bodyPr>
          <a:lstStyle/>
          <a:p>
            <a:pPr algn="ctr">
              <a:spcBef>
                <a:spcPts val="1800"/>
              </a:spcBef>
            </a:pPr>
            <a:r>
              <a:rPr lang="en-US" sz="6000" b="1" dirty="0">
                <a:solidFill>
                  <a:srgbClr val="1B1B1B"/>
                </a:solidFill>
                <a:latin typeface="Poppins" pitchFamily="2" charset="77"/>
              </a:rPr>
              <a:t>STOCK STUMBLE</a:t>
            </a:r>
          </a:p>
          <a:p>
            <a:pPr algn="ctr">
              <a:spcBef>
                <a:spcPts val="1800"/>
              </a:spcBef>
            </a:pPr>
            <a:r>
              <a:rPr lang="en-US" sz="2800" dirty="0">
                <a:solidFill>
                  <a:srgbClr val="1B1B1B"/>
                </a:solidFill>
                <a:latin typeface="Poppins" pitchFamily="2" charset="77"/>
              </a:rPr>
              <a:t>Birkenstock Holding PLC (BIRK) had an initial stumble on it’s </a:t>
            </a:r>
            <a:br>
              <a:rPr lang="en-US" sz="2800" dirty="0">
                <a:solidFill>
                  <a:srgbClr val="1B1B1B"/>
                </a:solidFill>
                <a:latin typeface="Poppins" pitchFamily="2" charset="77"/>
              </a:rPr>
            </a:br>
            <a:r>
              <a:rPr lang="en-US" sz="2800" dirty="0">
                <a:solidFill>
                  <a:srgbClr val="1B1B1B"/>
                </a:solidFill>
                <a:latin typeface="Poppins" pitchFamily="2" charset="77"/>
              </a:rPr>
              <a:t>first day of trading, closing at </a:t>
            </a:r>
            <a:r>
              <a:rPr lang="en-US" sz="2800" b="1" dirty="0">
                <a:solidFill>
                  <a:srgbClr val="1B1B1B"/>
                </a:solidFill>
                <a:latin typeface="Poppins" pitchFamily="2" charset="77"/>
              </a:rPr>
              <a:t>$40.20</a:t>
            </a:r>
            <a:r>
              <a:rPr lang="en-US" sz="2800" dirty="0">
                <a:solidFill>
                  <a:srgbClr val="1B1B1B"/>
                </a:solidFill>
                <a:latin typeface="Poppins" pitchFamily="2" charset="77"/>
              </a:rPr>
              <a:t>, down </a:t>
            </a:r>
            <a:r>
              <a:rPr lang="en-US" sz="2800" b="1" dirty="0">
                <a:solidFill>
                  <a:srgbClr val="1B1B1B"/>
                </a:solidFill>
                <a:latin typeface="Poppins" pitchFamily="2" charset="77"/>
              </a:rPr>
              <a:t>12.61%</a:t>
            </a:r>
            <a:r>
              <a:rPr lang="en-US" sz="2800" dirty="0">
                <a:solidFill>
                  <a:srgbClr val="1B1B1B"/>
                </a:solidFill>
                <a:latin typeface="Poppins" pitchFamily="2" charset="77"/>
              </a:rPr>
              <a:t>. </a:t>
            </a:r>
          </a:p>
          <a:p>
            <a:pPr algn="ctr">
              <a:spcBef>
                <a:spcPts val="1800"/>
              </a:spcBef>
            </a:pPr>
            <a:r>
              <a:rPr lang="en-US" sz="2800" dirty="0">
                <a:solidFill>
                  <a:srgbClr val="1B1B1B"/>
                </a:solidFill>
                <a:latin typeface="Poppins" pitchFamily="2" charset="77"/>
              </a:rPr>
              <a:t>The stock price has been volatile during the first </a:t>
            </a:r>
            <a:br>
              <a:rPr lang="en-US" sz="2800" dirty="0">
                <a:solidFill>
                  <a:srgbClr val="1B1B1B"/>
                </a:solidFill>
                <a:latin typeface="Poppins" pitchFamily="2" charset="77"/>
              </a:rPr>
            </a:br>
            <a:r>
              <a:rPr lang="en-US" sz="2800" dirty="0">
                <a:solidFill>
                  <a:srgbClr val="1B1B1B"/>
                </a:solidFill>
                <a:latin typeface="Poppins" pitchFamily="2" charset="77"/>
              </a:rPr>
              <a:t>two weeks of trading.</a:t>
            </a:r>
          </a:p>
        </p:txBody>
      </p:sp>
      <p:sp>
        <p:nvSpPr>
          <p:cNvPr id="19" name="Freeform 7">
            <a:extLst>
              <a:ext uri="{FF2B5EF4-FFF2-40B4-BE49-F238E27FC236}">
                <a16:creationId xmlns:a16="http://schemas.microsoft.com/office/drawing/2014/main" id="{D0A3D4AF-B133-46F9-ACB0-437E92DD1D7E}"/>
              </a:ext>
            </a:extLst>
          </p:cNvPr>
          <p:cNvSpPr/>
          <p:nvPr/>
        </p:nvSpPr>
        <p:spPr>
          <a:xfrm>
            <a:off x="17231308"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2"/>
            <a:stretch>
              <a:fillRect/>
            </a:stretch>
          </a:blipFill>
        </p:spPr>
        <p:txBody>
          <a:bodyPr/>
          <a:lstStyle/>
          <a:p>
            <a:endParaRPr lang="en-US"/>
          </a:p>
        </p:txBody>
      </p:sp>
      <p:sp>
        <p:nvSpPr>
          <p:cNvPr id="20" name="TextBox 19">
            <a:extLst>
              <a:ext uri="{FF2B5EF4-FFF2-40B4-BE49-F238E27FC236}">
                <a16:creationId xmlns:a16="http://schemas.microsoft.com/office/drawing/2014/main" id="{29FF8F55-5CB4-306A-0C2E-F2A092716011}"/>
              </a:ext>
            </a:extLst>
          </p:cNvPr>
          <p:cNvSpPr txBox="1"/>
          <p:nvPr/>
        </p:nvSpPr>
        <p:spPr>
          <a:xfrm>
            <a:off x="5470358" y="3128211"/>
            <a:ext cx="184731" cy="369332"/>
          </a:xfrm>
          <a:prstGeom prst="rect">
            <a:avLst/>
          </a:prstGeom>
          <a:noFill/>
        </p:spPr>
        <p:txBody>
          <a:bodyPr wrap="none" rtlCol="0">
            <a:spAutoFit/>
          </a:bodyPr>
          <a:lstStyle/>
          <a:p>
            <a:endParaRPr lang="en-US" dirty="0"/>
          </a:p>
        </p:txBody>
      </p:sp>
      <p:sp>
        <p:nvSpPr>
          <p:cNvPr id="21" name="TextBox 20">
            <a:extLst>
              <a:ext uri="{FF2B5EF4-FFF2-40B4-BE49-F238E27FC236}">
                <a16:creationId xmlns:a16="http://schemas.microsoft.com/office/drawing/2014/main" id="{2AC49636-D105-D84D-302F-61691978DEDD}"/>
              </a:ext>
            </a:extLst>
          </p:cNvPr>
          <p:cNvSpPr txBox="1"/>
          <p:nvPr/>
        </p:nvSpPr>
        <p:spPr>
          <a:xfrm>
            <a:off x="4475747" y="3128211"/>
            <a:ext cx="184731" cy="369332"/>
          </a:xfrm>
          <a:prstGeom prst="rect">
            <a:avLst/>
          </a:prstGeom>
          <a:noFill/>
        </p:spPr>
        <p:txBody>
          <a:bodyPr wrap="none" rtlCol="0">
            <a:spAutoFit/>
          </a:bodyPr>
          <a:lstStyle/>
          <a:p>
            <a:endParaRPr lang="en-US"/>
          </a:p>
        </p:txBody>
      </p:sp>
      <p:sp>
        <p:nvSpPr>
          <p:cNvPr id="2" name="AutoShape 9">
            <a:extLst>
              <a:ext uri="{FF2B5EF4-FFF2-40B4-BE49-F238E27FC236}">
                <a16:creationId xmlns:a16="http://schemas.microsoft.com/office/drawing/2014/main" id="{A9C4F123-0E86-8AF4-F2EF-5BB329CE4447}"/>
              </a:ext>
            </a:extLst>
          </p:cNvPr>
          <p:cNvSpPr/>
          <p:nvPr/>
        </p:nvSpPr>
        <p:spPr>
          <a:xfrm>
            <a:off x="6781800" y="7048500"/>
            <a:ext cx="4957990" cy="0"/>
          </a:xfrm>
          <a:prstGeom prst="line">
            <a:avLst/>
          </a:prstGeom>
          <a:ln w="50800" cap="flat">
            <a:solidFill>
              <a:schemeClr val="accent5">
                <a:lumMod val="75000"/>
              </a:schemeClr>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2590619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13" name="TextBox 13"/>
          <p:cNvSpPr txBox="1"/>
          <p:nvPr/>
        </p:nvSpPr>
        <p:spPr>
          <a:xfrm>
            <a:off x="12191048" y="5107335"/>
            <a:ext cx="6102054" cy="5179665"/>
          </a:xfrm>
          <a:prstGeom prst="rect">
            <a:avLst/>
          </a:prstGeom>
        </p:spPr>
        <p:txBody>
          <a:bodyPr lIns="50800" tIns="50800" rIns="50800" bIns="50800" rtlCol="0" anchor="ctr"/>
          <a:lstStyle/>
          <a:p>
            <a:pPr>
              <a:lnSpc>
                <a:spcPts val="3000"/>
              </a:lnSpc>
            </a:pPr>
            <a:endParaRPr/>
          </a:p>
        </p:txBody>
      </p:sp>
      <p:sp>
        <p:nvSpPr>
          <p:cNvPr id="5" name="TextBox 5"/>
          <p:cNvSpPr txBox="1"/>
          <p:nvPr/>
        </p:nvSpPr>
        <p:spPr>
          <a:xfrm>
            <a:off x="0" y="2553668"/>
            <a:ext cx="12191048" cy="5179665"/>
          </a:xfrm>
          <a:prstGeom prst="rect">
            <a:avLst/>
          </a:prstGeom>
        </p:spPr>
        <p:txBody>
          <a:bodyPr lIns="50800" tIns="50800" rIns="50800" bIns="50800" rtlCol="0" anchor="ctr"/>
          <a:lstStyle/>
          <a:p>
            <a:pPr>
              <a:lnSpc>
                <a:spcPts val="3000"/>
              </a:lnSpc>
            </a:pPr>
            <a:endParaRPr/>
          </a:p>
        </p:txBody>
      </p:sp>
      <p:grpSp>
        <p:nvGrpSpPr>
          <p:cNvPr id="2" name="Group 1">
            <a:extLst>
              <a:ext uri="{FF2B5EF4-FFF2-40B4-BE49-F238E27FC236}">
                <a16:creationId xmlns:a16="http://schemas.microsoft.com/office/drawing/2014/main" id="{F0E55A64-E3AE-5BAF-7BCF-9B3ED193A246}"/>
              </a:ext>
            </a:extLst>
          </p:cNvPr>
          <p:cNvGrpSpPr/>
          <p:nvPr/>
        </p:nvGrpSpPr>
        <p:grpSpPr>
          <a:xfrm>
            <a:off x="0" y="2933700"/>
            <a:ext cx="18293102" cy="5982668"/>
            <a:chOff x="0" y="2589832"/>
            <a:chExt cx="18293102" cy="5982668"/>
          </a:xfrm>
        </p:grpSpPr>
        <p:sp>
          <p:nvSpPr>
            <p:cNvPr id="4" name="Freeform 4"/>
            <p:cNvSpPr/>
            <p:nvPr/>
          </p:nvSpPr>
          <p:spPr>
            <a:xfrm>
              <a:off x="0" y="2589832"/>
              <a:ext cx="6096000" cy="5982667"/>
            </a:xfrm>
            <a:custGeom>
              <a:avLst/>
              <a:gdLst/>
              <a:ahLst/>
              <a:cxnLst/>
              <a:rect l="l" t="t" r="r" b="b"/>
              <a:pathLst>
                <a:path w="3210811" h="1354667">
                  <a:moveTo>
                    <a:pt x="0" y="0"/>
                  </a:moveTo>
                  <a:lnTo>
                    <a:pt x="3210811" y="0"/>
                  </a:lnTo>
                  <a:lnTo>
                    <a:pt x="3210811" y="1354667"/>
                  </a:lnTo>
                  <a:lnTo>
                    <a:pt x="0" y="1354667"/>
                  </a:lnTo>
                  <a:close/>
                </a:path>
              </a:pathLst>
            </a:custGeom>
            <a:solidFill>
              <a:srgbClr val="FFF7F3"/>
            </a:solidFill>
          </p:spPr>
          <p:txBody>
            <a:bodyPr/>
            <a:lstStyle/>
            <a:p>
              <a:endParaRPr lang="en-US"/>
            </a:p>
          </p:txBody>
        </p:sp>
        <p:sp>
          <p:nvSpPr>
            <p:cNvPr id="7" name="Freeform 7"/>
            <p:cNvSpPr/>
            <p:nvPr/>
          </p:nvSpPr>
          <p:spPr>
            <a:xfrm>
              <a:off x="6096000" y="2601406"/>
              <a:ext cx="6096953" cy="5971094"/>
            </a:xfrm>
            <a:custGeom>
              <a:avLst/>
              <a:gdLst/>
              <a:ahLst/>
              <a:cxnLst/>
              <a:rect l="l" t="t" r="r" b="b"/>
              <a:pathLst>
                <a:path w="6096953" h="5131927">
                  <a:moveTo>
                    <a:pt x="0" y="0"/>
                  </a:moveTo>
                  <a:lnTo>
                    <a:pt x="6096952" y="0"/>
                  </a:lnTo>
                  <a:lnTo>
                    <a:pt x="6096952" y="5131927"/>
                  </a:lnTo>
                  <a:lnTo>
                    <a:pt x="0" y="5131927"/>
                  </a:lnTo>
                  <a:lnTo>
                    <a:pt x="0" y="0"/>
                  </a:lnTo>
                  <a:close/>
                </a:path>
              </a:pathLst>
            </a:custGeom>
            <a:blipFill>
              <a:blip r:embed="rId2">
                <a:alphaModFix amt="59000"/>
              </a:blip>
              <a:stretch>
                <a:fillRect l="-199953" t="-172239" b="-84117"/>
              </a:stretch>
            </a:blipFill>
          </p:spPr>
          <p:txBody>
            <a:bodyPr/>
            <a:lstStyle/>
            <a:p>
              <a:endParaRPr lang="en-US" dirty="0"/>
            </a:p>
          </p:txBody>
        </p:sp>
        <p:sp>
          <p:nvSpPr>
            <p:cNvPr id="9" name="AutoShape 9"/>
            <p:cNvSpPr/>
            <p:nvPr/>
          </p:nvSpPr>
          <p:spPr>
            <a:xfrm>
              <a:off x="6616069" y="8191500"/>
              <a:ext cx="4957990" cy="0"/>
            </a:xfrm>
            <a:prstGeom prst="line">
              <a:avLst/>
            </a:prstGeom>
            <a:ln w="50800" cap="flat">
              <a:solidFill>
                <a:srgbClr val="FFD07B"/>
              </a:solidFill>
              <a:prstDash val="sysDot"/>
              <a:headEnd type="none" w="sm" len="sm"/>
              <a:tailEnd type="none" w="sm" len="sm"/>
            </a:ln>
          </p:spPr>
          <p:txBody>
            <a:bodyPr/>
            <a:lstStyle/>
            <a:p>
              <a:endParaRPr lang="en-US"/>
            </a:p>
          </p:txBody>
        </p:sp>
        <p:sp>
          <p:nvSpPr>
            <p:cNvPr id="10" name="TextBox 10"/>
            <p:cNvSpPr txBox="1"/>
            <p:nvPr/>
          </p:nvSpPr>
          <p:spPr>
            <a:xfrm>
              <a:off x="6616069" y="3009900"/>
              <a:ext cx="5056814" cy="2341667"/>
            </a:xfrm>
            <a:prstGeom prst="rect">
              <a:avLst/>
            </a:prstGeom>
          </p:spPr>
          <p:txBody>
            <a:bodyPr lIns="0" tIns="0" rIns="0" bIns="0" rtlCol="0" anchor="t">
              <a:spAutoFit/>
            </a:bodyPr>
            <a:lstStyle/>
            <a:p>
              <a:pPr>
                <a:lnSpc>
                  <a:spcPts val="3400"/>
                </a:lnSpc>
              </a:pPr>
              <a:r>
                <a:rPr lang="en-US" sz="3400" b="1" dirty="0">
                  <a:solidFill>
                    <a:srgbClr val="FFD07B"/>
                  </a:solidFill>
                  <a:latin typeface="Poppins" pitchFamily="2" charset="77"/>
                  <a:cs typeface="Poppins" pitchFamily="2" charset="77"/>
                </a:rPr>
                <a:t>DISAPPOINTING </a:t>
              </a:r>
              <a:r>
                <a:rPr lang="en-US" sz="3400" dirty="0">
                  <a:solidFill>
                    <a:srgbClr val="FFD07B"/>
                  </a:solidFill>
                  <a:latin typeface="Poppins" pitchFamily="2" charset="77"/>
                  <a:cs typeface="Poppins" pitchFamily="2" charset="77"/>
                </a:rPr>
                <a:t>EARNINGS REPORT</a:t>
              </a:r>
            </a:p>
            <a:p>
              <a:pPr>
                <a:lnSpc>
                  <a:spcPct val="114000"/>
                </a:lnSpc>
                <a:spcBef>
                  <a:spcPts val="600"/>
                </a:spcBef>
              </a:pPr>
              <a:r>
                <a:rPr lang="en-US" sz="2000" dirty="0">
                  <a:solidFill>
                    <a:srgbClr val="FFF7F3"/>
                  </a:solidFill>
                  <a:effectLst/>
                  <a:latin typeface="Poppins" pitchFamily="2" charset="77"/>
                  <a:cs typeface="Poppins" pitchFamily="2" charset="77"/>
                </a:rPr>
                <a:t>L </a:t>
              </a:r>
              <a:r>
                <a:rPr lang="en-US" sz="2000" dirty="0" err="1">
                  <a:solidFill>
                    <a:srgbClr val="FFF7F3"/>
                  </a:solidFill>
                  <a:effectLst/>
                  <a:latin typeface="Poppins" pitchFamily="2" charset="77"/>
                  <a:cs typeface="Poppins" pitchFamily="2" charset="77"/>
                </a:rPr>
                <a:t>Catteron</a:t>
              </a:r>
              <a:r>
                <a:rPr lang="en-US" sz="2000" b="1" dirty="0">
                  <a:solidFill>
                    <a:srgbClr val="FFF7F3"/>
                  </a:solidFill>
                  <a:effectLst/>
                  <a:latin typeface="Poppins" pitchFamily="2" charset="77"/>
                  <a:cs typeface="Poppins" pitchFamily="2" charset="77"/>
                </a:rPr>
                <a:t>, </a:t>
              </a:r>
              <a:r>
                <a:rPr lang="en-US" sz="2000" dirty="0">
                  <a:solidFill>
                    <a:srgbClr val="FFF7F3"/>
                  </a:solidFill>
                  <a:effectLst/>
                  <a:latin typeface="Poppins" pitchFamily="2" charset="77"/>
                  <a:cs typeface="Poppins" pitchFamily="2" charset="77"/>
                </a:rPr>
                <a:t>Birkenstock’s Private Equity backer, posts a disappointing earnings report just hours before the new stock was set to open trading in New York.</a:t>
              </a:r>
            </a:p>
          </p:txBody>
        </p:sp>
        <p:sp>
          <p:nvSpPr>
            <p:cNvPr id="12" name="Freeform 12"/>
            <p:cNvSpPr/>
            <p:nvPr/>
          </p:nvSpPr>
          <p:spPr>
            <a:xfrm>
              <a:off x="12191048" y="2589832"/>
              <a:ext cx="6102054" cy="5982667"/>
            </a:xfrm>
            <a:custGeom>
              <a:avLst/>
              <a:gdLst/>
              <a:ahLst/>
              <a:cxnLst/>
              <a:rect l="l" t="t" r="r" b="b"/>
              <a:pathLst>
                <a:path w="1607125" h="1354667">
                  <a:moveTo>
                    <a:pt x="0" y="0"/>
                  </a:moveTo>
                  <a:lnTo>
                    <a:pt x="1607125" y="0"/>
                  </a:lnTo>
                  <a:lnTo>
                    <a:pt x="1607125" y="1354667"/>
                  </a:lnTo>
                  <a:lnTo>
                    <a:pt x="0" y="1354667"/>
                  </a:lnTo>
                  <a:close/>
                </a:path>
              </a:pathLst>
            </a:custGeom>
            <a:solidFill>
              <a:srgbClr val="FFD07B"/>
            </a:solidFill>
          </p:spPr>
          <p:txBody>
            <a:bodyPr/>
            <a:lstStyle/>
            <a:p>
              <a:endParaRPr lang="en-US" dirty="0"/>
            </a:p>
          </p:txBody>
        </p:sp>
        <p:sp>
          <p:nvSpPr>
            <p:cNvPr id="18" name="TextBox 18"/>
            <p:cNvSpPr txBox="1"/>
            <p:nvPr/>
          </p:nvSpPr>
          <p:spPr>
            <a:xfrm>
              <a:off x="609600" y="3009900"/>
              <a:ext cx="4757733" cy="5215017"/>
            </a:xfrm>
            <a:prstGeom prst="rect">
              <a:avLst/>
            </a:prstGeom>
          </p:spPr>
          <p:txBody>
            <a:bodyPr lIns="0" tIns="0" rIns="0" bIns="0" rtlCol="0" anchor="t">
              <a:spAutoFit/>
            </a:bodyPr>
            <a:lstStyle/>
            <a:p>
              <a:pPr>
                <a:lnSpc>
                  <a:spcPts val="3400"/>
                </a:lnSpc>
              </a:pPr>
              <a:r>
                <a:rPr lang="en-US" sz="3400" b="1" i="0" dirty="0">
                  <a:solidFill>
                    <a:srgbClr val="537856"/>
                  </a:solidFill>
                  <a:effectLst/>
                  <a:latin typeface="Poppins" pitchFamily="2" charset="77"/>
                  <a:cs typeface="Poppins" pitchFamily="2" charset="77"/>
                </a:rPr>
                <a:t>POOR </a:t>
              </a:r>
              <a:r>
                <a:rPr lang="en-US" sz="3400" i="0" dirty="0">
                  <a:solidFill>
                    <a:srgbClr val="537856"/>
                  </a:solidFill>
                  <a:effectLst/>
                  <a:latin typeface="Poppins" pitchFamily="2" charset="77"/>
                  <a:cs typeface="Poppins" pitchFamily="2" charset="77"/>
                </a:rPr>
                <a:t>TIMING</a:t>
              </a:r>
            </a:p>
            <a:p>
              <a:pPr>
                <a:lnSpc>
                  <a:spcPct val="114000"/>
                </a:lnSpc>
                <a:spcBef>
                  <a:spcPts val="1200"/>
                </a:spcBef>
              </a:pPr>
              <a:r>
                <a:rPr lang="en-US" sz="2000" dirty="0">
                  <a:solidFill>
                    <a:schemeClr val="tx1">
                      <a:lumMod val="85000"/>
                      <a:lumOff val="15000"/>
                    </a:schemeClr>
                  </a:solidFill>
                  <a:effectLst/>
                  <a:latin typeface="Poppins" pitchFamily="2" charset="77"/>
                  <a:cs typeface="Poppins" pitchFamily="2" charset="77"/>
                </a:rPr>
                <a:t>During the week of the </a:t>
              </a:r>
              <a:r>
                <a:rPr lang="en-US" sz="2000" dirty="0">
                  <a:solidFill>
                    <a:schemeClr val="tx1">
                      <a:lumMod val="85000"/>
                      <a:lumOff val="15000"/>
                    </a:schemeClr>
                  </a:solidFill>
                  <a:latin typeface="Poppins" pitchFamily="2" charset="77"/>
                  <a:cs typeface="Poppins" pitchFamily="2" charset="77"/>
                </a:rPr>
                <a:t>BIRKENSTOCK IPO several events unfold that may have caused stock buyers to shy away from this investment:</a:t>
              </a:r>
            </a:p>
            <a:p>
              <a:pPr marL="342900" indent="-342900">
                <a:lnSpc>
                  <a:spcPct val="114000"/>
                </a:lnSpc>
                <a:spcBef>
                  <a:spcPts val="600"/>
                </a:spcBef>
                <a:buFont typeface="Arial" panose="020B0604020202020204" pitchFamily="34" charset="0"/>
                <a:buChar char="•"/>
              </a:pPr>
              <a:r>
                <a:rPr lang="en-US" sz="2000" b="1" dirty="0">
                  <a:solidFill>
                    <a:schemeClr val="tx1">
                      <a:lumMod val="85000"/>
                      <a:lumOff val="15000"/>
                    </a:schemeClr>
                  </a:solidFill>
                  <a:effectLst/>
                  <a:latin typeface="Poppins" pitchFamily="2" charset="77"/>
                  <a:cs typeface="Poppins" pitchFamily="2" charset="77"/>
                </a:rPr>
                <a:t>Potential US government shutdown</a:t>
              </a:r>
            </a:p>
            <a:p>
              <a:pPr marL="342900" indent="-342900">
                <a:lnSpc>
                  <a:spcPct val="114000"/>
                </a:lnSpc>
                <a:spcBef>
                  <a:spcPts val="600"/>
                </a:spcBef>
                <a:buFont typeface="Arial" panose="020B0604020202020204" pitchFamily="34" charset="0"/>
                <a:buChar char="•"/>
              </a:pPr>
              <a:r>
                <a:rPr lang="en-US" sz="2000" b="1" dirty="0">
                  <a:solidFill>
                    <a:schemeClr val="tx1">
                      <a:lumMod val="85000"/>
                      <a:lumOff val="15000"/>
                    </a:schemeClr>
                  </a:solidFill>
                  <a:latin typeface="Poppins" pitchFamily="2" charset="77"/>
                  <a:cs typeface="Poppins" pitchFamily="2" charset="77"/>
                </a:rPr>
                <a:t>P</a:t>
              </a:r>
              <a:r>
                <a:rPr lang="en-US" sz="2000" b="1" dirty="0">
                  <a:solidFill>
                    <a:schemeClr val="tx1">
                      <a:lumMod val="85000"/>
                      <a:lumOff val="15000"/>
                    </a:schemeClr>
                  </a:solidFill>
                  <a:effectLst/>
                  <a:latin typeface="Poppins" pitchFamily="2" charset="77"/>
                  <a:cs typeface="Poppins" pitchFamily="2" charset="77"/>
                </a:rPr>
                <a:t>ublic holidays in Germany and the US</a:t>
              </a:r>
            </a:p>
            <a:p>
              <a:pPr marL="342900" indent="-342900">
                <a:lnSpc>
                  <a:spcPct val="114000"/>
                </a:lnSpc>
                <a:spcBef>
                  <a:spcPts val="600"/>
                </a:spcBef>
                <a:buFont typeface="Arial" panose="020B0604020202020204" pitchFamily="34" charset="0"/>
                <a:buChar char="•"/>
              </a:pPr>
              <a:r>
                <a:rPr lang="en-US" sz="2000" b="1" dirty="0">
                  <a:solidFill>
                    <a:schemeClr val="tx1">
                      <a:lumMod val="85000"/>
                      <a:lumOff val="15000"/>
                    </a:schemeClr>
                  </a:solidFill>
                  <a:effectLst/>
                  <a:latin typeface="Poppins" pitchFamily="2" charset="77"/>
                  <a:cs typeface="Poppins" pitchFamily="2" charset="77"/>
                </a:rPr>
                <a:t>Delayed stock listings in </a:t>
              </a:r>
            </a:p>
            <a:p>
              <a:pPr marL="342900" indent="-342900">
                <a:lnSpc>
                  <a:spcPct val="114000"/>
                </a:lnSpc>
                <a:spcBef>
                  <a:spcPts val="600"/>
                </a:spcBef>
                <a:buFont typeface="Arial" panose="020B0604020202020204" pitchFamily="34" charset="0"/>
                <a:buChar char="•"/>
              </a:pPr>
              <a:r>
                <a:rPr lang="en-US" sz="2000" b="1" dirty="0">
                  <a:solidFill>
                    <a:schemeClr val="tx1">
                      <a:lumMod val="85000"/>
                      <a:lumOff val="15000"/>
                    </a:schemeClr>
                  </a:solidFill>
                  <a:latin typeface="Poppins" pitchFamily="2" charset="77"/>
                  <a:cs typeface="Poppins" pitchFamily="2" charset="77"/>
                </a:rPr>
                <a:t>A</a:t>
              </a:r>
              <a:r>
                <a:rPr lang="en-US" sz="2000" b="1" dirty="0">
                  <a:solidFill>
                    <a:schemeClr val="tx1">
                      <a:lumMod val="85000"/>
                      <a:lumOff val="15000"/>
                    </a:schemeClr>
                  </a:solidFill>
                  <a:effectLst/>
                  <a:latin typeface="Poppins" pitchFamily="2" charset="77"/>
                  <a:cs typeface="Poppins" pitchFamily="2" charset="77"/>
                </a:rPr>
                <a:t>ccelerating conflict in the Middle East.</a:t>
              </a:r>
            </a:p>
            <a:p>
              <a:pPr>
                <a:lnSpc>
                  <a:spcPts val="3400"/>
                </a:lnSpc>
              </a:pPr>
              <a:endParaRPr lang="en-US" sz="3400" i="0" dirty="0">
                <a:solidFill>
                  <a:srgbClr val="537856"/>
                </a:solidFill>
                <a:effectLst/>
                <a:latin typeface="Poppins" pitchFamily="2" charset="77"/>
                <a:cs typeface="Poppins" pitchFamily="2" charset="77"/>
              </a:endParaRPr>
            </a:p>
          </p:txBody>
        </p:sp>
        <p:sp>
          <p:nvSpPr>
            <p:cNvPr id="3" name="AutoShape 9">
              <a:extLst>
                <a:ext uri="{FF2B5EF4-FFF2-40B4-BE49-F238E27FC236}">
                  <a16:creationId xmlns:a16="http://schemas.microsoft.com/office/drawing/2014/main" id="{C276ED51-5554-4904-F91C-A0AF93D38272}"/>
                </a:ext>
              </a:extLst>
            </p:cNvPr>
            <p:cNvSpPr/>
            <p:nvPr/>
          </p:nvSpPr>
          <p:spPr>
            <a:xfrm>
              <a:off x="569005" y="8152432"/>
              <a:ext cx="4957990" cy="0"/>
            </a:xfrm>
            <a:prstGeom prst="line">
              <a:avLst/>
            </a:prstGeom>
            <a:ln w="50800" cap="flat">
              <a:solidFill>
                <a:srgbClr val="537856"/>
              </a:solidFill>
              <a:prstDash val="sysDot"/>
              <a:headEnd type="none" w="sm" len="sm"/>
              <a:tailEnd type="none" w="sm" len="sm"/>
            </a:ln>
          </p:spPr>
          <p:txBody>
            <a:bodyPr/>
            <a:lstStyle/>
            <a:p>
              <a:endParaRPr lang="en-US"/>
            </a:p>
          </p:txBody>
        </p:sp>
        <p:sp>
          <p:nvSpPr>
            <p:cNvPr id="8" name="TextBox 7">
              <a:extLst>
                <a:ext uri="{FF2B5EF4-FFF2-40B4-BE49-F238E27FC236}">
                  <a16:creationId xmlns:a16="http://schemas.microsoft.com/office/drawing/2014/main" id="{031392C1-2A3B-CB2E-8C3C-427057B621D8}"/>
                </a:ext>
              </a:extLst>
            </p:cNvPr>
            <p:cNvSpPr txBox="1"/>
            <p:nvPr/>
          </p:nvSpPr>
          <p:spPr>
            <a:xfrm>
              <a:off x="12686880" y="3009900"/>
              <a:ext cx="5372520" cy="4928209"/>
            </a:xfrm>
            <a:prstGeom prst="rect">
              <a:avLst/>
            </a:prstGeom>
            <a:noFill/>
          </p:spPr>
          <p:txBody>
            <a:bodyPr wrap="square">
              <a:spAutoFit/>
            </a:bodyPr>
            <a:lstStyle/>
            <a:p>
              <a:pPr>
                <a:lnSpc>
                  <a:spcPts val="3400"/>
                </a:lnSpc>
                <a:spcBef>
                  <a:spcPts val="600"/>
                </a:spcBef>
              </a:pPr>
              <a:r>
                <a:rPr lang="en-US" sz="3400" b="1" dirty="0">
                  <a:solidFill>
                    <a:schemeClr val="tx1">
                      <a:lumMod val="85000"/>
                      <a:lumOff val="15000"/>
                    </a:schemeClr>
                  </a:solidFill>
                  <a:latin typeface="Poppins" pitchFamily="2" charset="77"/>
                  <a:cs typeface="Poppins" pitchFamily="2" charset="77"/>
                </a:rPr>
                <a:t>AN INFLATED </a:t>
              </a:r>
              <a:br>
                <a:rPr lang="en-US" sz="3400" b="1" dirty="0">
                  <a:solidFill>
                    <a:schemeClr val="tx1">
                      <a:lumMod val="85000"/>
                      <a:lumOff val="15000"/>
                    </a:schemeClr>
                  </a:solidFill>
                  <a:latin typeface="Poppins" pitchFamily="2" charset="77"/>
                  <a:cs typeface="Poppins" pitchFamily="2" charset="77"/>
                </a:rPr>
              </a:br>
              <a:r>
                <a:rPr lang="en-US" sz="3400" dirty="0">
                  <a:solidFill>
                    <a:schemeClr val="tx1">
                      <a:lumMod val="85000"/>
                      <a:lumOff val="15000"/>
                    </a:schemeClr>
                  </a:solidFill>
                  <a:latin typeface="Poppins" pitchFamily="2" charset="77"/>
                  <a:cs typeface="Poppins" pitchFamily="2" charset="77"/>
                </a:rPr>
                <a:t>MARKET CAP</a:t>
              </a:r>
            </a:p>
            <a:p>
              <a:pPr>
                <a:lnSpc>
                  <a:spcPct val="114000"/>
                </a:lnSpc>
                <a:spcBef>
                  <a:spcPts val="1200"/>
                </a:spcBef>
              </a:pPr>
              <a:r>
                <a:rPr lang="en-US" sz="1900" b="1" dirty="0">
                  <a:solidFill>
                    <a:schemeClr val="accent5">
                      <a:lumMod val="75000"/>
                    </a:schemeClr>
                  </a:solidFill>
                  <a:effectLst/>
                  <a:latin typeface="Poppins" pitchFamily="2" charset="77"/>
                  <a:cs typeface="Poppins" pitchFamily="2" charset="77"/>
                </a:rPr>
                <a:t>Market capitalization</a:t>
              </a:r>
              <a:r>
                <a:rPr lang="en-US" sz="1900" dirty="0">
                  <a:solidFill>
                    <a:schemeClr val="tx1">
                      <a:lumMod val="85000"/>
                      <a:lumOff val="15000"/>
                    </a:schemeClr>
                  </a:solidFill>
                  <a:effectLst/>
                  <a:latin typeface="Poppins" pitchFamily="2" charset="77"/>
                  <a:cs typeface="Poppins" pitchFamily="2" charset="77"/>
                </a:rPr>
                <a:t>, or </a:t>
              </a:r>
              <a:r>
                <a:rPr lang="en-US" sz="1900" b="1" dirty="0">
                  <a:solidFill>
                    <a:schemeClr val="accent5">
                      <a:lumMod val="75000"/>
                    </a:schemeClr>
                  </a:solidFill>
                  <a:effectLst/>
                  <a:latin typeface="Poppins" pitchFamily="2" charset="77"/>
                  <a:cs typeface="Poppins" pitchFamily="2" charset="77"/>
                </a:rPr>
                <a:t>market cap</a:t>
              </a:r>
              <a:r>
                <a:rPr lang="en-US" sz="1900" dirty="0">
                  <a:solidFill>
                    <a:schemeClr val="tx1">
                      <a:lumMod val="85000"/>
                      <a:lumOff val="15000"/>
                    </a:schemeClr>
                  </a:solidFill>
                  <a:effectLst/>
                  <a:latin typeface="Poppins" pitchFamily="2" charset="77"/>
                  <a:cs typeface="Poppins" pitchFamily="2" charset="77"/>
                </a:rPr>
                <a:t>, is the total value of a company's outstanding stock shares of stock, which include publicly traded shares plus restricted shares held by company officers and insiders.</a:t>
              </a:r>
            </a:p>
            <a:p>
              <a:pPr>
                <a:lnSpc>
                  <a:spcPct val="114000"/>
                </a:lnSpc>
                <a:spcBef>
                  <a:spcPts val="1200"/>
                </a:spcBef>
              </a:pPr>
              <a:r>
                <a:rPr lang="en-US" sz="1900" dirty="0">
                  <a:solidFill>
                    <a:schemeClr val="tx1">
                      <a:lumMod val="85000"/>
                      <a:lumOff val="15000"/>
                    </a:schemeClr>
                  </a:solidFill>
                  <a:latin typeface="Poppins" pitchFamily="2" charset="77"/>
                  <a:cs typeface="Poppins" pitchFamily="2" charset="77"/>
                </a:rPr>
                <a:t>Birkenstock’s market cap is higher than publicly traded footwear brands Skechers, Crocs and Steve Madden. Each of these companies has a higher revenue than Birkenstock, and a lower market cap. </a:t>
              </a:r>
              <a:endParaRPr lang="en-US" sz="1900" dirty="0">
                <a:solidFill>
                  <a:srgbClr val="0A0A0A"/>
                </a:solidFill>
                <a:effectLst/>
                <a:latin typeface="Poppins" pitchFamily="2" charset="77"/>
              </a:endParaRPr>
            </a:p>
          </p:txBody>
        </p:sp>
        <p:sp>
          <p:nvSpPr>
            <p:cNvPr id="11" name="AutoShape 9">
              <a:extLst>
                <a:ext uri="{FF2B5EF4-FFF2-40B4-BE49-F238E27FC236}">
                  <a16:creationId xmlns:a16="http://schemas.microsoft.com/office/drawing/2014/main" id="{7615CF6D-45F8-3D84-6A67-A7C3EFB64368}"/>
                </a:ext>
              </a:extLst>
            </p:cNvPr>
            <p:cNvSpPr/>
            <p:nvPr/>
          </p:nvSpPr>
          <p:spPr>
            <a:xfrm>
              <a:off x="12839280" y="8152432"/>
              <a:ext cx="4957990" cy="0"/>
            </a:xfrm>
            <a:prstGeom prst="line">
              <a:avLst/>
            </a:prstGeom>
            <a:ln w="50800" cap="flat">
              <a:solidFill>
                <a:srgbClr val="537856"/>
              </a:solidFill>
              <a:prstDash val="sysDot"/>
              <a:headEnd type="none" w="sm" len="sm"/>
              <a:tailEnd type="none" w="sm" len="sm"/>
            </a:ln>
          </p:spPr>
          <p:txBody>
            <a:bodyPr/>
            <a:lstStyle/>
            <a:p>
              <a:endParaRPr lang="en-US"/>
            </a:p>
          </p:txBody>
        </p:sp>
      </p:grpSp>
      <p:sp>
        <p:nvSpPr>
          <p:cNvPr id="30" name="TextBox 29">
            <a:extLst>
              <a:ext uri="{FF2B5EF4-FFF2-40B4-BE49-F238E27FC236}">
                <a16:creationId xmlns:a16="http://schemas.microsoft.com/office/drawing/2014/main" id="{61C84778-D776-0C3D-DE09-7AF655F8C8F4}"/>
              </a:ext>
            </a:extLst>
          </p:cNvPr>
          <p:cNvSpPr txBox="1"/>
          <p:nvPr/>
        </p:nvSpPr>
        <p:spPr>
          <a:xfrm>
            <a:off x="533400" y="571500"/>
            <a:ext cx="17449800" cy="2871299"/>
          </a:xfrm>
          <a:prstGeom prst="rect">
            <a:avLst/>
          </a:prstGeom>
          <a:noFill/>
        </p:spPr>
        <p:txBody>
          <a:bodyPr wrap="square">
            <a:spAutoFit/>
          </a:bodyPr>
          <a:lstStyle/>
          <a:p>
            <a:pPr>
              <a:lnSpc>
                <a:spcPts val="3400"/>
              </a:lnSpc>
              <a:spcBef>
                <a:spcPts val="2400"/>
              </a:spcBef>
            </a:pPr>
            <a:r>
              <a:rPr lang="en-US" sz="4800" b="1" dirty="0">
                <a:solidFill>
                  <a:schemeClr val="accent5">
                    <a:lumMod val="60000"/>
                    <a:lumOff val="40000"/>
                  </a:schemeClr>
                </a:solidFill>
                <a:latin typeface="Poppins" pitchFamily="2" charset="77"/>
                <a:cs typeface="Poppins" pitchFamily="2" charset="77"/>
              </a:rPr>
              <a:t>FACTORS AFFECTING</a:t>
            </a:r>
          </a:p>
          <a:p>
            <a:pPr>
              <a:lnSpc>
                <a:spcPts val="4800"/>
              </a:lnSpc>
            </a:pPr>
            <a:r>
              <a:rPr lang="en-US" sz="4800" dirty="0">
                <a:solidFill>
                  <a:schemeClr val="accent5">
                    <a:lumMod val="60000"/>
                    <a:lumOff val="40000"/>
                  </a:schemeClr>
                </a:solidFill>
                <a:latin typeface="Poppins" pitchFamily="2" charset="77"/>
                <a:cs typeface="Poppins" pitchFamily="2" charset="77"/>
              </a:rPr>
              <a:t>THE BIRKENSTOCK IPO</a:t>
            </a:r>
          </a:p>
          <a:p>
            <a:pPr>
              <a:spcBef>
                <a:spcPts val="1800"/>
              </a:spcBef>
            </a:pPr>
            <a:r>
              <a:rPr lang="en-US" sz="2200" b="1" dirty="0">
                <a:solidFill>
                  <a:srgbClr val="FFF7F3"/>
                </a:solidFill>
                <a:latin typeface="Poppins" pitchFamily="2" charset="77"/>
                <a:cs typeface="Poppins" pitchFamily="2" charset="77"/>
              </a:rPr>
              <a:t>Following an underwhelming market debut, analysts cite several factors </a:t>
            </a:r>
            <a:br>
              <a:rPr lang="en-US" sz="2200" b="1" dirty="0">
                <a:solidFill>
                  <a:srgbClr val="FFF7F3"/>
                </a:solidFill>
                <a:latin typeface="Poppins" pitchFamily="2" charset="77"/>
                <a:cs typeface="Poppins" pitchFamily="2" charset="77"/>
              </a:rPr>
            </a:br>
            <a:r>
              <a:rPr lang="en-US" sz="2200" b="1" dirty="0">
                <a:solidFill>
                  <a:srgbClr val="FFF7F3"/>
                </a:solidFill>
                <a:latin typeface="Poppins" pitchFamily="2" charset="77"/>
                <a:cs typeface="Poppins" pitchFamily="2" charset="77"/>
              </a:rPr>
              <a:t>that may have affected the success of the IPO:</a:t>
            </a:r>
          </a:p>
          <a:p>
            <a:pPr>
              <a:lnSpc>
                <a:spcPts val="3400"/>
              </a:lnSpc>
              <a:spcBef>
                <a:spcPts val="2400"/>
              </a:spcBef>
            </a:pPr>
            <a:endParaRPr lang="en-US" sz="4800" dirty="0">
              <a:solidFill>
                <a:schemeClr val="accent5">
                  <a:lumMod val="60000"/>
                  <a:lumOff val="40000"/>
                </a:schemeClr>
              </a:solidFill>
              <a:latin typeface="Poppins" pitchFamily="2" charset="77"/>
              <a:cs typeface="Poppins" pitchFamily="2" charset="77"/>
            </a:endParaRPr>
          </a:p>
        </p:txBody>
      </p:sp>
      <p:sp>
        <p:nvSpPr>
          <p:cNvPr id="31" name="Freeform 17">
            <a:extLst>
              <a:ext uri="{FF2B5EF4-FFF2-40B4-BE49-F238E27FC236}">
                <a16:creationId xmlns:a16="http://schemas.microsoft.com/office/drawing/2014/main" id="{15DBE952-3F6F-B84D-975A-A76FC9DB03B2}"/>
              </a:ext>
            </a:extLst>
          </p:cNvPr>
          <p:cNvSpPr/>
          <p:nvPr/>
        </p:nvSpPr>
        <p:spPr>
          <a:xfrm>
            <a:off x="17248149"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27875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sp>
        <p:nvSpPr>
          <p:cNvPr id="2" name="Freeform 2"/>
          <p:cNvSpPr/>
          <p:nvPr/>
        </p:nvSpPr>
        <p:spPr>
          <a:xfrm rot="5400000">
            <a:off x="3925677" y="6541955"/>
            <a:ext cx="16230600" cy="689801"/>
          </a:xfrm>
          <a:custGeom>
            <a:avLst/>
            <a:gdLst/>
            <a:ahLst/>
            <a:cxnLst/>
            <a:rect l="l" t="t" r="r" b="b"/>
            <a:pathLst>
              <a:path w="16230600" h="689801">
                <a:moveTo>
                  <a:pt x="0" y="0"/>
                </a:moveTo>
                <a:lnTo>
                  <a:pt x="16230600" y="0"/>
                </a:lnTo>
                <a:lnTo>
                  <a:pt x="16230600" y="689800"/>
                </a:lnTo>
                <a:lnTo>
                  <a:pt x="0" y="689800"/>
                </a:lnTo>
                <a:lnTo>
                  <a:pt x="0" y="0"/>
                </a:lnTo>
                <a:close/>
              </a:path>
            </a:pathLst>
          </a:custGeom>
          <a:blipFill>
            <a:blip r:embed="rId3">
              <a:alphaModFix amt="80000"/>
            </a:blip>
            <a:stretch>
              <a:fillRect/>
            </a:stretch>
          </a:blipFill>
        </p:spPr>
        <p:txBody>
          <a:bodyPr/>
          <a:lstStyle/>
          <a:p>
            <a:endParaRPr lang="en-US"/>
          </a:p>
        </p:txBody>
      </p:sp>
      <p:sp>
        <p:nvSpPr>
          <p:cNvPr id="5" name="TextBox 5"/>
          <p:cNvSpPr txBox="1"/>
          <p:nvPr/>
        </p:nvSpPr>
        <p:spPr>
          <a:xfrm>
            <a:off x="1247875" y="1354651"/>
            <a:ext cx="9200044" cy="923330"/>
          </a:xfrm>
          <a:prstGeom prst="rect">
            <a:avLst/>
          </a:prstGeom>
        </p:spPr>
        <p:txBody>
          <a:bodyPr lIns="0" tIns="0" rIns="0" bIns="0" rtlCol="0" anchor="t">
            <a:spAutoFit/>
          </a:bodyPr>
          <a:lstStyle/>
          <a:p>
            <a:pPr>
              <a:lnSpc>
                <a:spcPts val="7200"/>
              </a:lnSpc>
            </a:pPr>
            <a:r>
              <a:rPr lang="en-US" sz="6000" b="1" dirty="0">
                <a:solidFill>
                  <a:srgbClr val="537856"/>
                </a:solidFill>
                <a:latin typeface="Poppins" pitchFamily="2" charset="77"/>
                <a:cs typeface="Poppins" pitchFamily="2" charset="77"/>
              </a:rPr>
              <a:t>DISCUSSION</a:t>
            </a:r>
            <a:r>
              <a:rPr lang="en-US" sz="6000" dirty="0">
                <a:solidFill>
                  <a:srgbClr val="537856"/>
                </a:solidFill>
                <a:latin typeface="Poppins" pitchFamily="2" charset="77"/>
                <a:cs typeface="Poppins" pitchFamily="2" charset="77"/>
              </a:rPr>
              <a:t> QUESTIONS</a:t>
            </a:r>
          </a:p>
        </p:txBody>
      </p:sp>
      <p:sp>
        <p:nvSpPr>
          <p:cNvPr id="6" name="Freeform 6"/>
          <p:cNvSpPr/>
          <p:nvPr/>
        </p:nvSpPr>
        <p:spPr>
          <a:xfrm rot="-95410">
            <a:off x="628900" y="876799"/>
            <a:ext cx="5548221" cy="1467967"/>
          </a:xfrm>
          <a:custGeom>
            <a:avLst/>
            <a:gdLst/>
            <a:ahLst/>
            <a:cxnLst/>
            <a:rect l="l" t="t" r="r" b="b"/>
            <a:pathLst>
              <a:path w="5548221" h="1467967">
                <a:moveTo>
                  <a:pt x="0" y="0"/>
                </a:moveTo>
                <a:lnTo>
                  <a:pt x="5548221" y="0"/>
                </a:lnTo>
                <a:lnTo>
                  <a:pt x="5548221" y="1467966"/>
                </a:lnTo>
                <a:lnTo>
                  <a:pt x="0" y="1467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7">
            <a:extLst>
              <a:ext uri="{FF2B5EF4-FFF2-40B4-BE49-F238E27FC236}">
                <a16:creationId xmlns:a16="http://schemas.microsoft.com/office/drawing/2014/main" id="{C44289F7-9AE4-F4E9-5056-CA1D89EEB942}"/>
              </a:ext>
            </a:extLst>
          </p:cNvPr>
          <p:cNvSpPr/>
          <p:nvPr/>
        </p:nvSpPr>
        <p:spPr>
          <a:xfrm>
            <a:off x="114300"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sp>
        <p:nvSpPr>
          <p:cNvPr id="12" name="TextBox 11">
            <a:extLst>
              <a:ext uri="{FF2B5EF4-FFF2-40B4-BE49-F238E27FC236}">
                <a16:creationId xmlns:a16="http://schemas.microsoft.com/office/drawing/2014/main" id="{7C56E48E-4D06-099C-154B-5D2C3988A435}"/>
              </a:ext>
            </a:extLst>
          </p:cNvPr>
          <p:cNvSpPr txBox="1"/>
          <p:nvPr/>
        </p:nvSpPr>
        <p:spPr>
          <a:xfrm>
            <a:off x="3124200" y="9715500"/>
            <a:ext cx="9144000" cy="276999"/>
          </a:xfrm>
          <a:prstGeom prst="rect">
            <a:avLst/>
          </a:prstGeom>
          <a:noFill/>
        </p:spPr>
        <p:txBody>
          <a:bodyPr wrap="square">
            <a:spAutoFit/>
          </a:bodyPr>
          <a:lstStyle/>
          <a:p>
            <a:pPr algn="r"/>
            <a:r>
              <a:rPr lang="en-US" sz="1200" dirty="0">
                <a:solidFill>
                  <a:schemeClr val="tx1">
                    <a:lumMod val="85000"/>
                    <a:lumOff val="15000"/>
                  </a:schemeClr>
                </a:solidFill>
                <a:effectLst/>
                <a:latin typeface="Poppins" pitchFamily="2" charset="77"/>
                <a:cs typeface="Poppins" pitchFamily="2" charset="77"/>
              </a:rPr>
              <a:t>(BIRKENSTOCK)</a:t>
            </a:r>
            <a:endParaRPr lang="en-US" sz="1200" dirty="0">
              <a:solidFill>
                <a:schemeClr val="tx1">
                  <a:lumMod val="85000"/>
                  <a:lumOff val="15000"/>
                </a:schemeClr>
              </a:solidFill>
              <a:latin typeface="Poppins" pitchFamily="2" charset="77"/>
              <a:cs typeface="Poppins" pitchFamily="2" charset="77"/>
            </a:endParaRPr>
          </a:p>
        </p:txBody>
      </p:sp>
      <p:pic>
        <p:nvPicPr>
          <p:cNvPr id="7172" name="Picture 4" descr="Arizona Soft Footbed Oiled Leather Black | BIRKENSTOCK">
            <a:extLst>
              <a:ext uri="{FF2B5EF4-FFF2-40B4-BE49-F238E27FC236}">
                <a16:creationId xmlns:a16="http://schemas.microsoft.com/office/drawing/2014/main" id="{79D9AF68-F436-9E08-2677-FC31A29DF1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44" r="27368"/>
          <a:stretch/>
        </p:blipFill>
        <p:spPr bwMode="auto">
          <a:xfrm>
            <a:off x="12384506" y="0"/>
            <a:ext cx="5903494" cy="10287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5FFF50DD-2AED-0F91-E4CE-8EBFB2AD66AC}"/>
              </a:ext>
            </a:extLst>
          </p:cNvPr>
          <p:cNvSpPr txBox="1"/>
          <p:nvPr/>
        </p:nvSpPr>
        <p:spPr>
          <a:xfrm>
            <a:off x="762000" y="2628900"/>
            <a:ext cx="11201400" cy="6186309"/>
          </a:xfrm>
          <a:prstGeom prst="rect">
            <a:avLst/>
          </a:prstGeom>
        </p:spPr>
        <p:txBody>
          <a:bodyPr wrap="square" lIns="0" tIns="0" rIns="0" bIns="0" rtlCol="0" anchor="t">
            <a:spAutoFit/>
          </a:bodyPr>
          <a:lstStyle/>
          <a:p>
            <a:pPr marL="342900" indent="-342900">
              <a:spcBef>
                <a:spcPts val="1200"/>
              </a:spcBef>
              <a:buFont typeface="+mj-lt"/>
              <a:buAutoNum type="arabicPeriod"/>
            </a:pPr>
            <a:r>
              <a:rPr lang="en-US" sz="2400" dirty="0">
                <a:solidFill>
                  <a:srgbClr val="000000"/>
                </a:solidFill>
                <a:effectLst/>
                <a:latin typeface="Poppins" pitchFamily="2" charset="77"/>
                <a:cs typeface="Poppins" pitchFamily="2" charset="77"/>
              </a:rPr>
              <a:t>What is entrepreneurship?</a:t>
            </a:r>
          </a:p>
          <a:p>
            <a:pPr marL="342900" indent="-342900">
              <a:spcBef>
                <a:spcPts val="1200"/>
              </a:spcBef>
              <a:buFont typeface="+mj-lt"/>
              <a:buAutoNum type="arabicPeriod"/>
            </a:pPr>
            <a:r>
              <a:rPr lang="en-US" sz="2400" dirty="0">
                <a:solidFill>
                  <a:srgbClr val="000000"/>
                </a:solidFill>
                <a:effectLst/>
                <a:latin typeface="Poppins" pitchFamily="2" charset="77"/>
                <a:cs typeface="Poppins" pitchFamily="2" charset="77"/>
              </a:rPr>
              <a:t>How might the history of BIRKENSTOCK represent an example of entrepreneurship?</a:t>
            </a:r>
          </a:p>
          <a:p>
            <a:pPr marL="342900" indent="-342900">
              <a:spcBef>
                <a:spcPts val="1200"/>
              </a:spcBef>
              <a:buFont typeface="+mj-lt"/>
              <a:buAutoNum type="arabicPeriod"/>
            </a:pPr>
            <a:r>
              <a:rPr lang="en-US" sz="2400" dirty="0">
                <a:solidFill>
                  <a:srgbClr val="000000"/>
                </a:solidFill>
                <a:latin typeface="Poppins" pitchFamily="2" charset="77"/>
                <a:cs typeface="Poppins" pitchFamily="2" charset="77"/>
              </a:rPr>
              <a:t>What is innovation?</a:t>
            </a:r>
          </a:p>
          <a:p>
            <a:pPr marL="342900" indent="-342900">
              <a:spcBef>
                <a:spcPts val="1200"/>
              </a:spcBef>
              <a:buFont typeface="+mj-lt"/>
              <a:buAutoNum type="arabicPeriod"/>
            </a:pPr>
            <a:r>
              <a:rPr lang="en-US" sz="2400" dirty="0">
                <a:solidFill>
                  <a:srgbClr val="000000"/>
                </a:solidFill>
                <a:latin typeface="Poppins" pitchFamily="2" charset="77"/>
                <a:cs typeface="Poppins" pitchFamily="2" charset="77"/>
              </a:rPr>
              <a:t>How did BIRKENSTOCK innovate in the footwear industry?</a:t>
            </a:r>
          </a:p>
          <a:p>
            <a:pPr marL="342900" indent="-342900">
              <a:spcBef>
                <a:spcPts val="1200"/>
              </a:spcBef>
              <a:buFont typeface="+mj-lt"/>
              <a:buAutoNum type="arabicPeriod"/>
            </a:pPr>
            <a:r>
              <a:rPr lang="en-US" sz="2400" dirty="0">
                <a:solidFill>
                  <a:srgbClr val="000000"/>
                </a:solidFill>
                <a:effectLst/>
                <a:latin typeface="Poppins" pitchFamily="2" charset="77"/>
                <a:cs typeface="Poppins" pitchFamily="2" charset="77"/>
              </a:rPr>
              <a:t>How has innovation played a key role in the success of BIRKENSTOCK?</a:t>
            </a:r>
          </a:p>
          <a:p>
            <a:pPr marL="342900" indent="-342900">
              <a:spcBef>
                <a:spcPts val="1200"/>
              </a:spcBef>
              <a:buFont typeface="+mj-lt"/>
              <a:buAutoNum type="arabicPeriod"/>
            </a:pPr>
            <a:r>
              <a:rPr lang="en-US" sz="2400" dirty="0">
                <a:solidFill>
                  <a:srgbClr val="000000"/>
                </a:solidFill>
                <a:latin typeface="Poppins" pitchFamily="2" charset="77"/>
                <a:cs typeface="Poppins" pitchFamily="2" charset="77"/>
              </a:rPr>
              <a:t>How has the company evolved over time in terms of leadership and ownership?</a:t>
            </a:r>
          </a:p>
          <a:p>
            <a:pPr marL="342900" indent="-342900">
              <a:spcBef>
                <a:spcPts val="1200"/>
              </a:spcBef>
              <a:buFont typeface="+mj-lt"/>
              <a:buAutoNum type="arabicPeriod"/>
            </a:pPr>
            <a:r>
              <a:rPr lang="en-US" sz="2400" dirty="0">
                <a:solidFill>
                  <a:srgbClr val="000000"/>
                </a:solidFill>
                <a:latin typeface="Poppins" pitchFamily="2" charset="77"/>
                <a:cs typeface="Poppins" pitchFamily="2" charset="77"/>
              </a:rPr>
              <a:t>What is positioning?</a:t>
            </a:r>
          </a:p>
          <a:p>
            <a:pPr marL="342900" indent="-342900">
              <a:spcBef>
                <a:spcPts val="1200"/>
              </a:spcBef>
              <a:buFont typeface="+mj-lt"/>
              <a:buAutoNum type="arabicPeriod"/>
            </a:pPr>
            <a:r>
              <a:rPr lang="en-US" sz="2400" dirty="0">
                <a:solidFill>
                  <a:srgbClr val="000000"/>
                </a:solidFill>
                <a:latin typeface="Poppins" pitchFamily="2" charset="77"/>
                <a:cs typeface="Poppins" pitchFamily="2" charset="77"/>
              </a:rPr>
              <a:t>How has BIRKENSTOCK positioned its brand?</a:t>
            </a:r>
          </a:p>
          <a:p>
            <a:pPr marL="342900" indent="-342900">
              <a:spcBef>
                <a:spcPts val="1200"/>
              </a:spcBef>
              <a:buFont typeface="+mj-lt"/>
              <a:buAutoNum type="arabicPeriod"/>
            </a:pPr>
            <a:r>
              <a:rPr lang="en-US" sz="2400" dirty="0">
                <a:solidFill>
                  <a:srgbClr val="000000"/>
                </a:solidFill>
                <a:latin typeface="Poppins" pitchFamily="2" charset="77"/>
                <a:cs typeface="Poppins" pitchFamily="2" charset="77"/>
              </a:rPr>
              <a:t>What is a demographic?</a:t>
            </a:r>
          </a:p>
          <a:p>
            <a:pPr marL="342900" indent="-342900">
              <a:spcBef>
                <a:spcPts val="1200"/>
              </a:spcBef>
              <a:buFont typeface="+mj-lt"/>
              <a:buAutoNum type="arabicPeriod"/>
            </a:pPr>
            <a:r>
              <a:rPr lang="en-US" sz="2400" dirty="0">
                <a:solidFill>
                  <a:srgbClr val="000000"/>
                </a:solidFill>
                <a:latin typeface="Poppins" pitchFamily="2" charset="77"/>
                <a:cs typeface="Poppins" pitchFamily="2" charset="77"/>
              </a:rPr>
              <a:t>Based on what you learned in this presentation, who might represent BIRKENSTOCK’s primary demographic?</a:t>
            </a:r>
          </a:p>
        </p:txBody>
      </p:sp>
    </p:spTree>
    <p:extLst>
      <p:ext uri="{BB962C8B-B14F-4D97-AF65-F5344CB8AC3E}">
        <p14:creationId xmlns:p14="http://schemas.microsoft.com/office/powerpoint/2010/main" val="850386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sp>
        <p:nvSpPr>
          <p:cNvPr id="2" name="Freeform 2"/>
          <p:cNvSpPr/>
          <p:nvPr/>
        </p:nvSpPr>
        <p:spPr>
          <a:xfrm rot="5400000">
            <a:off x="3925677" y="6541955"/>
            <a:ext cx="16230600" cy="689801"/>
          </a:xfrm>
          <a:custGeom>
            <a:avLst/>
            <a:gdLst/>
            <a:ahLst/>
            <a:cxnLst/>
            <a:rect l="l" t="t" r="r" b="b"/>
            <a:pathLst>
              <a:path w="16230600" h="689801">
                <a:moveTo>
                  <a:pt x="0" y="0"/>
                </a:moveTo>
                <a:lnTo>
                  <a:pt x="16230600" y="0"/>
                </a:lnTo>
                <a:lnTo>
                  <a:pt x="16230600" y="689800"/>
                </a:lnTo>
                <a:lnTo>
                  <a:pt x="0" y="689800"/>
                </a:lnTo>
                <a:lnTo>
                  <a:pt x="0" y="0"/>
                </a:lnTo>
                <a:close/>
              </a:path>
            </a:pathLst>
          </a:custGeom>
          <a:blipFill>
            <a:blip r:embed="rId3">
              <a:alphaModFix amt="80000"/>
            </a:blip>
            <a:stretch>
              <a:fillRect/>
            </a:stretch>
          </a:blipFill>
        </p:spPr>
        <p:txBody>
          <a:bodyPr/>
          <a:lstStyle/>
          <a:p>
            <a:endParaRPr lang="en-US"/>
          </a:p>
        </p:txBody>
      </p:sp>
      <p:sp>
        <p:nvSpPr>
          <p:cNvPr id="5" name="TextBox 5"/>
          <p:cNvSpPr txBox="1"/>
          <p:nvPr/>
        </p:nvSpPr>
        <p:spPr>
          <a:xfrm>
            <a:off x="1247875" y="1354651"/>
            <a:ext cx="9200044" cy="923330"/>
          </a:xfrm>
          <a:prstGeom prst="rect">
            <a:avLst/>
          </a:prstGeom>
        </p:spPr>
        <p:txBody>
          <a:bodyPr lIns="0" tIns="0" rIns="0" bIns="0" rtlCol="0" anchor="t">
            <a:spAutoFit/>
          </a:bodyPr>
          <a:lstStyle/>
          <a:p>
            <a:pPr>
              <a:lnSpc>
                <a:spcPts val="7200"/>
              </a:lnSpc>
            </a:pPr>
            <a:r>
              <a:rPr lang="en-US" sz="6000" b="1" dirty="0">
                <a:solidFill>
                  <a:srgbClr val="537856"/>
                </a:solidFill>
                <a:latin typeface="Poppins" pitchFamily="2" charset="77"/>
                <a:cs typeface="Poppins" pitchFamily="2" charset="77"/>
              </a:rPr>
              <a:t>DISCUSSION</a:t>
            </a:r>
            <a:r>
              <a:rPr lang="en-US" sz="6000" dirty="0">
                <a:solidFill>
                  <a:srgbClr val="537856"/>
                </a:solidFill>
                <a:latin typeface="Poppins" pitchFamily="2" charset="77"/>
                <a:cs typeface="Poppins" pitchFamily="2" charset="77"/>
              </a:rPr>
              <a:t> QUESTIONS</a:t>
            </a:r>
          </a:p>
        </p:txBody>
      </p:sp>
      <p:sp>
        <p:nvSpPr>
          <p:cNvPr id="6" name="Freeform 6"/>
          <p:cNvSpPr/>
          <p:nvPr/>
        </p:nvSpPr>
        <p:spPr>
          <a:xfrm rot="-95410">
            <a:off x="628900" y="876799"/>
            <a:ext cx="5548221" cy="1467967"/>
          </a:xfrm>
          <a:custGeom>
            <a:avLst/>
            <a:gdLst/>
            <a:ahLst/>
            <a:cxnLst/>
            <a:rect l="l" t="t" r="r" b="b"/>
            <a:pathLst>
              <a:path w="5548221" h="1467967">
                <a:moveTo>
                  <a:pt x="0" y="0"/>
                </a:moveTo>
                <a:lnTo>
                  <a:pt x="5548221" y="0"/>
                </a:lnTo>
                <a:lnTo>
                  <a:pt x="5548221" y="1467966"/>
                </a:lnTo>
                <a:lnTo>
                  <a:pt x="0" y="1467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7">
            <a:extLst>
              <a:ext uri="{FF2B5EF4-FFF2-40B4-BE49-F238E27FC236}">
                <a16:creationId xmlns:a16="http://schemas.microsoft.com/office/drawing/2014/main" id="{C44289F7-9AE4-F4E9-5056-CA1D89EEB942}"/>
              </a:ext>
            </a:extLst>
          </p:cNvPr>
          <p:cNvSpPr/>
          <p:nvPr/>
        </p:nvSpPr>
        <p:spPr>
          <a:xfrm>
            <a:off x="114300"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sp>
        <p:nvSpPr>
          <p:cNvPr id="14" name="TextBox 7">
            <a:extLst>
              <a:ext uri="{FF2B5EF4-FFF2-40B4-BE49-F238E27FC236}">
                <a16:creationId xmlns:a16="http://schemas.microsoft.com/office/drawing/2014/main" id="{5FFF50DD-2AED-0F91-E4CE-8EBFB2AD66AC}"/>
              </a:ext>
            </a:extLst>
          </p:cNvPr>
          <p:cNvSpPr txBox="1"/>
          <p:nvPr/>
        </p:nvSpPr>
        <p:spPr>
          <a:xfrm>
            <a:off x="762000" y="2628900"/>
            <a:ext cx="11201400" cy="7386638"/>
          </a:xfrm>
          <a:prstGeom prst="rect">
            <a:avLst/>
          </a:prstGeom>
        </p:spPr>
        <p:txBody>
          <a:bodyPr wrap="square" lIns="0" tIns="0" rIns="0" bIns="0" rtlCol="0" anchor="t">
            <a:spAutoFit/>
          </a:bodyPr>
          <a:lstStyle/>
          <a:p>
            <a:pPr marL="457200" indent="-457200">
              <a:spcBef>
                <a:spcPts val="1200"/>
              </a:spcBef>
              <a:buFont typeface="+mj-lt"/>
              <a:buAutoNum type="arabicPeriod" startAt="11"/>
            </a:pPr>
            <a:r>
              <a:rPr lang="en-US" sz="2400" dirty="0">
                <a:solidFill>
                  <a:srgbClr val="000000"/>
                </a:solidFill>
                <a:effectLst/>
                <a:latin typeface="Poppins" pitchFamily="2" charset="77"/>
                <a:cs typeface="Poppins" pitchFamily="2" charset="77"/>
              </a:rPr>
              <a:t>What is stock?</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Who are a company’s shareholders?</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Why is stock important to a business?</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What is the difference between public stock and private stock?</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Where are public stocks bought and sold?</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What is a stock symbol?</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What is an IPO?  What does that have to do with “going public”?</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What are the requirements a company must fulfill before going public?</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What are the advantages to going public?</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What are the disadvantages?</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Why do you think BIRKENSTOCK went public?</a:t>
            </a:r>
          </a:p>
          <a:p>
            <a:pPr marL="457200" indent="-457200">
              <a:spcBef>
                <a:spcPts val="1200"/>
              </a:spcBef>
              <a:buFont typeface="+mj-lt"/>
              <a:buAutoNum type="arabicPeriod" startAt="11"/>
            </a:pPr>
            <a:r>
              <a:rPr lang="en-US" sz="2400" dirty="0">
                <a:solidFill>
                  <a:srgbClr val="000000"/>
                </a:solidFill>
                <a:latin typeface="Poppins" pitchFamily="2" charset="77"/>
                <a:cs typeface="Poppins" pitchFamily="2" charset="77"/>
              </a:rPr>
              <a:t>According to this presentation, how did BIRKENSTOCK’s stock price perform initially?</a:t>
            </a:r>
          </a:p>
          <a:p>
            <a:pPr marL="457200" indent="-457200">
              <a:spcBef>
                <a:spcPts val="1200"/>
              </a:spcBef>
              <a:buFont typeface="+mj-lt"/>
              <a:buAutoNum type="arabicPeriod" startAt="11"/>
            </a:pPr>
            <a:endParaRPr lang="en-US" sz="2400" dirty="0">
              <a:solidFill>
                <a:srgbClr val="000000"/>
              </a:solidFill>
              <a:latin typeface="Poppins" pitchFamily="2" charset="77"/>
              <a:cs typeface="Poppins" pitchFamily="2" charset="77"/>
            </a:endParaRPr>
          </a:p>
        </p:txBody>
      </p:sp>
      <p:pic>
        <p:nvPicPr>
          <p:cNvPr id="14338" name="Picture 2" descr="Arizona Birko-Flor Nubuck Stone | BIRKENSTOCK">
            <a:extLst>
              <a:ext uri="{FF2B5EF4-FFF2-40B4-BE49-F238E27FC236}">
                <a16:creationId xmlns:a16="http://schemas.microsoft.com/office/drawing/2014/main" id="{732D5584-0E2A-485F-8B72-7B3F77DD05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353" r="19259"/>
          <a:stretch/>
        </p:blipFill>
        <p:spPr bwMode="auto">
          <a:xfrm>
            <a:off x="12380495" y="-114300"/>
            <a:ext cx="59436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1FB21A-5B42-5D04-96C5-F4A92D5C07D3}"/>
              </a:ext>
            </a:extLst>
          </p:cNvPr>
          <p:cNvSpPr txBox="1"/>
          <p:nvPr/>
        </p:nvSpPr>
        <p:spPr>
          <a:xfrm>
            <a:off x="3124200" y="9715500"/>
            <a:ext cx="9144000" cy="276999"/>
          </a:xfrm>
          <a:prstGeom prst="rect">
            <a:avLst/>
          </a:prstGeom>
          <a:noFill/>
        </p:spPr>
        <p:txBody>
          <a:bodyPr wrap="square">
            <a:spAutoFit/>
          </a:bodyPr>
          <a:lstStyle/>
          <a:p>
            <a:pPr algn="r"/>
            <a:r>
              <a:rPr lang="en-US" sz="1200" dirty="0">
                <a:solidFill>
                  <a:schemeClr val="tx1">
                    <a:lumMod val="85000"/>
                    <a:lumOff val="15000"/>
                  </a:schemeClr>
                </a:solidFill>
                <a:effectLst/>
                <a:latin typeface="Poppins" pitchFamily="2" charset="77"/>
                <a:cs typeface="Poppins" pitchFamily="2" charset="77"/>
              </a:rPr>
              <a:t>(BIRKENSTOCK)</a:t>
            </a:r>
            <a:endParaRPr lang="en-US" sz="1200" dirty="0">
              <a:solidFill>
                <a:schemeClr val="tx1">
                  <a:lumMod val="85000"/>
                  <a:lumOff val="15000"/>
                </a:schemeClr>
              </a:solidFill>
              <a:latin typeface="Poppins" pitchFamily="2" charset="77"/>
              <a:cs typeface="Poppins" pitchFamily="2" charset="77"/>
            </a:endParaRPr>
          </a:p>
        </p:txBody>
      </p:sp>
    </p:spTree>
    <p:extLst>
      <p:ext uri="{BB962C8B-B14F-4D97-AF65-F5344CB8AC3E}">
        <p14:creationId xmlns:p14="http://schemas.microsoft.com/office/powerpoint/2010/main" val="388655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sp>
        <p:nvSpPr>
          <p:cNvPr id="2" name="Freeform 2"/>
          <p:cNvSpPr/>
          <p:nvPr/>
        </p:nvSpPr>
        <p:spPr>
          <a:xfrm rot="5400000">
            <a:off x="3925677" y="6541955"/>
            <a:ext cx="16230600" cy="689801"/>
          </a:xfrm>
          <a:custGeom>
            <a:avLst/>
            <a:gdLst/>
            <a:ahLst/>
            <a:cxnLst/>
            <a:rect l="l" t="t" r="r" b="b"/>
            <a:pathLst>
              <a:path w="16230600" h="689801">
                <a:moveTo>
                  <a:pt x="0" y="0"/>
                </a:moveTo>
                <a:lnTo>
                  <a:pt x="16230600" y="0"/>
                </a:lnTo>
                <a:lnTo>
                  <a:pt x="16230600" y="689800"/>
                </a:lnTo>
                <a:lnTo>
                  <a:pt x="0" y="689800"/>
                </a:lnTo>
                <a:lnTo>
                  <a:pt x="0" y="0"/>
                </a:lnTo>
                <a:close/>
              </a:path>
            </a:pathLst>
          </a:custGeom>
          <a:blipFill>
            <a:blip r:embed="rId3">
              <a:alphaModFix amt="8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247875" y="1354651"/>
            <a:ext cx="9200044" cy="92333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37856"/>
                </a:solidFill>
                <a:effectLst/>
                <a:uLnTx/>
                <a:uFillTx/>
                <a:latin typeface="Poppins" pitchFamily="2" charset="77"/>
                <a:ea typeface="+mn-ea"/>
                <a:cs typeface="Poppins" pitchFamily="2" charset="77"/>
              </a:rPr>
              <a:t>DISCUSSION</a:t>
            </a:r>
            <a:r>
              <a:rPr kumimoji="0" lang="en-US" sz="6000" b="0" i="0" u="none" strike="noStrike" kern="1200" cap="none" spc="0" normalizeH="0" baseline="0" noProof="0" dirty="0">
                <a:ln>
                  <a:noFill/>
                </a:ln>
                <a:solidFill>
                  <a:srgbClr val="537856"/>
                </a:solidFill>
                <a:effectLst/>
                <a:uLnTx/>
                <a:uFillTx/>
                <a:latin typeface="Poppins" pitchFamily="2" charset="77"/>
                <a:ea typeface="+mn-ea"/>
                <a:cs typeface="Poppins" pitchFamily="2" charset="77"/>
              </a:rPr>
              <a:t> QUESTIONS</a:t>
            </a:r>
          </a:p>
        </p:txBody>
      </p:sp>
      <p:sp>
        <p:nvSpPr>
          <p:cNvPr id="6" name="Freeform 6"/>
          <p:cNvSpPr/>
          <p:nvPr/>
        </p:nvSpPr>
        <p:spPr>
          <a:xfrm rot="-95410">
            <a:off x="628900" y="876799"/>
            <a:ext cx="5548221" cy="1467967"/>
          </a:xfrm>
          <a:custGeom>
            <a:avLst/>
            <a:gdLst/>
            <a:ahLst/>
            <a:cxnLst/>
            <a:rect l="l" t="t" r="r" b="b"/>
            <a:pathLst>
              <a:path w="5548221" h="1467967">
                <a:moveTo>
                  <a:pt x="0" y="0"/>
                </a:moveTo>
                <a:lnTo>
                  <a:pt x="5548221" y="0"/>
                </a:lnTo>
                <a:lnTo>
                  <a:pt x="5548221" y="1467966"/>
                </a:lnTo>
                <a:lnTo>
                  <a:pt x="0" y="1467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a:extLst>
              <a:ext uri="{FF2B5EF4-FFF2-40B4-BE49-F238E27FC236}">
                <a16:creationId xmlns:a16="http://schemas.microsoft.com/office/drawing/2014/main" id="{C44289F7-9AE4-F4E9-5056-CA1D89EEB942}"/>
              </a:ext>
            </a:extLst>
          </p:cNvPr>
          <p:cNvSpPr/>
          <p:nvPr/>
        </p:nvSpPr>
        <p:spPr>
          <a:xfrm>
            <a:off x="114300"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C56E48E-4D06-099C-154B-5D2C3988A435}"/>
              </a:ext>
            </a:extLst>
          </p:cNvPr>
          <p:cNvSpPr txBox="1"/>
          <p:nvPr/>
        </p:nvSpPr>
        <p:spPr>
          <a:xfrm>
            <a:off x="3124200" y="9715500"/>
            <a:ext cx="9144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Poppins" pitchFamily="2" charset="77"/>
                <a:ea typeface="+mn-ea"/>
                <a:cs typeface="Poppins" pitchFamily="2" charset="77"/>
              </a:rPr>
              <a:t>(BIRKENSTOCK)</a:t>
            </a:r>
          </a:p>
        </p:txBody>
      </p:sp>
      <p:pic>
        <p:nvPicPr>
          <p:cNvPr id="7172" name="Picture 4" descr="Arizona Soft Footbed Oiled Leather Black | BIRKENSTOCK">
            <a:extLst>
              <a:ext uri="{FF2B5EF4-FFF2-40B4-BE49-F238E27FC236}">
                <a16:creationId xmlns:a16="http://schemas.microsoft.com/office/drawing/2014/main" id="{79D9AF68-F436-9E08-2677-FC31A29DF1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44" r="27368"/>
          <a:stretch/>
        </p:blipFill>
        <p:spPr bwMode="auto">
          <a:xfrm>
            <a:off x="12384506" y="0"/>
            <a:ext cx="5903494" cy="10287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5FFF50DD-2AED-0F91-E4CE-8EBFB2AD66AC}"/>
              </a:ext>
            </a:extLst>
          </p:cNvPr>
          <p:cNvSpPr txBox="1"/>
          <p:nvPr/>
        </p:nvSpPr>
        <p:spPr>
          <a:xfrm>
            <a:off x="762000" y="2628900"/>
            <a:ext cx="11201400" cy="5663089"/>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1200"/>
              </a:spcBef>
              <a:spcAft>
                <a:spcPts val="0"/>
              </a:spcAft>
              <a:buClrTx/>
              <a:buSzTx/>
              <a:buFont typeface="+mj-lt"/>
              <a:buAutoNum type="arabicPeriod" startAt="23"/>
              <a:tabLst/>
              <a:defRPr/>
            </a:pPr>
            <a:r>
              <a:rPr kumimoji="0" lang="en-US" sz="24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What factors influenced BIRKENSTOCK’s early performance on the stock exchange?</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r>
              <a:rPr kumimoji="0" lang="en-US" sz="24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What is an earnings report?</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r>
              <a:rPr kumimoji="0" lang="en-US" sz="24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What is a market cap?</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r>
              <a:rPr lang="en-US" sz="2400" dirty="0">
                <a:solidFill>
                  <a:srgbClr val="000000"/>
                </a:solidFill>
                <a:latin typeface="Poppins" pitchFamily="2" charset="77"/>
                <a:cs typeface="Poppins" pitchFamily="2" charset="77"/>
              </a:rPr>
              <a:t>BIRKENSTOCK has less revenue than other footwear brands like Skechers and Cros, yet has a higher market cap.  How is that possible?</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r>
              <a:rPr kumimoji="0" lang="en-US" sz="24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Who is the SEC?</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r>
              <a:rPr lang="en-US" sz="2400" dirty="0">
                <a:solidFill>
                  <a:srgbClr val="000000"/>
                </a:solidFill>
                <a:latin typeface="Poppins" pitchFamily="2" charset="77"/>
                <a:cs typeface="Poppins" pitchFamily="2" charset="77"/>
              </a:rPr>
              <a:t>What role does the SEC play in business?</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r>
              <a:rPr lang="en-US" sz="2400" dirty="0">
                <a:solidFill>
                  <a:srgbClr val="000000"/>
                </a:solidFill>
                <a:latin typeface="Poppins" pitchFamily="2" charset="77"/>
                <a:cs typeface="Poppins" pitchFamily="2" charset="77"/>
              </a:rPr>
              <a:t>What is the </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r>
              <a:rPr lang="en-US" sz="2400" dirty="0">
                <a:solidFill>
                  <a:srgbClr val="000000"/>
                </a:solidFill>
                <a:latin typeface="Poppins" pitchFamily="2" charset="77"/>
                <a:cs typeface="Poppins" pitchFamily="2" charset="77"/>
              </a:rPr>
              <a:t>In your opinion, is BIRKENSTOCK a stock with long term investment potential?  Why or why not?</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startAt="23"/>
              <a:tabLst/>
              <a:defRPr/>
            </a:pPr>
            <a:endParaRPr kumimoji="0" lang="en-US" sz="2400" b="0" i="0" u="none" strike="noStrike" kern="1200" cap="none" spc="0" normalizeH="0" baseline="0" noProof="0" dirty="0">
              <a:ln>
                <a:noFill/>
              </a:ln>
              <a:solidFill>
                <a:srgbClr val="000000"/>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1411427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sp>
        <p:nvSpPr>
          <p:cNvPr id="2" name="Freeform 2"/>
          <p:cNvSpPr/>
          <p:nvPr/>
        </p:nvSpPr>
        <p:spPr>
          <a:xfrm rot="5400000">
            <a:off x="3925677" y="6541955"/>
            <a:ext cx="16230600" cy="689801"/>
          </a:xfrm>
          <a:custGeom>
            <a:avLst/>
            <a:gdLst/>
            <a:ahLst/>
            <a:cxnLst/>
            <a:rect l="l" t="t" r="r" b="b"/>
            <a:pathLst>
              <a:path w="16230600" h="689801">
                <a:moveTo>
                  <a:pt x="0" y="0"/>
                </a:moveTo>
                <a:lnTo>
                  <a:pt x="16230600" y="0"/>
                </a:lnTo>
                <a:lnTo>
                  <a:pt x="16230600" y="689800"/>
                </a:lnTo>
                <a:lnTo>
                  <a:pt x="0" y="689800"/>
                </a:lnTo>
                <a:lnTo>
                  <a:pt x="0" y="0"/>
                </a:lnTo>
                <a:close/>
              </a:path>
            </a:pathLst>
          </a:custGeom>
          <a:blipFill>
            <a:blip r:embed="rId3">
              <a:alphaModFix amt="80000"/>
            </a:blip>
            <a:stretch>
              <a:fillRect/>
            </a:stretch>
          </a:blipFill>
        </p:spPr>
        <p:txBody>
          <a:bodyPr/>
          <a:lstStyle/>
          <a:p>
            <a:endParaRPr lang="en-US"/>
          </a:p>
        </p:txBody>
      </p:sp>
      <p:grpSp>
        <p:nvGrpSpPr>
          <p:cNvPr id="3" name="Group 3"/>
          <p:cNvGrpSpPr/>
          <p:nvPr/>
        </p:nvGrpSpPr>
        <p:grpSpPr>
          <a:xfrm>
            <a:off x="12366828" y="0"/>
            <a:ext cx="5921172" cy="10287000"/>
            <a:chOff x="0" y="0"/>
            <a:chExt cx="7894896" cy="13716000"/>
          </a:xfrm>
        </p:grpSpPr>
        <p:pic>
          <p:nvPicPr>
            <p:cNvPr id="4" name="Picture 4"/>
            <p:cNvPicPr>
              <a:picLocks noChangeAspect="1"/>
            </p:cNvPicPr>
            <p:nvPr/>
          </p:nvPicPr>
          <p:blipFill>
            <a:blip r:embed="rId4"/>
            <a:srcRect l="11626" r="11626"/>
            <a:stretch>
              <a:fillRect/>
            </a:stretch>
          </p:blipFill>
          <p:spPr>
            <a:xfrm>
              <a:off x="0" y="0"/>
              <a:ext cx="7894896" cy="13716000"/>
            </a:xfrm>
            <a:prstGeom prst="rect">
              <a:avLst/>
            </a:prstGeom>
          </p:spPr>
        </p:pic>
      </p:grpSp>
      <p:sp>
        <p:nvSpPr>
          <p:cNvPr id="5" name="TextBox 5"/>
          <p:cNvSpPr txBox="1"/>
          <p:nvPr/>
        </p:nvSpPr>
        <p:spPr>
          <a:xfrm>
            <a:off x="1247875" y="821252"/>
            <a:ext cx="9200044" cy="990618"/>
          </a:xfrm>
          <a:prstGeom prst="rect">
            <a:avLst/>
          </a:prstGeom>
        </p:spPr>
        <p:txBody>
          <a:bodyPr lIns="0" tIns="0" rIns="0" bIns="0" rtlCol="0" anchor="t">
            <a:spAutoFit/>
          </a:bodyPr>
          <a:lstStyle/>
          <a:p>
            <a:pPr>
              <a:lnSpc>
                <a:spcPts val="7200"/>
              </a:lnSpc>
            </a:pPr>
            <a:r>
              <a:rPr lang="en-US" sz="8000" b="1" dirty="0">
                <a:solidFill>
                  <a:srgbClr val="537856"/>
                </a:solidFill>
                <a:latin typeface="Poppins" pitchFamily="2" charset="77"/>
                <a:cs typeface="Poppins" pitchFamily="2" charset="77"/>
              </a:rPr>
              <a:t>SOURCES</a:t>
            </a:r>
          </a:p>
        </p:txBody>
      </p:sp>
      <p:sp>
        <p:nvSpPr>
          <p:cNvPr id="6" name="Freeform 6"/>
          <p:cNvSpPr/>
          <p:nvPr/>
        </p:nvSpPr>
        <p:spPr>
          <a:xfrm rot="-95410">
            <a:off x="628900" y="343400"/>
            <a:ext cx="5548221" cy="1467967"/>
          </a:xfrm>
          <a:custGeom>
            <a:avLst/>
            <a:gdLst/>
            <a:ahLst/>
            <a:cxnLst/>
            <a:rect l="l" t="t" r="r" b="b"/>
            <a:pathLst>
              <a:path w="5548221" h="1467967">
                <a:moveTo>
                  <a:pt x="0" y="0"/>
                </a:moveTo>
                <a:lnTo>
                  <a:pt x="5548221" y="0"/>
                </a:lnTo>
                <a:lnTo>
                  <a:pt x="5548221" y="1467966"/>
                </a:lnTo>
                <a:lnTo>
                  <a:pt x="0" y="1467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762000" y="2095501"/>
            <a:ext cx="11201400" cy="6647974"/>
          </a:xfrm>
          <a:prstGeom prst="rect">
            <a:avLst/>
          </a:prstGeom>
        </p:spPr>
        <p:txBody>
          <a:bodyPr wrap="square" lIns="0" tIns="0" rIns="0" bIns="0" rtlCol="0" anchor="t">
            <a:spAutoFit/>
          </a:bodyPr>
          <a:lstStyle/>
          <a:p>
            <a:pPr marL="342900" indent="-342900">
              <a:spcBef>
                <a:spcPts val="1200"/>
              </a:spcBef>
              <a:buFont typeface="+mj-lt"/>
              <a:buAutoNum type="arabicPeriod"/>
            </a:pPr>
            <a:r>
              <a:rPr lang="en-US" sz="1200" u="sng" spc="60" dirty="0">
                <a:solidFill>
                  <a:schemeClr val="accent5">
                    <a:lumMod val="50000"/>
                  </a:schemeClr>
                </a:solidFill>
                <a:latin typeface="Poppins" pitchFamily="2" charset="77"/>
                <a:hlinkClick r:id="rId7" tooltip="https://www.birkenstock.com/us/journal/heritage/">
                  <a:extLst>
                    <a:ext uri="{A12FA001-AC4F-418D-AE19-62706E023703}">
                      <ahyp:hlinkClr xmlns:ahyp="http://schemas.microsoft.com/office/drawing/2018/hyperlinkcolor" val="tx"/>
                    </a:ext>
                  </a:extLst>
                </a:hlinkClick>
              </a:rPr>
              <a:t>birkenstock.com/us/journal/heritage/</a:t>
            </a:r>
            <a:endParaRPr lang="en-US" sz="1200" u="sng" spc="60" dirty="0">
              <a:solidFill>
                <a:schemeClr val="accent5">
                  <a:lumMod val="50000"/>
                </a:schemeClr>
              </a:solidFill>
              <a:latin typeface="Poppins" pitchFamily="2" charset="77"/>
            </a:endParaRPr>
          </a:p>
          <a:p>
            <a:pPr marL="342900" indent="-342900">
              <a:spcBef>
                <a:spcPts val="1200"/>
              </a:spcBef>
              <a:buFont typeface="+mj-lt"/>
              <a:buAutoNum type="arabicPeriod"/>
            </a:pPr>
            <a:r>
              <a:rPr lang="en-US" sz="1200" u="sng" spc="60" dirty="0">
                <a:solidFill>
                  <a:schemeClr val="accent5">
                    <a:lumMod val="50000"/>
                  </a:schemeClr>
                </a:solidFill>
                <a:latin typeface="Poppins" pitchFamily="2" charset="77"/>
                <a:hlinkClick r:id="rId8" tooltip="https://investopedia.com/ask/answers/what-does-going-public-mean/">
                  <a:extLst>
                    <a:ext uri="{A12FA001-AC4F-418D-AE19-62706E023703}">
                      <ahyp:hlinkClr xmlns:ahyp="http://schemas.microsoft.com/office/drawing/2018/hyperlinkcolor" val="tx"/>
                    </a:ext>
                  </a:extLst>
                </a:hlinkClick>
              </a:rPr>
              <a:t>investopedia.com/ask/answers/what-does-going-public-mean/</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heddels.com</a:t>
            </a:r>
            <a:r>
              <a:rPr lang="en-US" sz="1200" u="sng" spc="60" dirty="0">
                <a:solidFill>
                  <a:schemeClr val="accent5">
                    <a:lumMod val="50000"/>
                  </a:schemeClr>
                </a:solidFill>
                <a:latin typeface="Poppins" pitchFamily="2" charset="77"/>
              </a:rPr>
              <a:t>/2018/08/</a:t>
            </a:r>
            <a:r>
              <a:rPr lang="en-US" sz="1200" u="sng" spc="60" dirty="0" err="1">
                <a:solidFill>
                  <a:schemeClr val="accent5">
                    <a:lumMod val="50000"/>
                  </a:schemeClr>
                </a:solidFill>
                <a:latin typeface="Poppins" pitchFamily="2" charset="77"/>
              </a:rPr>
              <a:t>birkenstock</a:t>
            </a:r>
            <a:r>
              <a:rPr lang="en-US" sz="1200" u="sng" spc="60" dirty="0">
                <a:solidFill>
                  <a:schemeClr val="accent5">
                    <a:lumMod val="50000"/>
                  </a:schemeClr>
                </a:solidFill>
                <a:latin typeface="Poppins" pitchFamily="2" charset="77"/>
              </a:rPr>
              <a:t>-history-philosophy-iconic-products/</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birkenstock-group.com</a:t>
            </a:r>
            <a:r>
              <a:rPr lang="en-US" sz="1200" u="sng" spc="60" dirty="0">
                <a:solidFill>
                  <a:schemeClr val="accent5">
                    <a:lumMod val="50000"/>
                  </a:schemeClr>
                </a:solidFill>
                <a:latin typeface="Poppins" pitchFamily="2" charset="77"/>
              </a:rPr>
              <a:t>/de/</a:t>
            </a:r>
            <a:r>
              <a:rPr lang="en-US" sz="1200" u="sng" spc="60" dirty="0" err="1">
                <a:solidFill>
                  <a:schemeClr val="accent5">
                    <a:lumMod val="50000"/>
                  </a:schemeClr>
                </a:solidFill>
                <a:latin typeface="Poppins" pitchFamily="2" charset="77"/>
              </a:rPr>
              <a:t>en</a:t>
            </a:r>
            <a:r>
              <a:rPr lang="en-US" sz="1200" u="sng" spc="60" dirty="0">
                <a:solidFill>
                  <a:schemeClr val="accent5">
                    <a:lumMod val="50000"/>
                  </a:schemeClr>
                </a:solidFill>
                <a:latin typeface="Poppins" pitchFamily="2" charset="77"/>
              </a:rPr>
              <a:t>/newsroom/konrad-birkenstock-celebrating-the-150th-anniversary-of-the-birth-of-the-inventor-of-the-footbed/</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sec.gov</a:t>
            </a:r>
            <a:r>
              <a:rPr lang="en-US" sz="1200" u="sng" spc="60" dirty="0">
                <a:solidFill>
                  <a:schemeClr val="accent5">
                    <a:lumMod val="50000"/>
                  </a:schemeClr>
                </a:solidFill>
                <a:latin typeface="Poppins" pitchFamily="2" charset="77"/>
              </a:rPr>
              <a:t>/Archives/</a:t>
            </a:r>
            <a:r>
              <a:rPr lang="en-US" sz="1200" u="sng" spc="60" dirty="0" err="1">
                <a:solidFill>
                  <a:schemeClr val="accent5">
                    <a:lumMod val="50000"/>
                  </a:schemeClr>
                </a:solidFill>
                <a:latin typeface="Poppins" pitchFamily="2" charset="77"/>
              </a:rPr>
              <a:t>edgar</a:t>
            </a:r>
            <a:r>
              <a:rPr lang="en-US" sz="1200" u="sng" spc="60" dirty="0">
                <a:solidFill>
                  <a:schemeClr val="accent5">
                    <a:lumMod val="50000"/>
                  </a:schemeClr>
                </a:solidFill>
                <a:latin typeface="Poppins" pitchFamily="2" charset="77"/>
              </a:rPr>
              <a:t>/data/1977102/000119312523248061/d507917df1a.htm</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happyfeet.com</a:t>
            </a:r>
            <a:r>
              <a:rPr lang="en-US" sz="1200" u="sng" spc="60" dirty="0">
                <a:solidFill>
                  <a:schemeClr val="accent5">
                    <a:lumMod val="50000"/>
                  </a:schemeClr>
                </a:solidFill>
                <a:latin typeface="Poppins" pitchFamily="2" charset="77"/>
              </a:rPr>
              <a:t>/blog/history-of-</a:t>
            </a:r>
            <a:r>
              <a:rPr lang="en-US" sz="1200" u="sng" spc="60" dirty="0" err="1">
                <a:solidFill>
                  <a:schemeClr val="accent5">
                    <a:lumMod val="50000"/>
                  </a:schemeClr>
                </a:solidFill>
                <a:latin typeface="Poppins" pitchFamily="2" charset="77"/>
              </a:rPr>
              <a:t>birkenstock</a:t>
            </a:r>
            <a:r>
              <a:rPr lang="en-US" sz="1200" u="sng" spc="60" dirty="0">
                <a:solidFill>
                  <a:schemeClr val="accent5">
                    <a:lumMod val="50000"/>
                  </a:schemeClr>
                </a:solidFill>
                <a:latin typeface="Poppins" pitchFamily="2" charset="77"/>
              </a:rPr>
              <a:t>/</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forbes.com</a:t>
            </a:r>
            <a:r>
              <a:rPr lang="en-US" sz="1200" u="sng" spc="60" dirty="0">
                <a:solidFill>
                  <a:schemeClr val="accent5">
                    <a:lumMod val="50000"/>
                  </a:schemeClr>
                </a:solidFill>
                <a:latin typeface="Poppins" pitchFamily="2" charset="77"/>
              </a:rPr>
              <a:t>/sites/</a:t>
            </a:r>
            <a:r>
              <a:rPr lang="en-US" sz="1200" u="sng" spc="60" dirty="0" err="1">
                <a:solidFill>
                  <a:schemeClr val="accent5">
                    <a:lumMod val="50000"/>
                  </a:schemeClr>
                </a:solidFill>
                <a:latin typeface="Poppins" pitchFamily="2" charset="77"/>
              </a:rPr>
              <a:t>abinlot</a:t>
            </a:r>
            <a:r>
              <a:rPr lang="en-US" sz="1200" u="sng" spc="60" dirty="0">
                <a:solidFill>
                  <a:schemeClr val="accent5">
                    <a:lumMod val="50000"/>
                  </a:schemeClr>
                </a:solidFill>
                <a:latin typeface="Poppins" pitchFamily="2" charset="77"/>
              </a:rPr>
              <a:t>/2019/07/26/a-look-inside-</a:t>
            </a:r>
            <a:r>
              <a:rPr lang="en-US" sz="1200" u="sng" spc="60" dirty="0" err="1">
                <a:solidFill>
                  <a:schemeClr val="accent5">
                    <a:lumMod val="50000"/>
                  </a:schemeClr>
                </a:solidFill>
                <a:latin typeface="Poppins" pitchFamily="2" charset="77"/>
              </a:rPr>
              <a:t>birkenstock</a:t>
            </a:r>
            <a:r>
              <a:rPr lang="en-US" sz="1200" u="sng" spc="60" dirty="0">
                <a:solidFill>
                  <a:schemeClr val="accent5">
                    <a:lumMod val="50000"/>
                  </a:schemeClr>
                </a:solidFill>
                <a:latin typeface="Poppins" pitchFamily="2" charset="77"/>
              </a:rPr>
              <a:t>/?</a:t>
            </a:r>
            <a:r>
              <a:rPr lang="en-US" sz="1200" u="sng" spc="60" dirty="0" err="1">
                <a:solidFill>
                  <a:schemeClr val="accent5">
                    <a:lumMod val="50000"/>
                  </a:schemeClr>
                </a:solidFill>
                <a:latin typeface="Poppins" pitchFamily="2" charset="77"/>
              </a:rPr>
              <a:t>sh</a:t>
            </a:r>
            <a:r>
              <a:rPr lang="en-US" sz="1200" u="sng" spc="60" dirty="0">
                <a:solidFill>
                  <a:schemeClr val="accent5">
                    <a:lumMod val="50000"/>
                  </a:schemeClr>
                </a:solidFill>
                <a:latin typeface="Poppins" pitchFamily="2" charset="77"/>
              </a:rPr>
              <a:t>=683bb1d24ab8</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businessinsider.com</a:t>
            </a:r>
            <a:r>
              <a:rPr lang="en-US" sz="1200" u="sng" spc="60" dirty="0">
                <a:solidFill>
                  <a:schemeClr val="accent5">
                    <a:lumMod val="50000"/>
                  </a:schemeClr>
                </a:solidFill>
                <a:latin typeface="Poppins" pitchFamily="2" charset="77"/>
              </a:rPr>
              <a:t>/the-history-growth-of-birkenstock-german-shoe-brand-2023-8</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marketingdive.com</a:t>
            </a:r>
            <a:r>
              <a:rPr lang="en-US" sz="1200" u="sng" spc="60" dirty="0">
                <a:solidFill>
                  <a:schemeClr val="accent5">
                    <a:lumMod val="50000"/>
                  </a:schemeClr>
                </a:solidFill>
                <a:latin typeface="Poppins" pitchFamily="2" charset="77"/>
              </a:rPr>
              <a:t>/news/</a:t>
            </a:r>
            <a:r>
              <a:rPr lang="en-US" sz="1200" u="sng" spc="60" dirty="0" err="1">
                <a:solidFill>
                  <a:schemeClr val="accent5">
                    <a:lumMod val="50000"/>
                  </a:schemeClr>
                </a:solidFill>
                <a:latin typeface="Poppins" pitchFamily="2" charset="77"/>
              </a:rPr>
              <a:t>birkenstock</a:t>
            </a:r>
            <a:r>
              <a:rPr lang="en-US" sz="1200" u="sng" spc="60" dirty="0">
                <a:solidFill>
                  <a:schemeClr val="accent5">
                    <a:lumMod val="50000"/>
                  </a:schemeClr>
                </a:solidFill>
                <a:latin typeface="Poppins" pitchFamily="2" charset="77"/>
              </a:rPr>
              <a:t>-paid-global-campaign-ugly-sandals-purpose/626540/</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prnewswire.com</a:t>
            </a:r>
            <a:r>
              <a:rPr lang="en-US" sz="1200" u="sng" spc="60" dirty="0">
                <a:solidFill>
                  <a:schemeClr val="accent5">
                    <a:lumMod val="50000"/>
                  </a:schemeClr>
                </a:solidFill>
                <a:latin typeface="Poppins" pitchFamily="2" charset="77"/>
              </a:rPr>
              <a:t>/news-releases/ugly-for-a-reason-birkenstock-launches-its-first-global-paid-content-campaign-on-nytimescom-301579539.html</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cnn.com</a:t>
            </a:r>
            <a:r>
              <a:rPr lang="en-US" sz="1200" u="sng" spc="60" dirty="0">
                <a:solidFill>
                  <a:schemeClr val="accent5">
                    <a:lumMod val="50000"/>
                  </a:schemeClr>
                </a:solidFill>
                <a:latin typeface="Poppins" pitchFamily="2" charset="77"/>
              </a:rPr>
              <a:t>/style/article/</a:t>
            </a:r>
            <a:r>
              <a:rPr lang="en-US" sz="1200" u="sng" spc="60" dirty="0" err="1">
                <a:solidFill>
                  <a:schemeClr val="accent5">
                    <a:lumMod val="50000"/>
                  </a:schemeClr>
                </a:solidFill>
                <a:latin typeface="Poppins" pitchFamily="2" charset="77"/>
              </a:rPr>
              <a:t>birkenstocks</a:t>
            </a:r>
            <a:r>
              <a:rPr lang="en-US" sz="1200" u="sng" spc="60" dirty="0">
                <a:solidFill>
                  <a:schemeClr val="accent5">
                    <a:lumMod val="50000"/>
                  </a:schemeClr>
                </a:solidFill>
                <a:latin typeface="Poppins" pitchFamily="2" charset="77"/>
              </a:rPr>
              <a:t>-history-comfortable-shoes-sandals/</a:t>
            </a:r>
            <a:r>
              <a:rPr lang="en-US" sz="1200" u="sng" spc="60" dirty="0" err="1">
                <a:solidFill>
                  <a:schemeClr val="accent5">
                    <a:lumMod val="50000"/>
                  </a:schemeClr>
                </a:solidFill>
                <a:latin typeface="Poppins" pitchFamily="2" charset="77"/>
              </a:rPr>
              <a:t>index.html</a:t>
            </a:r>
            <a:endParaRPr lang="en-US" sz="1200" u="sng" spc="60" dirty="0">
              <a:solidFill>
                <a:schemeClr val="accent5">
                  <a:lumMod val="50000"/>
                </a:schemeClr>
              </a:solidFill>
              <a:latin typeface="Poppins" pitchFamily="2" charset="77"/>
            </a:endParaRP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wsj.com</a:t>
            </a:r>
            <a:r>
              <a:rPr lang="en-US" sz="1200" u="sng" spc="60" dirty="0">
                <a:solidFill>
                  <a:schemeClr val="accent5">
                    <a:lumMod val="50000"/>
                  </a:schemeClr>
                </a:solidFill>
                <a:latin typeface="Poppins" pitchFamily="2" charset="77"/>
              </a:rPr>
              <a:t>/business/retail/birkenstock-ipo-sandals-margot-fraser-254b5c80</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wsj.com</a:t>
            </a:r>
            <a:r>
              <a:rPr lang="en-US" sz="1200" u="sng" spc="60" dirty="0">
                <a:solidFill>
                  <a:schemeClr val="accent5">
                    <a:lumMod val="50000"/>
                  </a:schemeClr>
                </a:solidFill>
                <a:latin typeface="Poppins" pitchFamily="2" charset="77"/>
              </a:rPr>
              <a:t>/story/a-visual-history-of-birkenstocks-rise-from-insoles-to-ipo-7487bc0d</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theface.com</a:t>
            </a:r>
            <a:r>
              <a:rPr lang="en-US" sz="1200" u="sng" spc="60" dirty="0">
                <a:solidFill>
                  <a:schemeClr val="accent5">
                    <a:lumMod val="50000"/>
                  </a:schemeClr>
                </a:solidFill>
                <a:latin typeface="Poppins" pitchFamily="2" charset="77"/>
              </a:rPr>
              <a:t>/archive/</a:t>
            </a:r>
            <a:r>
              <a:rPr lang="en-US" sz="1200" u="sng" spc="60" dirty="0" err="1">
                <a:solidFill>
                  <a:schemeClr val="accent5">
                    <a:lumMod val="50000"/>
                  </a:schemeClr>
                </a:solidFill>
                <a:latin typeface="Poppins" pitchFamily="2" charset="77"/>
              </a:rPr>
              <a:t>kate</a:t>
            </a:r>
            <a:r>
              <a:rPr lang="en-US" sz="1200" u="sng" spc="60" dirty="0">
                <a:solidFill>
                  <a:schemeClr val="accent5">
                    <a:lumMod val="50000"/>
                  </a:schemeClr>
                </a:solidFill>
                <a:latin typeface="Poppins" pitchFamily="2" charset="77"/>
              </a:rPr>
              <a:t>-moss-summer-of-love</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luxurytribune.com</a:t>
            </a:r>
            <a:r>
              <a:rPr lang="en-US" sz="1200" u="sng" spc="60" dirty="0">
                <a:solidFill>
                  <a:schemeClr val="accent5">
                    <a:lumMod val="50000"/>
                  </a:schemeClr>
                </a:solidFill>
                <a:latin typeface="Poppins" pitchFamily="2" charset="77"/>
              </a:rPr>
              <a:t>/</a:t>
            </a:r>
            <a:r>
              <a:rPr lang="en-US" sz="1200" u="sng" spc="60" dirty="0" err="1">
                <a:solidFill>
                  <a:schemeClr val="accent5">
                    <a:lumMod val="50000"/>
                  </a:schemeClr>
                </a:solidFill>
                <a:latin typeface="Poppins" pitchFamily="2" charset="77"/>
              </a:rPr>
              <a:t>en</a:t>
            </a:r>
            <a:r>
              <a:rPr lang="en-US" sz="1200" u="sng" spc="60" dirty="0">
                <a:solidFill>
                  <a:schemeClr val="accent5">
                    <a:lumMod val="50000"/>
                  </a:schemeClr>
                </a:solidFill>
                <a:latin typeface="Poppins" pitchFamily="2" charset="77"/>
              </a:rPr>
              <a:t>/</a:t>
            </a:r>
            <a:r>
              <a:rPr lang="en-US" sz="1200" u="sng" spc="60" dirty="0" err="1">
                <a:solidFill>
                  <a:schemeClr val="accent5">
                    <a:lumMod val="50000"/>
                  </a:schemeClr>
                </a:solidFill>
                <a:latin typeface="Poppins" pitchFamily="2" charset="77"/>
              </a:rPr>
              <a:t>birkenstock</a:t>
            </a:r>
            <a:r>
              <a:rPr lang="en-US" sz="1200" u="sng" spc="60" dirty="0">
                <a:solidFill>
                  <a:schemeClr val="accent5">
                    <a:lumMod val="50000"/>
                  </a:schemeClr>
                </a:solidFill>
                <a:latin typeface="Poppins" pitchFamily="2" charset="77"/>
              </a:rPr>
              <a:t>-just-cant-stop-collaborating</a:t>
            </a:r>
          </a:p>
          <a:p>
            <a:pPr marL="342900" indent="-342900">
              <a:spcBef>
                <a:spcPts val="1200"/>
              </a:spcBef>
              <a:buFont typeface="+mj-lt"/>
              <a:buAutoNum type="arabicPeriod"/>
            </a:pPr>
            <a:r>
              <a:rPr lang="en-US" sz="1200" u="sng" spc="60" dirty="0" err="1">
                <a:solidFill>
                  <a:schemeClr val="accent5">
                    <a:lumMod val="50000"/>
                  </a:schemeClr>
                </a:solidFill>
                <a:latin typeface="Poppins" pitchFamily="2" charset="77"/>
              </a:rPr>
              <a:t>nytimes.com</a:t>
            </a:r>
            <a:r>
              <a:rPr lang="en-US" sz="1200" u="sng" spc="60" dirty="0">
                <a:solidFill>
                  <a:schemeClr val="accent5">
                    <a:lumMod val="50000"/>
                  </a:schemeClr>
                </a:solidFill>
                <a:latin typeface="Poppins" pitchFamily="2" charset="77"/>
              </a:rPr>
              <a:t>/2023/10/11/style/</a:t>
            </a:r>
            <a:r>
              <a:rPr lang="en-US" sz="1200" u="sng" spc="60" dirty="0" err="1">
                <a:solidFill>
                  <a:schemeClr val="accent5">
                    <a:lumMod val="50000"/>
                  </a:schemeClr>
                </a:solidFill>
                <a:latin typeface="Poppins" pitchFamily="2" charset="77"/>
              </a:rPr>
              <a:t>birkenstock-ipo.html</a:t>
            </a:r>
            <a:endParaRPr lang="en-US" sz="1200" u="sng" spc="60" dirty="0">
              <a:solidFill>
                <a:schemeClr val="accent5">
                  <a:lumMod val="50000"/>
                </a:schemeClr>
              </a:solidFill>
              <a:latin typeface="Poppins" pitchFamily="2" charset="77"/>
            </a:endParaRPr>
          </a:p>
          <a:p>
            <a:pPr marL="342900" indent="-342900">
              <a:spcBef>
                <a:spcPts val="1200"/>
              </a:spcBef>
              <a:buFont typeface="+mj-lt"/>
              <a:buAutoNum type="arabicPeriod"/>
            </a:pPr>
            <a:r>
              <a:rPr lang="en-US" sz="1200" u="sng" spc="60" dirty="0">
                <a:solidFill>
                  <a:schemeClr val="accent5">
                    <a:lumMod val="50000"/>
                  </a:schemeClr>
                </a:solidFill>
                <a:latin typeface="Poppins" pitchFamily="2" charset="77"/>
                <a:hlinkClick r:id="rId9">
                  <a:extLst>
                    <a:ext uri="{A12FA001-AC4F-418D-AE19-62706E023703}">
                      <ahyp:hlinkClr xmlns:ahyp="http://schemas.microsoft.com/office/drawing/2018/hyperlinkcolor" val="tx"/>
                    </a:ext>
                  </a:extLst>
                </a:hlinkClick>
              </a:rPr>
              <a:t>hypebeast.com/2023/10/best-birkenstock-collaborations</a:t>
            </a:r>
            <a:endParaRPr lang="en-US" sz="1200" u="sng" spc="60" dirty="0">
              <a:solidFill>
                <a:schemeClr val="accent5">
                  <a:lumMod val="50000"/>
                </a:schemeClr>
              </a:solidFill>
              <a:latin typeface="Poppins" pitchFamily="2" charset="77"/>
            </a:endParaRPr>
          </a:p>
          <a:p>
            <a:pPr marL="342900" indent="-342900">
              <a:spcBef>
                <a:spcPts val="1200"/>
              </a:spcBef>
              <a:buFont typeface="+mj-lt"/>
              <a:buAutoNum type="arabicPeriod"/>
            </a:pPr>
            <a:r>
              <a:rPr lang="en-US" sz="1200" u="sng" spc="60" dirty="0">
                <a:solidFill>
                  <a:schemeClr val="accent5">
                    <a:lumMod val="50000"/>
                  </a:schemeClr>
                </a:solidFill>
                <a:latin typeface="Poppins" pitchFamily="2" charset="77"/>
                <a:hlinkClick r:id="rId10">
                  <a:extLst>
                    <a:ext uri="{A12FA001-AC4F-418D-AE19-62706E023703}">
                      <ahyp:hlinkClr xmlns:ahyp="http://schemas.microsoft.com/office/drawing/2018/hyperlinkcolor" val="tx"/>
                    </a:ext>
                  </a:extLst>
                </a:hlinkClick>
              </a:rPr>
              <a:t>footwearnews.com/gallery/marc-jacobs-grunge-perry-ellis-photos-nyfw-spring-1993/perry-ellis-rtw-spring-1993-collection/</a:t>
            </a:r>
          </a:p>
          <a:p>
            <a:pPr marL="342900" indent="-342900">
              <a:spcBef>
                <a:spcPts val="1200"/>
              </a:spcBef>
              <a:buFont typeface="+mj-lt"/>
              <a:buAutoNum type="arabicPeriod"/>
            </a:pPr>
            <a:r>
              <a:rPr lang="en-US" sz="1200" u="sng" spc="60" dirty="0">
                <a:solidFill>
                  <a:schemeClr val="accent5">
                    <a:lumMod val="50000"/>
                  </a:schemeClr>
                </a:solidFill>
                <a:latin typeface="Poppins" pitchFamily="2" charset="77"/>
                <a:hlinkClick r:id="rId10">
                  <a:extLst>
                    <a:ext uri="{A12FA001-AC4F-418D-AE19-62706E023703}">
                      <ahyp:hlinkClr xmlns:ahyp="http://schemas.microsoft.com/office/drawing/2018/hyperlinkcolor" val="tx"/>
                    </a:ext>
                  </a:extLst>
                </a:hlinkClick>
              </a:rPr>
              <a:t>www.sofi.com/learn/content/shares-vs-stocks/</a:t>
            </a:r>
          </a:p>
        </p:txBody>
      </p:sp>
      <p:sp>
        <p:nvSpPr>
          <p:cNvPr id="11" name="Freeform 7">
            <a:extLst>
              <a:ext uri="{FF2B5EF4-FFF2-40B4-BE49-F238E27FC236}">
                <a16:creationId xmlns:a16="http://schemas.microsoft.com/office/drawing/2014/main" id="{C44289F7-9AE4-F4E9-5056-CA1D89EEB942}"/>
              </a:ext>
            </a:extLst>
          </p:cNvPr>
          <p:cNvSpPr/>
          <p:nvPr/>
        </p:nvSpPr>
        <p:spPr>
          <a:xfrm>
            <a:off x="114300"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11"/>
            <a:stretch>
              <a:fillRect/>
            </a:stretch>
          </a:blipFill>
        </p:spPr>
        <p:txBody>
          <a:bodyPr/>
          <a:lstStyle/>
          <a:p>
            <a:endParaRPr lang="en-US"/>
          </a:p>
        </p:txBody>
      </p:sp>
      <p:sp>
        <p:nvSpPr>
          <p:cNvPr id="8" name="TextBox 7">
            <a:extLst>
              <a:ext uri="{FF2B5EF4-FFF2-40B4-BE49-F238E27FC236}">
                <a16:creationId xmlns:a16="http://schemas.microsoft.com/office/drawing/2014/main" id="{45A0F86B-6D67-8678-ED72-156199A56206}"/>
              </a:ext>
            </a:extLst>
          </p:cNvPr>
          <p:cNvSpPr txBox="1"/>
          <p:nvPr/>
        </p:nvSpPr>
        <p:spPr>
          <a:xfrm>
            <a:off x="3124200" y="9715500"/>
            <a:ext cx="9144000" cy="276999"/>
          </a:xfrm>
          <a:prstGeom prst="rect">
            <a:avLst/>
          </a:prstGeom>
          <a:noFill/>
        </p:spPr>
        <p:txBody>
          <a:bodyPr wrap="square">
            <a:spAutoFit/>
          </a:bodyPr>
          <a:lstStyle/>
          <a:p>
            <a:pPr algn="r"/>
            <a:r>
              <a:rPr lang="en-US" sz="1200" dirty="0">
                <a:solidFill>
                  <a:schemeClr val="tx1">
                    <a:lumMod val="85000"/>
                    <a:lumOff val="15000"/>
                  </a:schemeClr>
                </a:solidFill>
                <a:effectLst/>
                <a:latin typeface="Poppins" pitchFamily="2" charset="77"/>
                <a:cs typeface="Poppins" pitchFamily="2" charset="77"/>
              </a:rPr>
              <a:t>(BIRKENSTOCK)</a:t>
            </a:r>
            <a:endParaRPr lang="en-US" sz="1200" dirty="0">
              <a:solidFill>
                <a:schemeClr val="tx1">
                  <a:lumMod val="85000"/>
                  <a:lumOff val="15000"/>
                </a:schemeClr>
              </a:solidFill>
              <a:latin typeface="Poppins" pitchFamily="2" charset="77"/>
              <a:cs typeface="Poppins" pitchFamily="2" charset="77"/>
            </a:endParaRPr>
          </a:p>
        </p:txBody>
      </p:sp>
    </p:spTree>
    <p:extLst>
      <p:ext uri="{BB962C8B-B14F-4D97-AF65-F5344CB8AC3E}">
        <p14:creationId xmlns:p14="http://schemas.microsoft.com/office/powerpoint/2010/main" val="3297944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4933950"/>
            <a:ext cx="18288000" cy="5353050"/>
          </a:xfrm>
          <a:custGeom>
            <a:avLst/>
            <a:gdLst/>
            <a:ahLst/>
            <a:cxnLst/>
            <a:rect l="l" t="t" r="r" b="b"/>
            <a:pathLst>
              <a:path w="18288000" h="5353050">
                <a:moveTo>
                  <a:pt x="0" y="0"/>
                </a:moveTo>
                <a:lnTo>
                  <a:pt x="18288000" y="0"/>
                </a:lnTo>
                <a:lnTo>
                  <a:pt x="18288000" y="5353050"/>
                </a:lnTo>
                <a:lnTo>
                  <a:pt x="0" y="5353050"/>
                </a:lnTo>
                <a:lnTo>
                  <a:pt x="0" y="0"/>
                </a:lnTo>
                <a:close/>
              </a:path>
            </a:pathLst>
          </a:custGeom>
          <a:blipFill>
            <a:blip r:embed="rId3">
              <a:alphaModFix amt="59000"/>
            </a:blip>
            <a:stretch>
              <a:fillRect t="-166903" b="-74733"/>
            </a:stretch>
          </a:blipFill>
        </p:spPr>
        <p:txBody>
          <a:bodyPr/>
          <a:lstStyle/>
          <a:p>
            <a:endParaRPr lang="en-US"/>
          </a:p>
        </p:txBody>
      </p:sp>
      <p:grpSp>
        <p:nvGrpSpPr>
          <p:cNvPr id="3" name="Group 3"/>
          <p:cNvGrpSpPr/>
          <p:nvPr/>
        </p:nvGrpSpPr>
        <p:grpSpPr>
          <a:xfrm>
            <a:off x="5441087" y="0"/>
            <a:ext cx="12846913" cy="4933950"/>
            <a:chOff x="0" y="0"/>
            <a:chExt cx="3383549" cy="1299477"/>
          </a:xfrm>
        </p:grpSpPr>
        <p:sp>
          <p:nvSpPr>
            <p:cNvPr id="4" name="Freeform 4"/>
            <p:cNvSpPr/>
            <p:nvPr/>
          </p:nvSpPr>
          <p:spPr>
            <a:xfrm>
              <a:off x="0" y="0"/>
              <a:ext cx="3383549" cy="1299477"/>
            </a:xfrm>
            <a:custGeom>
              <a:avLst/>
              <a:gdLst/>
              <a:ahLst/>
              <a:cxnLst/>
              <a:rect l="l" t="t" r="r" b="b"/>
              <a:pathLst>
                <a:path w="3383549" h="1299477">
                  <a:moveTo>
                    <a:pt x="0" y="0"/>
                  </a:moveTo>
                  <a:lnTo>
                    <a:pt x="3383549" y="0"/>
                  </a:lnTo>
                  <a:lnTo>
                    <a:pt x="3383549" y="1299477"/>
                  </a:lnTo>
                  <a:lnTo>
                    <a:pt x="0" y="1299477"/>
                  </a:lnTo>
                  <a:close/>
                </a:path>
              </a:pathLst>
            </a:custGeom>
            <a:solidFill>
              <a:srgbClr val="FFF7F3"/>
            </a:solidFill>
          </p:spPr>
          <p:txBody>
            <a:bodyPr/>
            <a:lstStyle/>
            <a:p>
              <a:endParaRPr lang="en-US"/>
            </a:p>
          </p:txBody>
        </p:sp>
        <p:sp>
          <p:nvSpPr>
            <p:cNvPr id="5" name="TextBox 5"/>
            <p:cNvSpPr txBox="1"/>
            <p:nvPr/>
          </p:nvSpPr>
          <p:spPr>
            <a:xfrm>
              <a:off x="0" y="-9525"/>
              <a:ext cx="3383549" cy="1309002"/>
            </a:xfrm>
            <a:prstGeom prst="rect">
              <a:avLst/>
            </a:prstGeom>
          </p:spPr>
          <p:txBody>
            <a:bodyPr lIns="50800" tIns="50800" rIns="50800" bIns="50800" rtlCol="0" anchor="ctr"/>
            <a:lstStyle/>
            <a:p>
              <a:pPr>
                <a:lnSpc>
                  <a:spcPts val="3000"/>
                </a:lnSpc>
              </a:pPr>
              <a:endParaRPr/>
            </a:p>
          </p:txBody>
        </p:sp>
      </p:grpSp>
      <p:sp>
        <p:nvSpPr>
          <p:cNvPr id="7" name="Freeform 7"/>
          <p:cNvSpPr/>
          <p:nvPr/>
        </p:nvSpPr>
        <p:spPr>
          <a:xfrm>
            <a:off x="14630400" y="4930677"/>
            <a:ext cx="3657600" cy="5356323"/>
          </a:xfrm>
          <a:custGeom>
            <a:avLst/>
            <a:gdLst/>
            <a:ahLst/>
            <a:cxnLst/>
            <a:rect l="l" t="t" r="r" b="b"/>
            <a:pathLst>
              <a:path w="5053493" h="7400519">
                <a:moveTo>
                  <a:pt x="0" y="0"/>
                </a:moveTo>
                <a:lnTo>
                  <a:pt x="5053493" y="0"/>
                </a:lnTo>
                <a:lnTo>
                  <a:pt x="5053493" y="7400519"/>
                </a:lnTo>
                <a:lnTo>
                  <a:pt x="0" y="7400519"/>
                </a:lnTo>
                <a:lnTo>
                  <a:pt x="0" y="0"/>
                </a:lnTo>
                <a:close/>
              </a:path>
            </a:pathLst>
          </a:custGeom>
          <a:blipFill>
            <a:blip r:embed="rId4"/>
            <a:stretch>
              <a:fillRect t="-934"/>
            </a:stretch>
          </a:blipFill>
        </p:spPr>
        <p:txBody>
          <a:bodyPr/>
          <a:lstStyle/>
          <a:p>
            <a:endParaRPr lang="en-US"/>
          </a:p>
        </p:txBody>
      </p:sp>
      <p:sp>
        <p:nvSpPr>
          <p:cNvPr id="8" name="Freeform 8"/>
          <p:cNvSpPr/>
          <p:nvPr/>
        </p:nvSpPr>
        <p:spPr>
          <a:xfrm>
            <a:off x="12191048" y="-72103"/>
            <a:ext cx="6096953" cy="5006053"/>
          </a:xfrm>
          <a:custGeom>
            <a:avLst/>
            <a:gdLst/>
            <a:ahLst/>
            <a:cxnLst/>
            <a:rect l="l" t="t" r="r" b="b"/>
            <a:pathLst>
              <a:path w="6096953" h="5006053">
                <a:moveTo>
                  <a:pt x="0" y="0"/>
                </a:moveTo>
                <a:lnTo>
                  <a:pt x="6096952" y="0"/>
                </a:lnTo>
                <a:lnTo>
                  <a:pt x="6096952" y="5006053"/>
                </a:lnTo>
                <a:lnTo>
                  <a:pt x="0" y="5006053"/>
                </a:lnTo>
                <a:lnTo>
                  <a:pt x="0" y="0"/>
                </a:lnTo>
                <a:close/>
              </a:path>
            </a:pathLst>
          </a:custGeom>
          <a:blipFill>
            <a:blip r:embed="rId3">
              <a:alphaModFix amt="59000"/>
            </a:blip>
            <a:stretch>
              <a:fillRect l="-199953" t="-176570" b="-88747"/>
            </a:stretch>
          </a:blipFill>
        </p:spPr>
        <p:txBody>
          <a:bodyPr/>
          <a:lstStyle/>
          <a:p>
            <a:endParaRPr lang="en-US"/>
          </a:p>
        </p:txBody>
      </p:sp>
      <p:sp>
        <p:nvSpPr>
          <p:cNvPr id="9" name="Freeform 9"/>
          <p:cNvSpPr/>
          <p:nvPr/>
        </p:nvSpPr>
        <p:spPr>
          <a:xfrm>
            <a:off x="12191048" y="8387273"/>
            <a:ext cx="3935673" cy="1742055"/>
          </a:xfrm>
          <a:custGeom>
            <a:avLst/>
            <a:gdLst/>
            <a:ahLst/>
            <a:cxnLst/>
            <a:rect l="l" t="t" r="r" b="b"/>
            <a:pathLst>
              <a:path w="3935673" h="1742055">
                <a:moveTo>
                  <a:pt x="0" y="0"/>
                </a:moveTo>
                <a:lnTo>
                  <a:pt x="3935673" y="0"/>
                </a:lnTo>
                <a:lnTo>
                  <a:pt x="3935673" y="1742054"/>
                </a:lnTo>
                <a:lnTo>
                  <a:pt x="0" y="1742054"/>
                </a:lnTo>
                <a:lnTo>
                  <a:pt x="0" y="0"/>
                </a:lnTo>
                <a:close/>
              </a:path>
            </a:pathLst>
          </a:custGeom>
          <a:blipFill>
            <a:blip r:embed="rId5"/>
            <a:stretch>
              <a:fillRect t="-6959"/>
            </a:stretch>
          </a:blipFill>
        </p:spPr>
        <p:txBody>
          <a:bodyPr/>
          <a:lstStyle/>
          <a:p>
            <a:endParaRPr lang="en-US"/>
          </a:p>
        </p:txBody>
      </p:sp>
      <p:sp>
        <p:nvSpPr>
          <p:cNvPr id="11" name="AutoShape 11"/>
          <p:cNvSpPr/>
          <p:nvPr/>
        </p:nvSpPr>
        <p:spPr>
          <a:xfrm>
            <a:off x="6615117" y="4122836"/>
            <a:ext cx="4957990"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2" name="TextBox 12"/>
          <p:cNvSpPr txBox="1"/>
          <p:nvPr/>
        </p:nvSpPr>
        <p:spPr>
          <a:xfrm>
            <a:off x="6615117" y="1104900"/>
            <a:ext cx="5056814" cy="2297424"/>
          </a:xfrm>
          <a:prstGeom prst="rect">
            <a:avLst/>
          </a:prstGeom>
        </p:spPr>
        <p:txBody>
          <a:bodyPr lIns="0" tIns="0" rIns="0" bIns="0" rtlCol="0" anchor="t">
            <a:spAutoFit/>
          </a:bodyPr>
          <a:lstStyle/>
          <a:p>
            <a:pPr>
              <a:lnSpc>
                <a:spcPts val="3400"/>
              </a:lnSpc>
            </a:pPr>
            <a:r>
              <a:rPr lang="en-US" sz="4800" dirty="0">
                <a:solidFill>
                  <a:srgbClr val="537856"/>
                </a:solidFill>
                <a:latin typeface="Poppins Bold"/>
              </a:rPr>
              <a:t>1774</a:t>
            </a:r>
            <a:r>
              <a:rPr lang="en-US" sz="3399" dirty="0">
                <a:solidFill>
                  <a:srgbClr val="537856"/>
                </a:solidFill>
                <a:latin typeface="Poppins Bold"/>
              </a:rPr>
              <a:t> </a:t>
            </a:r>
            <a:br>
              <a:rPr lang="en-US" sz="3399" dirty="0">
                <a:solidFill>
                  <a:srgbClr val="537856"/>
                </a:solidFill>
                <a:latin typeface="Poppins Bold"/>
              </a:rPr>
            </a:br>
            <a:r>
              <a:rPr lang="en-US" sz="3399" dirty="0">
                <a:solidFill>
                  <a:srgbClr val="537856"/>
                </a:solidFill>
                <a:latin typeface="Poppins" pitchFamily="2" charset="77"/>
              </a:rPr>
              <a:t>HUMBLE ORIGINS</a:t>
            </a:r>
            <a:r>
              <a:rPr lang="en-US" sz="3399" dirty="0">
                <a:solidFill>
                  <a:srgbClr val="537856"/>
                </a:solidFill>
                <a:latin typeface="Poppins Bold"/>
              </a:rPr>
              <a:t> </a:t>
            </a:r>
          </a:p>
          <a:p>
            <a:pPr>
              <a:lnSpc>
                <a:spcPts val="2520"/>
              </a:lnSpc>
              <a:spcBef>
                <a:spcPts val="1200"/>
              </a:spcBef>
            </a:pPr>
            <a:r>
              <a:rPr lang="en-US" sz="1800" dirty="0">
                <a:solidFill>
                  <a:srgbClr val="1B1B1B"/>
                </a:solidFill>
                <a:latin typeface="Poppins" pitchFamily="2" charset="77"/>
              </a:rPr>
              <a:t>Johann Birkenstock is listed as “subject and cobbler</a:t>
            </a:r>
            <a:r>
              <a:rPr lang="en-US" dirty="0">
                <a:solidFill>
                  <a:srgbClr val="1B1B1B"/>
                </a:solidFill>
                <a:latin typeface="Poppins" pitchFamily="2" charset="77"/>
              </a:rPr>
              <a:t>” in the records of a small church in Germany. This is the first record of the Birkenstock family as shoemakers. </a:t>
            </a:r>
            <a:endParaRPr lang="en-US" sz="1800" dirty="0">
              <a:solidFill>
                <a:srgbClr val="1B1B1B"/>
              </a:solidFill>
              <a:latin typeface="Poppins" pitchFamily="2" charset="77"/>
            </a:endParaRPr>
          </a:p>
        </p:txBody>
      </p:sp>
      <p:grpSp>
        <p:nvGrpSpPr>
          <p:cNvPr id="13" name="Group 13"/>
          <p:cNvGrpSpPr/>
          <p:nvPr/>
        </p:nvGrpSpPr>
        <p:grpSpPr>
          <a:xfrm>
            <a:off x="0" y="4933950"/>
            <a:ext cx="6102054" cy="5353050"/>
            <a:chOff x="0" y="0"/>
            <a:chExt cx="1607125" cy="1409857"/>
          </a:xfrm>
        </p:grpSpPr>
        <p:sp>
          <p:nvSpPr>
            <p:cNvPr id="14" name="Freeform 14"/>
            <p:cNvSpPr/>
            <p:nvPr/>
          </p:nvSpPr>
          <p:spPr>
            <a:xfrm>
              <a:off x="0" y="0"/>
              <a:ext cx="1607125" cy="1409857"/>
            </a:xfrm>
            <a:custGeom>
              <a:avLst/>
              <a:gdLst/>
              <a:ahLst/>
              <a:cxnLst/>
              <a:rect l="l" t="t" r="r" b="b"/>
              <a:pathLst>
                <a:path w="1607125" h="1409857">
                  <a:moveTo>
                    <a:pt x="0" y="0"/>
                  </a:moveTo>
                  <a:lnTo>
                    <a:pt x="1607125" y="0"/>
                  </a:lnTo>
                  <a:lnTo>
                    <a:pt x="1607125" y="1409857"/>
                  </a:lnTo>
                  <a:lnTo>
                    <a:pt x="0" y="1409857"/>
                  </a:lnTo>
                  <a:close/>
                </a:path>
              </a:pathLst>
            </a:custGeom>
            <a:solidFill>
              <a:srgbClr val="FFCF7B"/>
            </a:solidFill>
          </p:spPr>
          <p:txBody>
            <a:bodyPr/>
            <a:lstStyle/>
            <a:p>
              <a:endParaRPr lang="en-US"/>
            </a:p>
          </p:txBody>
        </p:sp>
        <p:sp>
          <p:nvSpPr>
            <p:cNvPr id="15" name="TextBox 15"/>
            <p:cNvSpPr txBox="1"/>
            <p:nvPr/>
          </p:nvSpPr>
          <p:spPr>
            <a:xfrm>
              <a:off x="0" y="-9525"/>
              <a:ext cx="1607125" cy="1419382"/>
            </a:xfrm>
            <a:prstGeom prst="rect">
              <a:avLst/>
            </a:prstGeom>
          </p:spPr>
          <p:txBody>
            <a:bodyPr lIns="50800" tIns="50800" rIns="50800" bIns="50800" rtlCol="0" anchor="ctr"/>
            <a:lstStyle/>
            <a:p>
              <a:pPr>
                <a:lnSpc>
                  <a:spcPts val="3000"/>
                </a:lnSpc>
              </a:pPr>
              <a:endParaRPr/>
            </a:p>
          </p:txBody>
        </p:sp>
      </p:grpSp>
      <p:sp>
        <p:nvSpPr>
          <p:cNvPr id="16" name="Freeform 16"/>
          <p:cNvSpPr/>
          <p:nvPr/>
        </p:nvSpPr>
        <p:spPr>
          <a:xfrm>
            <a:off x="2159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6"/>
            <a:stretch>
              <a:fillRect/>
            </a:stretch>
          </a:blipFill>
        </p:spPr>
        <p:txBody>
          <a:bodyPr/>
          <a:lstStyle/>
          <a:p>
            <a:endParaRPr lang="en-US"/>
          </a:p>
        </p:txBody>
      </p:sp>
      <p:sp>
        <p:nvSpPr>
          <p:cNvPr id="18" name="AutoShape 18"/>
          <p:cNvSpPr/>
          <p:nvPr/>
        </p:nvSpPr>
        <p:spPr>
          <a:xfrm>
            <a:off x="581986" y="9410700"/>
            <a:ext cx="4835848"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9" name="TextBox 19"/>
          <p:cNvSpPr txBox="1"/>
          <p:nvPr/>
        </p:nvSpPr>
        <p:spPr>
          <a:xfrm>
            <a:off x="581986" y="5600700"/>
            <a:ext cx="5056814" cy="3413114"/>
          </a:xfrm>
          <a:prstGeom prst="rect">
            <a:avLst/>
          </a:prstGeom>
        </p:spPr>
        <p:txBody>
          <a:bodyPr wrap="square" lIns="0" tIns="0" rIns="0" bIns="0" rtlCol="0" anchor="t">
            <a:spAutoFit/>
          </a:bodyPr>
          <a:lstStyle/>
          <a:p>
            <a:pPr>
              <a:lnSpc>
                <a:spcPts val="3400"/>
              </a:lnSpc>
            </a:pPr>
            <a:r>
              <a:rPr lang="en-US" sz="4800" dirty="0">
                <a:solidFill>
                  <a:srgbClr val="537856"/>
                </a:solidFill>
                <a:latin typeface="Poppins Bold"/>
              </a:rPr>
              <a:t>1873</a:t>
            </a:r>
            <a:r>
              <a:rPr lang="en-US" sz="3400" dirty="0">
                <a:solidFill>
                  <a:srgbClr val="537856"/>
                </a:solidFill>
                <a:latin typeface="Poppins" pitchFamily="2" charset="77"/>
              </a:rPr>
              <a:t> </a:t>
            </a:r>
            <a:br>
              <a:rPr lang="en-US" sz="3400" dirty="0">
                <a:solidFill>
                  <a:srgbClr val="537856"/>
                </a:solidFill>
                <a:latin typeface="Poppins" pitchFamily="2" charset="77"/>
              </a:rPr>
            </a:br>
            <a:r>
              <a:rPr lang="en-US" sz="3400" dirty="0">
                <a:solidFill>
                  <a:srgbClr val="537856"/>
                </a:solidFill>
                <a:latin typeface="Poppins" pitchFamily="2" charset="77"/>
              </a:rPr>
              <a:t>INNOVATION</a:t>
            </a:r>
          </a:p>
          <a:p>
            <a:pPr>
              <a:lnSpc>
                <a:spcPts val="2520"/>
              </a:lnSpc>
              <a:spcBef>
                <a:spcPts val="1200"/>
              </a:spcBef>
            </a:pPr>
            <a:r>
              <a:rPr lang="en-US" sz="1800" dirty="0">
                <a:solidFill>
                  <a:srgbClr val="1B1B1B"/>
                </a:solidFill>
                <a:latin typeface="Poppins" pitchFamily="2" charset="77"/>
              </a:rPr>
              <a:t>In </a:t>
            </a:r>
            <a:r>
              <a:rPr lang="en-US" sz="1800" dirty="0">
                <a:solidFill>
                  <a:srgbClr val="1B1B1B"/>
                </a:solidFill>
                <a:latin typeface="Poppins Bold"/>
              </a:rPr>
              <a:t>1873 </a:t>
            </a:r>
            <a:r>
              <a:rPr lang="en-US" sz="1800" dirty="0">
                <a:solidFill>
                  <a:srgbClr val="1B1B1B"/>
                </a:solidFill>
                <a:latin typeface="Poppins" pitchFamily="2" charset="77"/>
              </a:rPr>
              <a:t>Johann’s grandson Konrad Birkenstock </a:t>
            </a:r>
            <a:r>
              <a:rPr lang="en-US" sz="1800" b="1" dirty="0">
                <a:solidFill>
                  <a:srgbClr val="537856"/>
                </a:solidFill>
                <a:latin typeface="Poppins" pitchFamily="2" charset="77"/>
              </a:rPr>
              <a:t>invents</a:t>
            </a:r>
            <a:r>
              <a:rPr lang="en-US" sz="1800" dirty="0">
                <a:solidFill>
                  <a:srgbClr val="1B1B1B"/>
                </a:solidFill>
                <a:latin typeface="Poppins" pitchFamily="2" charset="77"/>
              </a:rPr>
              <a:t> the three-dimensional last (a form in the shape of a foot, with a curved sole, arch and heel, around which shoes could be built). </a:t>
            </a:r>
          </a:p>
          <a:p>
            <a:pPr>
              <a:lnSpc>
                <a:spcPts val="2520"/>
              </a:lnSpc>
              <a:spcBef>
                <a:spcPts val="1200"/>
              </a:spcBef>
            </a:pPr>
            <a:r>
              <a:rPr lang="en-US" sz="1800" dirty="0">
                <a:solidFill>
                  <a:srgbClr val="1B1B1B"/>
                </a:solidFill>
                <a:latin typeface="Poppins" pitchFamily="2" charset="77"/>
              </a:rPr>
              <a:t>Through this </a:t>
            </a:r>
            <a:r>
              <a:rPr lang="en-US" sz="1800" b="1" dirty="0">
                <a:solidFill>
                  <a:srgbClr val="537856"/>
                </a:solidFill>
                <a:latin typeface="Poppins" pitchFamily="2" charset="77"/>
              </a:rPr>
              <a:t>innovation</a:t>
            </a:r>
            <a:r>
              <a:rPr lang="en-US" sz="1800" dirty="0">
                <a:solidFill>
                  <a:srgbClr val="1B1B1B"/>
                </a:solidFill>
                <a:latin typeface="Poppins" pitchFamily="2" charset="77"/>
              </a:rPr>
              <a:t>, Konrad Birkenstock seeks to improve foot health and comfort.</a:t>
            </a:r>
          </a:p>
        </p:txBody>
      </p:sp>
      <p:sp>
        <p:nvSpPr>
          <p:cNvPr id="21" name="TextBox 21"/>
          <p:cNvSpPr txBox="1"/>
          <p:nvPr/>
        </p:nvSpPr>
        <p:spPr>
          <a:xfrm>
            <a:off x="8028682" y="9964575"/>
            <a:ext cx="4010918" cy="180819"/>
          </a:xfrm>
          <a:prstGeom prst="rect">
            <a:avLst/>
          </a:prstGeom>
        </p:spPr>
        <p:txBody>
          <a:bodyPr lIns="0" tIns="0" rIns="0" bIns="0" rtlCol="0" anchor="t">
            <a:spAutoFit/>
          </a:bodyPr>
          <a:lstStyle/>
          <a:p>
            <a:pPr algn="r">
              <a:lnSpc>
                <a:spcPts val="1439"/>
              </a:lnSpc>
              <a:spcBef>
                <a:spcPct val="0"/>
              </a:spcBef>
            </a:pPr>
            <a:r>
              <a:rPr lang="en-US" sz="1200" dirty="0">
                <a:solidFill>
                  <a:srgbClr val="FFF7F3"/>
                </a:solidFill>
                <a:latin typeface="Poppins" pitchFamily="2" charset="77"/>
              </a:rPr>
              <a:t>RIGHT: Konrad Birkenstock in 1924 (BIRKENSTOCK)</a:t>
            </a:r>
          </a:p>
        </p:txBody>
      </p:sp>
      <p:sp>
        <p:nvSpPr>
          <p:cNvPr id="22" name="TextBox 22"/>
          <p:cNvSpPr txBox="1"/>
          <p:nvPr/>
        </p:nvSpPr>
        <p:spPr>
          <a:xfrm>
            <a:off x="8153400" y="9715500"/>
            <a:ext cx="3886199" cy="180819"/>
          </a:xfrm>
          <a:prstGeom prst="rect">
            <a:avLst/>
          </a:prstGeom>
        </p:spPr>
        <p:txBody>
          <a:bodyPr wrap="square" lIns="0" tIns="0" rIns="0" bIns="0" rtlCol="0" anchor="t">
            <a:spAutoFit/>
          </a:bodyPr>
          <a:lstStyle/>
          <a:p>
            <a:pPr algn="r">
              <a:lnSpc>
                <a:spcPts val="1439"/>
              </a:lnSpc>
              <a:spcBef>
                <a:spcPct val="0"/>
              </a:spcBef>
            </a:pPr>
            <a:r>
              <a:rPr lang="en-US" sz="1200" spc="36" dirty="0">
                <a:solidFill>
                  <a:srgbClr val="FFF7F3"/>
                </a:solidFill>
                <a:latin typeface="Poppins" pitchFamily="2" charset="77"/>
              </a:rPr>
              <a:t>LEFT: 3-Dimensional Shoe Last (BIRKENSTOCK)</a:t>
            </a:r>
          </a:p>
        </p:txBody>
      </p:sp>
      <p:sp>
        <p:nvSpPr>
          <p:cNvPr id="23" name="Freeform 23"/>
          <p:cNvSpPr/>
          <p:nvPr/>
        </p:nvSpPr>
        <p:spPr>
          <a:xfrm>
            <a:off x="1" y="0"/>
            <a:ext cx="6096000" cy="4933950"/>
          </a:xfrm>
          <a:custGeom>
            <a:avLst/>
            <a:gdLst/>
            <a:ahLst/>
            <a:cxnLst/>
            <a:rect l="l" t="t" r="r" b="b"/>
            <a:pathLst>
              <a:path w="6319993" h="4933950">
                <a:moveTo>
                  <a:pt x="0" y="0"/>
                </a:moveTo>
                <a:lnTo>
                  <a:pt x="6319993" y="0"/>
                </a:lnTo>
                <a:lnTo>
                  <a:pt x="6319993" y="4933950"/>
                </a:lnTo>
                <a:lnTo>
                  <a:pt x="0" y="4933950"/>
                </a:lnTo>
                <a:lnTo>
                  <a:pt x="0" y="0"/>
                </a:lnTo>
                <a:close/>
              </a:path>
            </a:pathLst>
          </a:custGeom>
          <a:blipFill>
            <a:blip r:embed="rId7"/>
            <a:stretch>
              <a:fillRect l="-5748" t="-2879" r="-8266" b="-12700"/>
            </a:stretch>
          </a:blipFill>
        </p:spPr>
        <p:txBody>
          <a:bodyPr/>
          <a:lstStyle/>
          <a:p>
            <a:endParaRPr lang="en-US"/>
          </a:p>
        </p:txBody>
      </p:sp>
      <p:sp>
        <p:nvSpPr>
          <p:cNvPr id="24" name="TextBox 24"/>
          <p:cNvSpPr txBox="1"/>
          <p:nvPr/>
        </p:nvSpPr>
        <p:spPr>
          <a:xfrm>
            <a:off x="12649200" y="1257300"/>
            <a:ext cx="5056814" cy="2954655"/>
          </a:xfrm>
          <a:prstGeom prst="rect">
            <a:avLst/>
          </a:prstGeom>
        </p:spPr>
        <p:txBody>
          <a:bodyPr lIns="0" tIns="0" rIns="0" bIns="0" rtlCol="0" anchor="t">
            <a:spAutoFit/>
          </a:bodyPr>
          <a:lstStyle/>
          <a:p>
            <a:r>
              <a:rPr lang="en-US" sz="3200" dirty="0">
                <a:solidFill>
                  <a:srgbClr val="FFF7F3"/>
                </a:solidFill>
                <a:latin typeface="Poppins Bold"/>
              </a:rPr>
              <a:t>In 18th century Germany, the average person owns one pair of shoes and would take their shoes to a cobbler for repair.</a:t>
            </a:r>
          </a:p>
        </p:txBody>
      </p:sp>
      <p:sp>
        <p:nvSpPr>
          <p:cNvPr id="25" name="TextBox 25"/>
          <p:cNvSpPr txBox="1"/>
          <p:nvPr/>
        </p:nvSpPr>
        <p:spPr>
          <a:xfrm>
            <a:off x="7162800" y="6286500"/>
            <a:ext cx="6414607" cy="1969770"/>
          </a:xfrm>
          <a:prstGeom prst="rect">
            <a:avLst/>
          </a:prstGeom>
        </p:spPr>
        <p:txBody>
          <a:bodyPr wrap="square" lIns="0" tIns="0" rIns="0" bIns="0" rtlCol="0" anchor="t">
            <a:spAutoFit/>
          </a:bodyPr>
          <a:lstStyle/>
          <a:p>
            <a:pPr algn="ctr"/>
            <a:r>
              <a:rPr lang="en-US" sz="3200" dirty="0">
                <a:solidFill>
                  <a:srgbClr val="FFCF7B"/>
                </a:solidFill>
                <a:latin typeface="Poppins Bold"/>
              </a:rPr>
              <a:t>Prior to 1873, most shoes are made with flat soles and have no differentiation between the right and left foot.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sp>
        <p:nvSpPr>
          <p:cNvPr id="2" name="Freeform 2"/>
          <p:cNvSpPr/>
          <p:nvPr/>
        </p:nvSpPr>
        <p:spPr>
          <a:xfrm rot="5400000">
            <a:off x="3925677" y="6541955"/>
            <a:ext cx="16230600" cy="689801"/>
          </a:xfrm>
          <a:custGeom>
            <a:avLst/>
            <a:gdLst/>
            <a:ahLst/>
            <a:cxnLst/>
            <a:rect l="l" t="t" r="r" b="b"/>
            <a:pathLst>
              <a:path w="16230600" h="689801">
                <a:moveTo>
                  <a:pt x="0" y="0"/>
                </a:moveTo>
                <a:lnTo>
                  <a:pt x="16230600" y="0"/>
                </a:lnTo>
                <a:lnTo>
                  <a:pt x="16230600" y="689800"/>
                </a:lnTo>
                <a:lnTo>
                  <a:pt x="0" y="689800"/>
                </a:lnTo>
                <a:lnTo>
                  <a:pt x="0" y="0"/>
                </a:lnTo>
                <a:close/>
              </a:path>
            </a:pathLst>
          </a:custGeom>
          <a:blipFill>
            <a:blip r:embed="rId3">
              <a:alphaModFix amt="80000"/>
            </a:blip>
            <a:stretch>
              <a:fillRect/>
            </a:stretch>
          </a:blipFill>
        </p:spPr>
        <p:txBody>
          <a:bodyPr/>
          <a:lstStyle/>
          <a:p>
            <a:endParaRPr lang="en-US"/>
          </a:p>
        </p:txBody>
      </p:sp>
      <p:sp>
        <p:nvSpPr>
          <p:cNvPr id="7" name="TextBox 7"/>
          <p:cNvSpPr txBox="1"/>
          <p:nvPr/>
        </p:nvSpPr>
        <p:spPr>
          <a:xfrm>
            <a:off x="762000" y="2134970"/>
            <a:ext cx="11353800" cy="7509748"/>
          </a:xfrm>
          <a:prstGeom prst="rect">
            <a:avLst/>
          </a:prstGeom>
        </p:spPr>
        <p:txBody>
          <a:bodyPr wrap="square" lIns="0" tIns="0" rIns="0" bIns="0" rtlCol="0" anchor="t">
            <a:spAutoFit/>
          </a:bodyPr>
          <a:lstStyle/>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4">
                  <a:extLst>
                    <a:ext uri="{A12FA001-AC4F-418D-AE19-62706E023703}">
                      <ahyp:hlinkClr xmlns:ahyp="http://schemas.microsoft.com/office/drawing/2018/hyperlinkcolor" val="tx"/>
                    </a:ext>
                  </a:extLst>
                </a:hlinkClick>
              </a:rPr>
              <a:t>footwearnews.com/gallery/marc-jacobs-grunge-perry-ellis-photos-nyfw-spring-1993/perry-ellis-rtw-spring-1993-collection/</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5">
                  <a:extLst>
                    <a:ext uri="{A12FA001-AC4F-418D-AE19-62706E023703}">
                      <ahyp:hlinkClr xmlns:ahyp="http://schemas.microsoft.com/office/drawing/2018/hyperlinkcolor" val="tx"/>
                    </a:ext>
                  </a:extLst>
                </a:hlinkClick>
              </a:rPr>
              <a:t>mega-onemega.com/marc-jacobs-reissues-1993-grunge-collection/</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6">
                  <a:extLst>
                    <a:ext uri="{A12FA001-AC4F-418D-AE19-62706E023703}">
                      <ahyp:hlinkClr xmlns:ahyp="http://schemas.microsoft.com/office/drawing/2018/hyperlinkcolor" val="tx"/>
                    </a:ext>
                  </a:extLst>
                </a:hlinkClick>
              </a:rPr>
              <a:t>prnewswire.com/news-releases/ugly-for-a-reason-birkenstock-launches-its-first-global-paid-content-campaign-on-nytimescom-301579539.html</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7">
                  <a:extLst>
                    <a:ext uri="{A12FA001-AC4F-418D-AE19-62706E023703}">
                      <ahyp:hlinkClr xmlns:ahyp="http://schemas.microsoft.com/office/drawing/2018/hyperlinkcolor" val="tx"/>
                    </a:ext>
                  </a:extLst>
                </a:hlinkClick>
              </a:rPr>
              <a:t>nytimes.com/paidpost/birkenstock/how-feet-made-us-human.html</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err="1">
                <a:solidFill>
                  <a:schemeClr val="accent5">
                    <a:lumMod val="75000"/>
                  </a:schemeClr>
                </a:solidFill>
                <a:latin typeface="Poppins" pitchFamily="2" charset="77"/>
              </a:rPr>
              <a:t>statista.com</a:t>
            </a:r>
            <a:r>
              <a:rPr lang="en-US" sz="1200" u="sng" spc="60" dirty="0">
                <a:solidFill>
                  <a:schemeClr val="accent5">
                    <a:lumMod val="75000"/>
                  </a:schemeClr>
                </a:solidFill>
                <a:latin typeface="Poppins" pitchFamily="2" charset="77"/>
              </a:rPr>
              <a:t>/chart/30989/revenue-growth-of-</a:t>
            </a:r>
            <a:r>
              <a:rPr lang="en-US" sz="1200" u="sng" spc="60" dirty="0" err="1">
                <a:solidFill>
                  <a:schemeClr val="accent5">
                    <a:lumMod val="75000"/>
                  </a:schemeClr>
                </a:solidFill>
                <a:latin typeface="Poppins" pitchFamily="2" charset="77"/>
              </a:rPr>
              <a:t>birkenstock</a:t>
            </a:r>
            <a:r>
              <a:rPr lang="en-US" sz="1200" u="sng" spc="60" dirty="0">
                <a:solidFill>
                  <a:schemeClr val="accent5">
                    <a:lumMod val="75000"/>
                  </a:schemeClr>
                </a:solidFill>
                <a:latin typeface="Poppins" pitchFamily="2" charset="77"/>
              </a:rPr>
              <a:t>/</a:t>
            </a: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8">
                  <a:extLst>
                    <a:ext uri="{A12FA001-AC4F-418D-AE19-62706E023703}">
                      <ahyp:hlinkClr xmlns:ahyp="http://schemas.microsoft.com/office/drawing/2018/hyperlinkcolor" val="tx"/>
                    </a:ext>
                  </a:extLst>
                </a:hlinkClick>
              </a:rPr>
              <a:t>yahoo.com/lifestyle/birkenstock-riding-high-searches-soar-143114021.html</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9">
                  <a:extLst>
                    <a:ext uri="{A12FA001-AC4F-418D-AE19-62706E023703}">
                      <ahyp:hlinkClr xmlns:ahyp="http://schemas.microsoft.com/office/drawing/2018/hyperlinkcolor" val="tx"/>
                    </a:ext>
                  </a:extLst>
                </a:hlinkClick>
              </a:rPr>
              <a:t>npr.org/2022/11/15/1136637908/steve-jobs-auction-sandals-birkenstocks-apple</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10">
                  <a:extLst>
                    <a:ext uri="{A12FA001-AC4F-418D-AE19-62706E023703}">
                      <ahyp:hlinkClr xmlns:ahyp="http://schemas.microsoft.com/office/drawing/2018/hyperlinkcolor" val="tx"/>
                    </a:ext>
                  </a:extLst>
                </a:hlinkClick>
              </a:rPr>
              <a:t>en.wikipedia.org/wiki/Birkenstock#:~:text=After%20Karl%20Birkenstock%20retired%20from,competing%20product%20lin</a:t>
            </a:r>
            <a:r>
              <a:rPr lang="en-US" sz="1200" u="sng" spc="60" dirty="0">
                <a:solidFill>
                  <a:schemeClr val="accent5">
                    <a:lumMod val="75000"/>
                  </a:schemeClr>
                </a:solidFill>
                <a:latin typeface="Poppins" pitchFamily="2" charset="77"/>
              </a:rPr>
              <a:t>es%20and%20subsidiaries.</a:t>
            </a: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11">
                  <a:extLst>
                    <a:ext uri="{A12FA001-AC4F-418D-AE19-62706E023703}">
                      <ahyp:hlinkClr xmlns:ahyp="http://schemas.microsoft.com/office/drawing/2018/hyperlinkcolor" val="tx"/>
                    </a:ext>
                  </a:extLst>
                </a:hlinkClick>
              </a:rPr>
              <a:t>birkenstock-group.com/de/en/about-us/tradition-since-1774/1963-today/</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12">
                  <a:extLst>
                    <a:ext uri="{A12FA001-AC4F-418D-AE19-62706E023703}">
                      <ahyp:hlinkClr xmlns:ahyp="http://schemas.microsoft.com/office/drawing/2018/hyperlinkcolor" val="tx"/>
                    </a:ext>
                  </a:extLst>
                </a:hlinkClick>
              </a:rPr>
              <a:t>yahoo.com/lifestyle/birkenstocks-hold-surprising-meaning-barbie-183021901.html</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err="1">
                <a:solidFill>
                  <a:schemeClr val="accent5">
                    <a:lumMod val="75000"/>
                  </a:schemeClr>
                </a:solidFill>
                <a:latin typeface="Poppins" pitchFamily="2" charset="77"/>
              </a:rPr>
              <a:t>hypebae.com</a:t>
            </a:r>
            <a:r>
              <a:rPr lang="en-US" sz="1200" u="sng" spc="60" dirty="0">
                <a:solidFill>
                  <a:schemeClr val="accent5">
                    <a:lumMod val="75000"/>
                  </a:schemeClr>
                </a:solidFill>
                <a:latin typeface="Poppins" pitchFamily="2" charset="77"/>
              </a:rPr>
              <a:t>/2023/8/barbie-film-causes-500-percent-search-rise-for-birkenstock</a:t>
            </a: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13">
                  <a:extLst>
                    <a:ext uri="{A12FA001-AC4F-418D-AE19-62706E023703}">
                      <ahyp:hlinkClr xmlns:ahyp="http://schemas.microsoft.com/office/drawing/2018/hyperlinkcolor" val="tx"/>
                    </a:ext>
                  </a:extLst>
                </a:hlinkClick>
              </a:rPr>
              <a:t>.barrons.com/articles/birkenstock-ipo-sandal-makeover-news-d593f98a</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err="1">
                <a:solidFill>
                  <a:schemeClr val="accent5">
                    <a:lumMod val="75000"/>
                  </a:schemeClr>
                </a:solidFill>
                <a:latin typeface="Poppins" pitchFamily="2" charset="77"/>
              </a:rPr>
              <a:t>forbes.com</a:t>
            </a:r>
            <a:r>
              <a:rPr lang="en-US" sz="1200" u="sng" spc="60" dirty="0">
                <a:solidFill>
                  <a:schemeClr val="accent5">
                    <a:lumMod val="75000"/>
                  </a:schemeClr>
                </a:solidFill>
                <a:latin typeface="Poppins" pitchFamily="2" charset="77"/>
              </a:rPr>
              <a:t>/sites/</a:t>
            </a:r>
            <a:r>
              <a:rPr lang="en-US" sz="1200" u="sng" spc="60" dirty="0" err="1">
                <a:solidFill>
                  <a:schemeClr val="accent5">
                    <a:lumMod val="75000"/>
                  </a:schemeClr>
                </a:solidFill>
                <a:latin typeface="Poppins" pitchFamily="2" charset="77"/>
              </a:rPr>
              <a:t>laurendebter</a:t>
            </a:r>
            <a:r>
              <a:rPr lang="en-US" sz="1200" u="sng" spc="60" dirty="0">
                <a:solidFill>
                  <a:schemeClr val="accent5">
                    <a:lumMod val="75000"/>
                  </a:schemeClr>
                </a:solidFill>
                <a:latin typeface="Poppins" pitchFamily="2" charset="77"/>
              </a:rPr>
              <a:t>/2021/03/02/birkenstock-billionaires-unveiled-after-german-sandal-maker-agrees-to-sale/?</a:t>
            </a:r>
            <a:r>
              <a:rPr lang="en-US" sz="1200" u="sng" spc="60" dirty="0" err="1">
                <a:solidFill>
                  <a:schemeClr val="accent5">
                    <a:lumMod val="75000"/>
                  </a:schemeClr>
                </a:solidFill>
                <a:latin typeface="Poppins" pitchFamily="2" charset="77"/>
              </a:rPr>
              <a:t>sh</a:t>
            </a:r>
            <a:r>
              <a:rPr lang="en-US" sz="1200" u="sng" spc="60" dirty="0">
                <a:solidFill>
                  <a:schemeClr val="accent5">
                    <a:lumMod val="75000"/>
                  </a:schemeClr>
                </a:solidFill>
                <a:latin typeface="Poppins" pitchFamily="2" charset="77"/>
              </a:rPr>
              <a:t>=3602269c48d7</a:t>
            </a: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14">
                  <a:extLst>
                    <a:ext uri="{A12FA001-AC4F-418D-AE19-62706E023703}">
                      <ahyp:hlinkClr xmlns:ahyp="http://schemas.microsoft.com/office/drawing/2018/hyperlinkcolor" val="tx"/>
                    </a:ext>
                  </a:extLst>
                </a:hlinkClick>
              </a:rPr>
              <a:t>medium.com/@IsabelGoldin/birkenstocks-clever-marketing-boosted-by-barbie-s-success-91ebd5e9d7d3</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err="1">
                <a:solidFill>
                  <a:schemeClr val="accent5">
                    <a:lumMod val="75000"/>
                  </a:schemeClr>
                </a:solidFill>
                <a:latin typeface="Poppins" pitchFamily="2" charset="77"/>
              </a:rPr>
              <a:t>townandcountrymag.com</a:t>
            </a:r>
            <a:r>
              <a:rPr lang="en-US" sz="1200" u="sng" spc="60" dirty="0">
                <a:solidFill>
                  <a:schemeClr val="accent5">
                    <a:lumMod val="75000"/>
                  </a:schemeClr>
                </a:solidFill>
                <a:latin typeface="Poppins" pitchFamily="2" charset="77"/>
              </a:rPr>
              <a:t>/leisure/arts-and-culture/a44764625/</a:t>
            </a:r>
            <a:r>
              <a:rPr lang="en-US" sz="1200" u="sng" spc="60" dirty="0" err="1">
                <a:solidFill>
                  <a:schemeClr val="accent5">
                    <a:lumMod val="75000"/>
                  </a:schemeClr>
                </a:solidFill>
                <a:latin typeface="Poppins" pitchFamily="2" charset="77"/>
              </a:rPr>
              <a:t>margot</a:t>
            </a:r>
            <a:r>
              <a:rPr lang="en-US" sz="1200" u="sng" spc="60" dirty="0">
                <a:solidFill>
                  <a:schemeClr val="accent5">
                    <a:lumMod val="75000"/>
                  </a:schemeClr>
                </a:solidFill>
                <a:latin typeface="Poppins" pitchFamily="2" charset="77"/>
              </a:rPr>
              <a:t>-</a:t>
            </a:r>
            <a:r>
              <a:rPr lang="en-US" sz="1200" u="sng" spc="60" dirty="0" err="1">
                <a:solidFill>
                  <a:schemeClr val="accent5">
                    <a:lumMod val="75000"/>
                  </a:schemeClr>
                </a:solidFill>
                <a:latin typeface="Poppins" pitchFamily="2" charset="77"/>
              </a:rPr>
              <a:t>robbie</a:t>
            </a:r>
            <a:r>
              <a:rPr lang="en-US" sz="1200" u="sng" spc="60" dirty="0">
                <a:solidFill>
                  <a:schemeClr val="accent5">
                    <a:lumMod val="75000"/>
                  </a:schemeClr>
                </a:solidFill>
                <a:latin typeface="Poppins" pitchFamily="2" charset="77"/>
              </a:rPr>
              <a:t>-barbie-final-scene-outfit-shop/</a:t>
            </a: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15">
                  <a:extLst>
                    <a:ext uri="{A12FA001-AC4F-418D-AE19-62706E023703}">
                      <ahyp:hlinkClr xmlns:ahyp="http://schemas.microsoft.com/office/drawing/2018/hyperlinkcolor" val="tx"/>
                    </a:ext>
                  </a:extLst>
                </a:hlinkClick>
              </a:rPr>
              <a:t>finance.yahoo.com/news/birkenstock-lackluster-debut-mistimed-shaky-050000432.html</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err="1">
                <a:solidFill>
                  <a:schemeClr val="accent5">
                    <a:lumMod val="75000"/>
                  </a:schemeClr>
                </a:solidFill>
                <a:latin typeface="Poppins" pitchFamily="2" charset="77"/>
              </a:rPr>
              <a:t>bullishbears.com</a:t>
            </a:r>
            <a:r>
              <a:rPr lang="en-US" sz="1200" u="sng" spc="60" dirty="0">
                <a:solidFill>
                  <a:schemeClr val="accent5">
                    <a:lumMod val="75000"/>
                  </a:schemeClr>
                </a:solidFill>
                <a:latin typeface="Poppins" pitchFamily="2" charset="77"/>
              </a:rPr>
              <a:t>/</a:t>
            </a:r>
            <a:r>
              <a:rPr lang="en-US" sz="1200" u="sng" spc="60" dirty="0" err="1">
                <a:solidFill>
                  <a:schemeClr val="accent5">
                    <a:lumMod val="75000"/>
                  </a:schemeClr>
                </a:solidFill>
                <a:latin typeface="Poppins" pitchFamily="2" charset="77"/>
              </a:rPr>
              <a:t>birkenstock-ipobullishbears.com</a:t>
            </a:r>
            <a:r>
              <a:rPr lang="en-US" sz="1200" u="sng" spc="60" dirty="0">
                <a:solidFill>
                  <a:schemeClr val="accent5">
                    <a:lumMod val="75000"/>
                  </a:schemeClr>
                </a:solidFill>
                <a:latin typeface="Poppins" pitchFamily="2" charset="77"/>
              </a:rPr>
              <a:t>/</a:t>
            </a:r>
            <a:r>
              <a:rPr lang="en-US" sz="1200" u="sng" spc="60" dirty="0" err="1">
                <a:solidFill>
                  <a:schemeClr val="accent5">
                    <a:lumMod val="75000"/>
                  </a:schemeClr>
                </a:solidFill>
                <a:latin typeface="Poppins" pitchFamily="2" charset="77"/>
              </a:rPr>
              <a:t>birkenstock-ipo</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err="1">
                <a:solidFill>
                  <a:schemeClr val="accent5">
                    <a:lumMod val="75000"/>
                  </a:schemeClr>
                </a:solidFill>
                <a:latin typeface="Poppins" pitchFamily="2" charset="77"/>
              </a:rPr>
              <a:t>investopedia.com</a:t>
            </a:r>
            <a:r>
              <a:rPr lang="en-US" sz="1200" u="sng" spc="60" dirty="0">
                <a:solidFill>
                  <a:schemeClr val="accent5">
                    <a:lumMod val="75000"/>
                  </a:schemeClr>
                </a:solidFill>
                <a:latin typeface="Poppins" pitchFamily="2" charset="77"/>
              </a:rPr>
              <a:t>/terms/s/</a:t>
            </a:r>
            <a:r>
              <a:rPr lang="en-US" sz="1200" u="sng" spc="60" dirty="0" err="1">
                <a:solidFill>
                  <a:schemeClr val="accent5">
                    <a:lumMod val="75000"/>
                  </a:schemeClr>
                </a:solidFill>
                <a:latin typeface="Poppins" pitchFamily="2" charset="77"/>
              </a:rPr>
              <a:t>shares.asp</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hlinkClick r:id="rId16">
                  <a:extLst>
                    <a:ext uri="{A12FA001-AC4F-418D-AE19-62706E023703}">
                      <ahyp:hlinkClr xmlns:ahyp="http://schemas.microsoft.com/office/drawing/2018/hyperlinkcolor" val="tx"/>
                    </a:ext>
                  </a:extLst>
                </a:hlinkClick>
              </a:rPr>
              <a:t>investopedia.com/terms/i/ipo.asp</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r>
              <a:rPr lang="en-US" sz="1200" u="sng" spc="60" dirty="0">
                <a:solidFill>
                  <a:schemeClr val="accent5">
                    <a:lumMod val="75000"/>
                  </a:schemeClr>
                </a:solidFill>
                <a:latin typeface="Poppins" pitchFamily="2" charset="77"/>
              </a:rPr>
              <a:t>.</a:t>
            </a:r>
            <a:r>
              <a:rPr lang="en-US" sz="1200" u="sng" spc="60" dirty="0" err="1">
                <a:solidFill>
                  <a:schemeClr val="accent5">
                    <a:lumMod val="75000"/>
                  </a:schemeClr>
                </a:solidFill>
                <a:latin typeface="Poppins" pitchFamily="2" charset="77"/>
              </a:rPr>
              <a:t>lw.com</a:t>
            </a:r>
            <a:r>
              <a:rPr lang="en-US" sz="1200" u="sng" spc="60" dirty="0">
                <a:solidFill>
                  <a:schemeClr val="accent5">
                    <a:lumMod val="75000"/>
                  </a:schemeClr>
                </a:solidFill>
                <a:latin typeface="Poppins" pitchFamily="2" charset="77"/>
              </a:rPr>
              <a:t>/</a:t>
            </a:r>
            <a:r>
              <a:rPr lang="en-US" sz="1200" u="sng" spc="60" dirty="0" err="1">
                <a:solidFill>
                  <a:schemeClr val="accent5">
                    <a:lumMod val="75000"/>
                  </a:schemeClr>
                </a:solidFill>
                <a:latin typeface="Poppins" pitchFamily="2" charset="77"/>
              </a:rPr>
              <a:t>en</a:t>
            </a:r>
            <a:r>
              <a:rPr lang="en-US" sz="1200" u="sng" spc="60" dirty="0">
                <a:solidFill>
                  <a:schemeClr val="accent5">
                    <a:lumMod val="75000"/>
                  </a:schemeClr>
                </a:solidFill>
                <a:latin typeface="Poppins" pitchFamily="2" charset="77"/>
              </a:rPr>
              <a:t>/news/</a:t>
            </a:r>
            <a:r>
              <a:rPr lang="en-US" sz="1200" u="sng" spc="60" dirty="0" err="1">
                <a:solidFill>
                  <a:schemeClr val="accent5">
                    <a:lumMod val="75000"/>
                  </a:schemeClr>
                </a:solidFill>
                <a:latin typeface="Poppins" pitchFamily="2" charset="77"/>
              </a:rPr>
              <a:t>latham</a:t>
            </a:r>
            <a:r>
              <a:rPr lang="en-US" sz="1200" u="sng" spc="60" dirty="0">
                <a:solidFill>
                  <a:schemeClr val="accent5">
                    <a:lumMod val="75000"/>
                  </a:schemeClr>
                </a:solidFill>
                <a:latin typeface="Poppins" pitchFamily="2" charset="77"/>
              </a:rPr>
              <a:t>-</a:t>
            </a:r>
            <a:r>
              <a:rPr lang="en-US" sz="1200" u="sng" spc="60" dirty="0" err="1">
                <a:solidFill>
                  <a:schemeClr val="accent5">
                    <a:lumMod val="75000"/>
                  </a:schemeClr>
                </a:solidFill>
                <a:latin typeface="Poppins" pitchFamily="2" charset="77"/>
              </a:rPr>
              <a:t>watkins</a:t>
            </a:r>
            <a:r>
              <a:rPr lang="en-US" sz="1200" u="sng" spc="60" dirty="0">
                <a:solidFill>
                  <a:schemeClr val="accent5">
                    <a:lumMod val="75000"/>
                  </a:schemeClr>
                </a:solidFill>
                <a:latin typeface="Poppins" pitchFamily="2" charset="77"/>
              </a:rPr>
              <a:t>-advises-on-</a:t>
            </a:r>
            <a:r>
              <a:rPr lang="en-US" sz="1200" u="sng" spc="60" dirty="0" err="1">
                <a:solidFill>
                  <a:schemeClr val="accent5">
                    <a:lumMod val="75000"/>
                  </a:schemeClr>
                </a:solidFill>
                <a:latin typeface="Poppins" pitchFamily="2" charset="77"/>
              </a:rPr>
              <a:t>birkenstock</a:t>
            </a:r>
            <a:r>
              <a:rPr lang="en-US" sz="1200" u="sng" spc="60" dirty="0">
                <a:solidFill>
                  <a:schemeClr val="accent5">
                    <a:lumMod val="75000"/>
                  </a:schemeClr>
                </a:solidFill>
                <a:latin typeface="Poppins" pitchFamily="2" charset="77"/>
              </a:rPr>
              <a:t>-</a:t>
            </a:r>
            <a:r>
              <a:rPr lang="en-US" sz="1200" u="sng" spc="60" dirty="0" err="1">
                <a:solidFill>
                  <a:schemeClr val="accent5">
                    <a:lumMod val="75000"/>
                  </a:schemeClr>
                </a:solidFill>
                <a:latin typeface="Poppins" pitchFamily="2" charset="77"/>
              </a:rPr>
              <a:t>ipo</a:t>
            </a:r>
            <a:endParaRPr lang="en-US" sz="1200" u="sng" spc="60" dirty="0">
              <a:solidFill>
                <a:schemeClr val="accent5">
                  <a:lumMod val="75000"/>
                </a:schemeClr>
              </a:solidFill>
              <a:latin typeface="Poppins" pitchFamily="2" charset="77"/>
            </a:endParaRPr>
          </a:p>
          <a:p>
            <a:pPr marL="342900" indent="-342900">
              <a:spcBef>
                <a:spcPts val="1200"/>
              </a:spcBef>
              <a:buFont typeface="+mj-lt"/>
              <a:buAutoNum type="arabicPeriod" startAt="20"/>
            </a:pPr>
            <a:endParaRPr lang="en-US" sz="1200" u="sng" spc="60" dirty="0">
              <a:solidFill>
                <a:schemeClr val="accent5">
                  <a:lumMod val="75000"/>
                </a:schemeClr>
              </a:solidFill>
              <a:latin typeface="Poppins" pitchFamily="2" charset="77"/>
            </a:endParaRPr>
          </a:p>
        </p:txBody>
      </p:sp>
      <p:pic>
        <p:nvPicPr>
          <p:cNvPr id="9218" name="Picture 2" descr="Arizona Big Buckle Embossed Natural Leather">
            <a:extLst>
              <a:ext uri="{FF2B5EF4-FFF2-40B4-BE49-F238E27FC236}">
                <a16:creationId xmlns:a16="http://schemas.microsoft.com/office/drawing/2014/main" id="{414AF477-2E59-BBA3-7DC9-1FF355899EF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236" t="-19" r="19532" b="19"/>
          <a:stretch/>
        </p:blipFill>
        <p:spPr bwMode="auto">
          <a:xfrm>
            <a:off x="12399399" y="-2006"/>
            <a:ext cx="5888602" cy="1028900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a:extLst>
              <a:ext uri="{FF2B5EF4-FFF2-40B4-BE49-F238E27FC236}">
                <a16:creationId xmlns:a16="http://schemas.microsoft.com/office/drawing/2014/main" id="{6193CE30-AAB9-CFC2-E763-A5849350C851}"/>
              </a:ext>
            </a:extLst>
          </p:cNvPr>
          <p:cNvSpPr/>
          <p:nvPr/>
        </p:nvSpPr>
        <p:spPr>
          <a:xfrm>
            <a:off x="114300" y="95631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18"/>
            <a:stretch>
              <a:fillRect/>
            </a:stretch>
          </a:blipFill>
        </p:spPr>
        <p:txBody>
          <a:bodyPr/>
          <a:lstStyle/>
          <a:p>
            <a:endParaRPr lang="en-US"/>
          </a:p>
        </p:txBody>
      </p:sp>
      <p:sp>
        <p:nvSpPr>
          <p:cNvPr id="12" name="TextBox 11">
            <a:extLst>
              <a:ext uri="{FF2B5EF4-FFF2-40B4-BE49-F238E27FC236}">
                <a16:creationId xmlns:a16="http://schemas.microsoft.com/office/drawing/2014/main" id="{9CCC1631-10D6-C3AD-993C-8780A8484E3A}"/>
              </a:ext>
            </a:extLst>
          </p:cNvPr>
          <p:cNvSpPr txBox="1"/>
          <p:nvPr/>
        </p:nvSpPr>
        <p:spPr>
          <a:xfrm>
            <a:off x="3124200" y="9715500"/>
            <a:ext cx="9144000" cy="276999"/>
          </a:xfrm>
          <a:prstGeom prst="rect">
            <a:avLst/>
          </a:prstGeom>
          <a:noFill/>
        </p:spPr>
        <p:txBody>
          <a:bodyPr wrap="square">
            <a:spAutoFit/>
          </a:bodyPr>
          <a:lstStyle/>
          <a:p>
            <a:pPr algn="r"/>
            <a:r>
              <a:rPr lang="en-US" sz="1200" dirty="0">
                <a:solidFill>
                  <a:schemeClr val="tx1">
                    <a:lumMod val="85000"/>
                    <a:lumOff val="15000"/>
                  </a:schemeClr>
                </a:solidFill>
                <a:effectLst/>
                <a:latin typeface="Poppins" pitchFamily="2" charset="77"/>
                <a:cs typeface="Poppins" pitchFamily="2" charset="77"/>
              </a:rPr>
              <a:t>(BIRKENSTOCK)</a:t>
            </a:r>
            <a:endParaRPr lang="en-US" sz="1200" dirty="0">
              <a:solidFill>
                <a:schemeClr val="tx1">
                  <a:lumMod val="85000"/>
                  <a:lumOff val="15000"/>
                </a:schemeClr>
              </a:solidFill>
              <a:latin typeface="Poppins" pitchFamily="2" charset="77"/>
              <a:cs typeface="Poppins" pitchFamily="2" charset="77"/>
            </a:endParaRPr>
          </a:p>
        </p:txBody>
      </p:sp>
      <p:sp>
        <p:nvSpPr>
          <p:cNvPr id="13" name="TextBox 5">
            <a:extLst>
              <a:ext uri="{FF2B5EF4-FFF2-40B4-BE49-F238E27FC236}">
                <a16:creationId xmlns:a16="http://schemas.microsoft.com/office/drawing/2014/main" id="{A6DEE9BE-FF65-BDD7-4785-D2322E60177F}"/>
              </a:ext>
            </a:extLst>
          </p:cNvPr>
          <p:cNvSpPr txBox="1"/>
          <p:nvPr/>
        </p:nvSpPr>
        <p:spPr>
          <a:xfrm>
            <a:off x="1247875" y="745052"/>
            <a:ext cx="9200044" cy="990618"/>
          </a:xfrm>
          <a:prstGeom prst="rect">
            <a:avLst/>
          </a:prstGeom>
        </p:spPr>
        <p:txBody>
          <a:bodyPr lIns="0" tIns="0" rIns="0" bIns="0" rtlCol="0" anchor="t">
            <a:spAutoFit/>
          </a:bodyPr>
          <a:lstStyle/>
          <a:p>
            <a:pPr>
              <a:lnSpc>
                <a:spcPts val="7200"/>
              </a:lnSpc>
            </a:pPr>
            <a:r>
              <a:rPr lang="en-US" sz="8000" b="1" dirty="0">
                <a:solidFill>
                  <a:srgbClr val="537856"/>
                </a:solidFill>
                <a:latin typeface="Poppins" pitchFamily="2" charset="77"/>
                <a:cs typeface="Poppins" pitchFamily="2" charset="77"/>
              </a:rPr>
              <a:t>SOURCES</a:t>
            </a:r>
          </a:p>
        </p:txBody>
      </p:sp>
      <p:sp>
        <p:nvSpPr>
          <p:cNvPr id="14" name="Freeform 6">
            <a:extLst>
              <a:ext uri="{FF2B5EF4-FFF2-40B4-BE49-F238E27FC236}">
                <a16:creationId xmlns:a16="http://schemas.microsoft.com/office/drawing/2014/main" id="{6485809A-861F-B6FA-3145-8BAD56D469FC}"/>
              </a:ext>
            </a:extLst>
          </p:cNvPr>
          <p:cNvSpPr/>
          <p:nvPr/>
        </p:nvSpPr>
        <p:spPr>
          <a:xfrm rot="-95410">
            <a:off x="628900" y="267200"/>
            <a:ext cx="5548221" cy="1467967"/>
          </a:xfrm>
          <a:custGeom>
            <a:avLst/>
            <a:gdLst/>
            <a:ahLst/>
            <a:cxnLst/>
            <a:rect l="l" t="t" r="r" b="b"/>
            <a:pathLst>
              <a:path w="5548221" h="1467967">
                <a:moveTo>
                  <a:pt x="0" y="0"/>
                </a:moveTo>
                <a:lnTo>
                  <a:pt x="5548221" y="0"/>
                </a:lnTo>
                <a:lnTo>
                  <a:pt x="5548221" y="1467966"/>
                </a:lnTo>
                <a:lnTo>
                  <a:pt x="0" y="146796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Tree>
    <p:extLst>
      <p:ext uri="{BB962C8B-B14F-4D97-AF65-F5344CB8AC3E}">
        <p14:creationId xmlns:p14="http://schemas.microsoft.com/office/powerpoint/2010/main" val="1272425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pic>
        <p:nvPicPr>
          <p:cNvPr id="3" name="Picture 2" descr="A logo with blue green and white hexagons&#10;&#10;Description automatically generated">
            <a:extLst>
              <a:ext uri="{FF2B5EF4-FFF2-40B4-BE49-F238E27FC236}">
                <a16:creationId xmlns:a16="http://schemas.microsoft.com/office/drawing/2014/main" id="{9F54A9CE-E1B8-2C19-9C81-9A8557D0D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150" y="3606800"/>
            <a:ext cx="4711700" cy="3073400"/>
          </a:xfrm>
          <a:prstGeom prst="rect">
            <a:avLst/>
          </a:prstGeom>
        </p:spPr>
      </p:pic>
    </p:spTree>
    <p:extLst>
      <p:ext uri="{BB962C8B-B14F-4D97-AF65-F5344CB8AC3E}">
        <p14:creationId xmlns:p14="http://schemas.microsoft.com/office/powerpoint/2010/main" val="315106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dirty="0"/>
          </a:p>
        </p:txBody>
      </p:sp>
      <p:sp>
        <p:nvSpPr>
          <p:cNvPr id="5" name="Freeform 5">
            <a:extLst>
              <a:ext uri="{FF2B5EF4-FFF2-40B4-BE49-F238E27FC236}">
                <a16:creationId xmlns:a16="http://schemas.microsoft.com/office/drawing/2014/main" id="{941F4264-3B72-CE91-DB13-8F86755BA02A}"/>
              </a:ext>
            </a:extLst>
          </p:cNvPr>
          <p:cNvSpPr/>
          <p:nvPr/>
        </p:nvSpPr>
        <p:spPr>
          <a:xfrm>
            <a:off x="3048000" y="8039100"/>
            <a:ext cx="11849100" cy="1559005"/>
          </a:xfrm>
          <a:custGeom>
            <a:avLst/>
            <a:gdLst/>
            <a:ahLst/>
            <a:cxnLst/>
            <a:rect l="l" t="t" r="r" b="b"/>
            <a:pathLst>
              <a:path w="11849100" h="1559005">
                <a:moveTo>
                  <a:pt x="0" y="0"/>
                </a:moveTo>
                <a:lnTo>
                  <a:pt x="11849100" y="0"/>
                </a:lnTo>
                <a:lnTo>
                  <a:pt x="11849100" y="1559005"/>
                </a:lnTo>
                <a:lnTo>
                  <a:pt x="0" y="1559005"/>
                </a:lnTo>
                <a:lnTo>
                  <a:pt x="0" y="0"/>
                </a:lnTo>
                <a:close/>
              </a:path>
            </a:pathLst>
          </a:custGeom>
          <a:blipFill>
            <a:blip r:embed="rId3">
              <a:alphaModFix amt="75000"/>
            </a:blip>
            <a:stretch>
              <a:fillRect t="-50552" b="-17607"/>
            </a:stretch>
          </a:blipFill>
        </p:spPr>
        <p:txBody>
          <a:bodyPr/>
          <a:lstStyle/>
          <a:p>
            <a:endParaRPr lang="en-US"/>
          </a:p>
        </p:txBody>
      </p:sp>
      <p:sp>
        <p:nvSpPr>
          <p:cNvPr id="4" name="AutoShape 4"/>
          <p:cNvSpPr/>
          <p:nvPr/>
        </p:nvSpPr>
        <p:spPr>
          <a:xfrm flipV="1">
            <a:off x="7460191" y="4765890"/>
            <a:ext cx="4835848" cy="0"/>
          </a:xfrm>
          <a:prstGeom prst="line">
            <a:avLst/>
          </a:prstGeom>
          <a:ln w="38100" cap="flat">
            <a:solidFill>
              <a:srgbClr val="537856"/>
            </a:solidFill>
            <a:prstDash val="sysDot"/>
            <a:headEnd type="none" w="sm" len="sm"/>
            <a:tailEnd type="none" w="sm" len="sm"/>
          </a:ln>
        </p:spPr>
        <p:txBody>
          <a:bodyPr/>
          <a:lstStyle/>
          <a:p>
            <a:endParaRPr lang="en-US"/>
          </a:p>
        </p:txBody>
      </p:sp>
      <p:sp>
        <p:nvSpPr>
          <p:cNvPr id="7" name="Freeform 7"/>
          <p:cNvSpPr/>
          <p:nvPr/>
        </p:nvSpPr>
        <p:spPr>
          <a:xfrm>
            <a:off x="1830244" y="2100600"/>
            <a:ext cx="14627513" cy="6085800"/>
          </a:xfrm>
          <a:custGeom>
            <a:avLst/>
            <a:gdLst/>
            <a:ahLst/>
            <a:cxnLst/>
            <a:rect l="l" t="t" r="r" b="b"/>
            <a:pathLst>
              <a:path w="3611328" h="1359329">
                <a:moveTo>
                  <a:pt x="0" y="0"/>
                </a:moveTo>
                <a:lnTo>
                  <a:pt x="3611328" y="0"/>
                </a:lnTo>
                <a:lnTo>
                  <a:pt x="3611328" y="1359329"/>
                </a:lnTo>
                <a:lnTo>
                  <a:pt x="0" y="1359329"/>
                </a:lnTo>
                <a:close/>
              </a:path>
            </a:pathLst>
          </a:custGeom>
          <a:solidFill>
            <a:srgbClr val="FFF7F3"/>
          </a:solidFill>
        </p:spPr>
        <p:txBody>
          <a:bodyPr/>
          <a:lstStyle/>
          <a:p>
            <a:endParaRPr lang="en-US"/>
          </a:p>
        </p:txBody>
      </p:sp>
      <p:sp>
        <p:nvSpPr>
          <p:cNvPr id="8" name="TextBox 8"/>
          <p:cNvSpPr txBox="1"/>
          <p:nvPr/>
        </p:nvSpPr>
        <p:spPr>
          <a:xfrm>
            <a:off x="2288119" y="2526735"/>
            <a:ext cx="13711761" cy="5197365"/>
          </a:xfrm>
          <a:prstGeom prst="rect">
            <a:avLst/>
          </a:prstGeom>
        </p:spPr>
        <p:txBody>
          <a:bodyPr lIns="50800" tIns="50800" rIns="50800" bIns="50800" rtlCol="0" anchor="ctr"/>
          <a:lstStyle/>
          <a:p>
            <a:pPr>
              <a:lnSpc>
                <a:spcPts val="3000"/>
              </a:lnSpc>
            </a:pPr>
            <a:endParaRPr/>
          </a:p>
        </p:txBody>
      </p:sp>
      <p:sp>
        <p:nvSpPr>
          <p:cNvPr id="9" name="TextBox 9"/>
          <p:cNvSpPr txBox="1"/>
          <p:nvPr/>
        </p:nvSpPr>
        <p:spPr>
          <a:xfrm>
            <a:off x="2590800" y="2628900"/>
            <a:ext cx="7696200" cy="4942379"/>
          </a:xfrm>
          <a:prstGeom prst="rect">
            <a:avLst/>
          </a:prstGeom>
        </p:spPr>
        <p:txBody>
          <a:bodyPr wrap="square" lIns="0" tIns="0" rIns="0" bIns="0" rtlCol="0" anchor="t">
            <a:spAutoFit/>
          </a:bodyPr>
          <a:lstStyle/>
          <a:p>
            <a:pPr>
              <a:lnSpc>
                <a:spcPts val="7000"/>
              </a:lnSpc>
            </a:pPr>
            <a:r>
              <a:rPr lang="en-US" sz="4800" dirty="0">
                <a:solidFill>
                  <a:srgbClr val="537856"/>
                </a:solidFill>
                <a:latin typeface="Poppins Bold"/>
              </a:rPr>
              <a:t>INNOVATION</a:t>
            </a:r>
            <a:r>
              <a:rPr lang="en-US" sz="4800" dirty="0">
                <a:solidFill>
                  <a:srgbClr val="537856"/>
                </a:solidFill>
                <a:latin typeface="Poppins" pitchFamily="2" charset="77"/>
              </a:rPr>
              <a:t> RESISTANCE</a:t>
            </a:r>
          </a:p>
          <a:p>
            <a:pPr>
              <a:lnSpc>
                <a:spcPts val="2520"/>
              </a:lnSpc>
            </a:pPr>
            <a:endParaRPr lang="en-US" sz="5000" dirty="0">
              <a:solidFill>
                <a:srgbClr val="537856"/>
              </a:solidFill>
              <a:latin typeface="Poppins" pitchFamily="2" charset="77"/>
            </a:endParaRPr>
          </a:p>
          <a:p>
            <a:pPr>
              <a:lnSpc>
                <a:spcPts val="3359"/>
              </a:lnSpc>
            </a:pPr>
            <a:r>
              <a:rPr lang="en-US" sz="2300" dirty="0">
                <a:solidFill>
                  <a:srgbClr val="1B1B1B"/>
                </a:solidFill>
                <a:latin typeface="Poppins" pitchFamily="2" charset="77"/>
              </a:rPr>
              <a:t>Initially, shoemakers are resistant to the innovative three-dimensional last. Even though they know that the innovation could improve the quality of their product, implementing its use would result in a greater workload and cost. </a:t>
            </a:r>
          </a:p>
          <a:p>
            <a:pPr>
              <a:lnSpc>
                <a:spcPts val="1960"/>
              </a:lnSpc>
            </a:pPr>
            <a:endParaRPr lang="en-US" sz="2300" dirty="0">
              <a:solidFill>
                <a:srgbClr val="1B1B1B"/>
              </a:solidFill>
              <a:latin typeface="Poppins" pitchFamily="2" charset="77"/>
            </a:endParaRPr>
          </a:p>
          <a:p>
            <a:pPr>
              <a:lnSpc>
                <a:spcPts val="3359"/>
              </a:lnSpc>
            </a:pPr>
            <a:r>
              <a:rPr lang="en-US" sz="2300" dirty="0">
                <a:solidFill>
                  <a:srgbClr val="1B1B1B"/>
                </a:solidFill>
                <a:latin typeface="Poppins" pitchFamily="2" charset="77"/>
              </a:rPr>
              <a:t>Despite this resistance, the three-dimensional last eventually becomes the basis for all modern footwear. </a:t>
            </a:r>
          </a:p>
        </p:txBody>
      </p:sp>
      <p:sp>
        <p:nvSpPr>
          <p:cNvPr id="10" name="AutoShape 10"/>
          <p:cNvSpPr/>
          <p:nvPr/>
        </p:nvSpPr>
        <p:spPr>
          <a:xfrm>
            <a:off x="2590800" y="3619500"/>
            <a:ext cx="7772400"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1" name="Freeform 11"/>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
        <p:nvSpPr>
          <p:cNvPr id="12" name="Freeform 9">
            <a:extLst>
              <a:ext uri="{FF2B5EF4-FFF2-40B4-BE49-F238E27FC236}">
                <a16:creationId xmlns:a16="http://schemas.microsoft.com/office/drawing/2014/main" id="{1EEE171B-EAEE-CA81-7548-60A73F1FCA66}"/>
              </a:ext>
            </a:extLst>
          </p:cNvPr>
          <p:cNvSpPr/>
          <p:nvPr/>
        </p:nvSpPr>
        <p:spPr>
          <a:xfrm rot="-8908">
            <a:off x="7088109" y="1414498"/>
            <a:ext cx="3704768" cy="1169698"/>
          </a:xfrm>
          <a:custGeom>
            <a:avLst/>
            <a:gdLst/>
            <a:ahLst/>
            <a:cxnLst/>
            <a:rect l="l" t="t" r="r" b="b"/>
            <a:pathLst>
              <a:path w="3704768" h="1169698">
                <a:moveTo>
                  <a:pt x="0" y="0"/>
                </a:moveTo>
                <a:lnTo>
                  <a:pt x="3704768" y="0"/>
                </a:lnTo>
                <a:lnTo>
                  <a:pt x="3704768" y="1169698"/>
                </a:lnTo>
                <a:lnTo>
                  <a:pt x="0" y="1169698"/>
                </a:lnTo>
                <a:lnTo>
                  <a:pt x="0" y="0"/>
                </a:lnTo>
                <a:close/>
              </a:path>
            </a:pathLst>
          </a:custGeom>
          <a:blipFill>
            <a:blip r:embed="rId5"/>
            <a:stretch>
              <a:fillRect/>
            </a:stretch>
          </a:blipFill>
        </p:spPr>
        <p:txBody>
          <a:bodyPr/>
          <a:lstStyle/>
          <a:p>
            <a:endParaRPr lang="en-US"/>
          </a:p>
        </p:txBody>
      </p:sp>
      <p:sp>
        <p:nvSpPr>
          <p:cNvPr id="13" name="Freeform 9">
            <a:extLst>
              <a:ext uri="{FF2B5EF4-FFF2-40B4-BE49-F238E27FC236}">
                <a16:creationId xmlns:a16="http://schemas.microsoft.com/office/drawing/2014/main" id="{86B9BC9F-8BEA-1447-6141-79502BE963B5}"/>
              </a:ext>
            </a:extLst>
          </p:cNvPr>
          <p:cNvSpPr/>
          <p:nvPr/>
        </p:nvSpPr>
        <p:spPr>
          <a:xfrm>
            <a:off x="10805681" y="3771901"/>
            <a:ext cx="5496954" cy="2433128"/>
          </a:xfrm>
          <a:custGeom>
            <a:avLst/>
            <a:gdLst/>
            <a:ahLst/>
            <a:cxnLst/>
            <a:rect l="l" t="t" r="r" b="b"/>
            <a:pathLst>
              <a:path w="3935673" h="1742055">
                <a:moveTo>
                  <a:pt x="0" y="0"/>
                </a:moveTo>
                <a:lnTo>
                  <a:pt x="3935673" y="0"/>
                </a:lnTo>
                <a:lnTo>
                  <a:pt x="3935673" y="1742054"/>
                </a:lnTo>
                <a:lnTo>
                  <a:pt x="0" y="1742054"/>
                </a:lnTo>
                <a:lnTo>
                  <a:pt x="0" y="0"/>
                </a:lnTo>
                <a:close/>
              </a:path>
            </a:pathLst>
          </a:custGeom>
          <a:blipFill>
            <a:blip r:embed="rId6"/>
            <a:stretch>
              <a:fillRect t="-6959"/>
            </a:stretch>
          </a:blipFill>
        </p:spPr>
        <p:txBody>
          <a:bodyPr/>
          <a:lstStyle/>
          <a:p>
            <a:endParaRPr lang="en-US"/>
          </a:p>
        </p:txBody>
      </p:sp>
      <p:sp>
        <p:nvSpPr>
          <p:cNvPr id="14" name="TextBox 22">
            <a:extLst>
              <a:ext uri="{FF2B5EF4-FFF2-40B4-BE49-F238E27FC236}">
                <a16:creationId xmlns:a16="http://schemas.microsoft.com/office/drawing/2014/main" id="{8931CBC6-55B0-CC2B-CFC2-24F67C14E0EC}"/>
              </a:ext>
            </a:extLst>
          </p:cNvPr>
          <p:cNvSpPr txBox="1"/>
          <p:nvPr/>
        </p:nvSpPr>
        <p:spPr>
          <a:xfrm>
            <a:off x="12801600" y="6362700"/>
            <a:ext cx="3428999" cy="180819"/>
          </a:xfrm>
          <a:prstGeom prst="rect">
            <a:avLst/>
          </a:prstGeom>
        </p:spPr>
        <p:txBody>
          <a:bodyPr wrap="square" lIns="0" tIns="0" rIns="0" bIns="0" rtlCol="0" anchor="t">
            <a:spAutoFit/>
          </a:bodyPr>
          <a:lstStyle/>
          <a:p>
            <a:pPr algn="r">
              <a:lnSpc>
                <a:spcPts val="1439"/>
              </a:lnSpc>
              <a:spcBef>
                <a:spcPct val="0"/>
              </a:spcBef>
            </a:pPr>
            <a:r>
              <a:rPr lang="en-US" sz="1200" spc="36" dirty="0">
                <a:solidFill>
                  <a:schemeClr val="tx1">
                    <a:lumMod val="85000"/>
                    <a:lumOff val="15000"/>
                  </a:schemeClr>
                </a:solidFill>
                <a:latin typeface="Poppins" pitchFamily="2" charset="77"/>
              </a:rPr>
              <a:t>3-Dimensional Shoe Last (BIRKENSTOCK)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4991100"/>
            <a:ext cx="18288000" cy="52959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alphaModFix amt="59000"/>
            </a:blip>
            <a:stretch>
              <a:fillRect t="-177777" b="-77777"/>
            </a:stretch>
          </a:blipFill>
        </p:spPr>
        <p:txBody>
          <a:bodyPr/>
          <a:lstStyle/>
          <a:p>
            <a:endParaRPr lang="en-US"/>
          </a:p>
        </p:txBody>
      </p:sp>
      <p:sp>
        <p:nvSpPr>
          <p:cNvPr id="4" name="Freeform 4"/>
          <p:cNvSpPr/>
          <p:nvPr/>
        </p:nvSpPr>
        <p:spPr>
          <a:xfrm>
            <a:off x="0" y="0"/>
            <a:ext cx="18288000" cy="5143500"/>
          </a:xfrm>
          <a:custGeom>
            <a:avLst/>
            <a:gdLst/>
            <a:ahLst/>
            <a:cxnLst/>
            <a:rect l="l" t="t" r="r" b="b"/>
            <a:pathLst>
              <a:path w="3210811" h="1354667">
                <a:moveTo>
                  <a:pt x="0" y="0"/>
                </a:moveTo>
                <a:lnTo>
                  <a:pt x="3210811" y="0"/>
                </a:lnTo>
                <a:lnTo>
                  <a:pt x="3210811" y="1354667"/>
                </a:lnTo>
                <a:lnTo>
                  <a:pt x="0" y="1354667"/>
                </a:lnTo>
                <a:close/>
              </a:path>
            </a:pathLst>
          </a:custGeom>
          <a:solidFill>
            <a:srgbClr val="FFF7F3"/>
          </a:solidFill>
        </p:spPr>
        <p:txBody>
          <a:bodyPr/>
          <a:lstStyle/>
          <a:p>
            <a:endParaRPr lang="en-US"/>
          </a:p>
        </p:txBody>
      </p:sp>
      <p:sp>
        <p:nvSpPr>
          <p:cNvPr id="5" name="TextBox 5"/>
          <p:cNvSpPr txBox="1"/>
          <p:nvPr/>
        </p:nvSpPr>
        <p:spPr>
          <a:xfrm>
            <a:off x="0" y="-36165"/>
            <a:ext cx="12191048" cy="5179665"/>
          </a:xfrm>
          <a:prstGeom prst="rect">
            <a:avLst/>
          </a:prstGeom>
        </p:spPr>
        <p:txBody>
          <a:bodyPr lIns="50800" tIns="50800" rIns="50800" bIns="50800" rtlCol="0" anchor="ctr"/>
          <a:lstStyle/>
          <a:p>
            <a:pPr>
              <a:lnSpc>
                <a:spcPts val="3000"/>
              </a:lnSpc>
            </a:pPr>
            <a:endParaRPr/>
          </a:p>
        </p:txBody>
      </p:sp>
      <p:sp>
        <p:nvSpPr>
          <p:cNvPr id="7" name="Freeform 7"/>
          <p:cNvSpPr/>
          <p:nvPr/>
        </p:nvSpPr>
        <p:spPr>
          <a:xfrm>
            <a:off x="12191048" y="11573"/>
            <a:ext cx="6096953" cy="5131927"/>
          </a:xfrm>
          <a:custGeom>
            <a:avLst/>
            <a:gdLst/>
            <a:ahLst/>
            <a:cxnLst/>
            <a:rect l="l" t="t" r="r" b="b"/>
            <a:pathLst>
              <a:path w="6096953" h="5131927">
                <a:moveTo>
                  <a:pt x="0" y="0"/>
                </a:moveTo>
                <a:lnTo>
                  <a:pt x="6096952" y="0"/>
                </a:lnTo>
                <a:lnTo>
                  <a:pt x="6096952" y="5131927"/>
                </a:lnTo>
                <a:lnTo>
                  <a:pt x="0" y="5131927"/>
                </a:lnTo>
                <a:lnTo>
                  <a:pt x="0" y="0"/>
                </a:lnTo>
                <a:close/>
              </a:path>
            </a:pathLst>
          </a:custGeom>
          <a:blipFill>
            <a:blip r:embed="rId2">
              <a:alphaModFix amt="59000"/>
            </a:blip>
            <a:stretch>
              <a:fillRect l="-199953" t="-172239" b="-84117"/>
            </a:stretch>
          </a:blipFill>
        </p:spPr>
        <p:txBody>
          <a:bodyPr/>
          <a:lstStyle/>
          <a:p>
            <a:endParaRPr lang="en-US" dirty="0"/>
          </a:p>
        </p:txBody>
      </p:sp>
      <p:sp>
        <p:nvSpPr>
          <p:cNvPr id="9" name="AutoShape 9"/>
          <p:cNvSpPr/>
          <p:nvPr/>
        </p:nvSpPr>
        <p:spPr>
          <a:xfrm>
            <a:off x="12725400" y="4152900"/>
            <a:ext cx="4957990" cy="0"/>
          </a:xfrm>
          <a:prstGeom prst="line">
            <a:avLst/>
          </a:prstGeom>
          <a:ln w="50800" cap="flat">
            <a:solidFill>
              <a:srgbClr val="FFD07B"/>
            </a:solidFill>
            <a:prstDash val="sysDot"/>
            <a:headEnd type="none" w="sm" len="sm"/>
            <a:tailEnd type="none" w="sm" len="sm"/>
          </a:ln>
        </p:spPr>
        <p:txBody>
          <a:bodyPr/>
          <a:lstStyle/>
          <a:p>
            <a:endParaRPr lang="en-US"/>
          </a:p>
        </p:txBody>
      </p:sp>
      <p:sp>
        <p:nvSpPr>
          <p:cNvPr id="10" name="TextBox 10"/>
          <p:cNvSpPr txBox="1"/>
          <p:nvPr/>
        </p:nvSpPr>
        <p:spPr>
          <a:xfrm>
            <a:off x="12725400" y="1409700"/>
            <a:ext cx="5056814" cy="2297424"/>
          </a:xfrm>
          <a:prstGeom prst="rect">
            <a:avLst/>
          </a:prstGeom>
        </p:spPr>
        <p:txBody>
          <a:bodyPr lIns="0" tIns="0" rIns="0" bIns="0" rtlCol="0" anchor="t">
            <a:spAutoFit/>
          </a:bodyPr>
          <a:lstStyle/>
          <a:p>
            <a:pPr>
              <a:lnSpc>
                <a:spcPts val="3400"/>
              </a:lnSpc>
            </a:pPr>
            <a:r>
              <a:rPr lang="en-US" sz="4800" dirty="0">
                <a:solidFill>
                  <a:srgbClr val="FFD07B"/>
                </a:solidFill>
                <a:latin typeface="Poppins Bold"/>
              </a:rPr>
              <a:t>1896</a:t>
            </a:r>
            <a:r>
              <a:rPr lang="en-US" sz="3399" dirty="0">
                <a:solidFill>
                  <a:srgbClr val="FFD07B"/>
                </a:solidFill>
                <a:latin typeface="Poppins" pitchFamily="2" charset="77"/>
              </a:rPr>
              <a:t> </a:t>
            </a:r>
            <a:br>
              <a:rPr lang="en-US" sz="3399" dirty="0">
                <a:solidFill>
                  <a:srgbClr val="FFD07B"/>
                </a:solidFill>
                <a:latin typeface="Poppins" pitchFamily="2" charset="77"/>
              </a:rPr>
            </a:br>
            <a:r>
              <a:rPr lang="en-US" sz="3399" dirty="0">
                <a:solidFill>
                  <a:srgbClr val="FFD07B"/>
                </a:solidFill>
                <a:latin typeface="Poppins" pitchFamily="2" charset="77"/>
              </a:rPr>
              <a:t>INNOVATION</a:t>
            </a:r>
          </a:p>
          <a:p>
            <a:pPr>
              <a:lnSpc>
                <a:spcPts val="2520"/>
              </a:lnSpc>
              <a:spcBef>
                <a:spcPts val="1200"/>
              </a:spcBef>
            </a:pPr>
            <a:r>
              <a:rPr lang="en-US" sz="1800" dirty="0">
                <a:solidFill>
                  <a:srgbClr val="FFF7F3"/>
                </a:solidFill>
                <a:latin typeface="Poppins" pitchFamily="2" charset="77"/>
              </a:rPr>
              <a:t>Konrad Birkenstock designs contoured insoles and footbeds to be used by shoemakers in the production of custom footwear.</a:t>
            </a:r>
          </a:p>
        </p:txBody>
      </p:sp>
      <p:sp>
        <p:nvSpPr>
          <p:cNvPr id="12" name="Freeform 12"/>
          <p:cNvSpPr/>
          <p:nvPr/>
        </p:nvSpPr>
        <p:spPr>
          <a:xfrm>
            <a:off x="12191048" y="5143500"/>
            <a:ext cx="6102054" cy="5143500"/>
          </a:xfrm>
          <a:custGeom>
            <a:avLst/>
            <a:gdLst/>
            <a:ahLst/>
            <a:cxnLst/>
            <a:rect l="l" t="t" r="r" b="b"/>
            <a:pathLst>
              <a:path w="1607125" h="1354667">
                <a:moveTo>
                  <a:pt x="0" y="0"/>
                </a:moveTo>
                <a:lnTo>
                  <a:pt x="1607125" y="0"/>
                </a:lnTo>
                <a:lnTo>
                  <a:pt x="1607125" y="1354667"/>
                </a:lnTo>
                <a:lnTo>
                  <a:pt x="0" y="1354667"/>
                </a:lnTo>
                <a:close/>
              </a:path>
            </a:pathLst>
          </a:custGeom>
          <a:solidFill>
            <a:srgbClr val="FFD07B"/>
          </a:solidFill>
        </p:spPr>
        <p:txBody>
          <a:bodyPr/>
          <a:lstStyle/>
          <a:p>
            <a:endParaRPr lang="en-US" dirty="0"/>
          </a:p>
        </p:txBody>
      </p:sp>
      <p:sp>
        <p:nvSpPr>
          <p:cNvPr id="13" name="TextBox 13"/>
          <p:cNvSpPr txBox="1"/>
          <p:nvPr/>
        </p:nvSpPr>
        <p:spPr>
          <a:xfrm>
            <a:off x="12191048" y="5107335"/>
            <a:ext cx="6102054" cy="5179665"/>
          </a:xfrm>
          <a:prstGeom prst="rect">
            <a:avLst/>
          </a:prstGeom>
        </p:spPr>
        <p:txBody>
          <a:bodyPr lIns="50800" tIns="50800" rIns="50800" bIns="50800" rtlCol="0" anchor="ctr"/>
          <a:lstStyle/>
          <a:p>
            <a:pPr>
              <a:lnSpc>
                <a:spcPts val="3000"/>
              </a:lnSpc>
            </a:pPr>
            <a:endParaRPr/>
          </a:p>
        </p:txBody>
      </p:sp>
      <p:sp>
        <p:nvSpPr>
          <p:cNvPr id="14" name="Freeform 14"/>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3"/>
            <a:stretch>
              <a:fillRect/>
            </a:stretch>
          </a:blipFill>
        </p:spPr>
        <p:txBody>
          <a:bodyPr/>
          <a:lstStyle/>
          <a:p>
            <a:endParaRPr lang="en-US"/>
          </a:p>
        </p:txBody>
      </p:sp>
      <p:sp>
        <p:nvSpPr>
          <p:cNvPr id="16" name="AutoShape 16"/>
          <p:cNvSpPr/>
          <p:nvPr/>
        </p:nvSpPr>
        <p:spPr>
          <a:xfrm>
            <a:off x="6781800" y="9334500"/>
            <a:ext cx="4835848" cy="0"/>
          </a:xfrm>
          <a:prstGeom prst="line">
            <a:avLst/>
          </a:prstGeom>
          <a:ln w="50800" cap="flat">
            <a:solidFill>
              <a:srgbClr val="FFD07B"/>
            </a:solidFill>
            <a:prstDash val="sysDot"/>
            <a:headEnd type="none" w="sm" len="sm"/>
            <a:tailEnd type="none" w="sm" len="sm"/>
          </a:ln>
        </p:spPr>
        <p:txBody>
          <a:bodyPr/>
          <a:lstStyle/>
          <a:p>
            <a:endParaRPr lang="en-US"/>
          </a:p>
        </p:txBody>
      </p:sp>
      <p:sp>
        <p:nvSpPr>
          <p:cNvPr id="17" name="TextBox 17"/>
          <p:cNvSpPr txBox="1"/>
          <p:nvPr/>
        </p:nvSpPr>
        <p:spPr>
          <a:xfrm>
            <a:off x="6781800" y="6040914"/>
            <a:ext cx="5056814" cy="3041217"/>
          </a:xfrm>
          <a:prstGeom prst="rect">
            <a:avLst/>
          </a:prstGeom>
        </p:spPr>
        <p:txBody>
          <a:bodyPr lIns="0" tIns="0" rIns="0" bIns="0" rtlCol="0" anchor="t">
            <a:spAutoFit/>
          </a:bodyPr>
          <a:lstStyle/>
          <a:p>
            <a:pPr>
              <a:lnSpc>
                <a:spcPts val="3774"/>
              </a:lnSpc>
            </a:pPr>
            <a:r>
              <a:rPr lang="en-US" sz="4800" dirty="0">
                <a:solidFill>
                  <a:srgbClr val="FFD07B"/>
                </a:solidFill>
                <a:latin typeface="Poppins Bold"/>
              </a:rPr>
              <a:t>1899-1914</a:t>
            </a:r>
            <a:r>
              <a:rPr lang="en-US" sz="3400" dirty="0">
                <a:solidFill>
                  <a:srgbClr val="FFD07B"/>
                </a:solidFill>
                <a:latin typeface="Poppins Bold"/>
              </a:rPr>
              <a:t> </a:t>
            </a:r>
            <a:r>
              <a:rPr lang="en-US" sz="3400" dirty="0">
                <a:solidFill>
                  <a:srgbClr val="FFD07B"/>
                </a:solidFill>
                <a:latin typeface="Poppins" pitchFamily="2" charset="77"/>
              </a:rPr>
              <a:t>EVANGELIZING</a:t>
            </a:r>
          </a:p>
          <a:p>
            <a:pPr>
              <a:lnSpc>
                <a:spcPts val="2520"/>
              </a:lnSpc>
              <a:spcBef>
                <a:spcPts val="1200"/>
              </a:spcBef>
            </a:pPr>
            <a:r>
              <a:rPr lang="en-US" sz="1800" spc="53" dirty="0">
                <a:solidFill>
                  <a:srgbClr val="FFF7F3"/>
                </a:solidFill>
                <a:latin typeface="Poppins" pitchFamily="2" charset="77"/>
              </a:rPr>
              <a:t>Konrad Birkenstock gives lectures to master cobblers, guilds, and tradespeople, explaining his custom-made footwear design and sells licenses allowing others to produce his innovative footbed shoe design.</a:t>
            </a:r>
          </a:p>
        </p:txBody>
      </p:sp>
      <p:sp>
        <p:nvSpPr>
          <p:cNvPr id="18" name="TextBox 18"/>
          <p:cNvSpPr txBox="1"/>
          <p:nvPr/>
        </p:nvSpPr>
        <p:spPr>
          <a:xfrm>
            <a:off x="609600" y="1562100"/>
            <a:ext cx="4757733" cy="2249334"/>
          </a:xfrm>
          <a:prstGeom prst="rect">
            <a:avLst/>
          </a:prstGeom>
        </p:spPr>
        <p:txBody>
          <a:bodyPr lIns="0" tIns="0" rIns="0" bIns="0" rtlCol="0" anchor="t">
            <a:spAutoFit/>
          </a:bodyPr>
          <a:lstStyle/>
          <a:p>
            <a:pPr algn="ctr">
              <a:lnSpc>
                <a:spcPts val="2939"/>
              </a:lnSpc>
            </a:pPr>
            <a:r>
              <a:rPr lang="en-US" sz="4800" dirty="0">
                <a:solidFill>
                  <a:srgbClr val="537856"/>
                </a:solidFill>
                <a:latin typeface="Poppins Bold"/>
              </a:rPr>
              <a:t>1896</a:t>
            </a:r>
          </a:p>
          <a:p>
            <a:pPr algn="ctr">
              <a:spcBef>
                <a:spcPts val="1200"/>
              </a:spcBef>
            </a:pPr>
            <a:r>
              <a:rPr lang="en-US" sz="2800" dirty="0">
                <a:solidFill>
                  <a:srgbClr val="537856"/>
                </a:solidFill>
                <a:latin typeface="Poppins Bold"/>
              </a:rPr>
              <a:t>Konrad Birkenstock sells all his possessions to open a shoemaker's workshop in Frankfurt. </a:t>
            </a:r>
          </a:p>
        </p:txBody>
      </p:sp>
      <p:sp>
        <p:nvSpPr>
          <p:cNvPr id="19" name="TextBox 19"/>
          <p:cNvSpPr txBox="1"/>
          <p:nvPr/>
        </p:nvSpPr>
        <p:spPr>
          <a:xfrm>
            <a:off x="13030200" y="6515100"/>
            <a:ext cx="4576376" cy="1969770"/>
          </a:xfrm>
          <a:prstGeom prst="rect">
            <a:avLst/>
          </a:prstGeom>
        </p:spPr>
        <p:txBody>
          <a:bodyPr lIns="0" tIns="0" rIns="0" bIns="0" rtlCol="0" anchor="t">
            <a:spAutoFit/>
          </a:bodyPr>
          <a:lstStyle/>
          <a:p>
            <a:pPr algn="ctr"/>
            <a:r>
              <a:rPr lang="en-US" sz="3200" dirty="0">
                <a:solidFill>
                  <a:srgbClr val="537856"/>
                </a:solidFill>
                <a:latin typeface="Poppins Bold"/>
              </a:rPr>
              <a:t>Custom footbeds enable cobblers to give their shoes a better fit.</a:t>
            </a:r>
          </a:p>
        </p:txBody>
      </p:sp>
      <p:sp>
        <p:nvSpPr>
          <p:cNvPr id="20" name="Freeform 20"/>
          <p:cNvSpPr/>
          <p:nvPr/>
        </p:nvSpPr>
        <p:spPr>
          <a:xfrm>
            <a:off x="6102054" y="0"/>
            <a:ext cx="6088994" cy="5143500"/>
          </a:xfrm>
          <a:custGeom>
            <a:avLst/>
            <a:gdLst/>
            <a:ahLst/>
            <a:cxnLst/>
            <a:rect l="l" t="t" r="r" b="b"/>
            <a:pathLst>
              <a:path w="6088994" h="5143500">
                <a:moveTo>
                  <a:pt x="0" y="0"/>
                </a:moveTo>
                <a:lnTo>
                  <a:pt x="6088994" y="0"/>
                </a:lnTo>
                <a:lnTo>
                  <a:pt x="6088994" y="5143500"/>
                </a:lnTo>
                <a:lnTo>
                  <a:pt x="0" y="5143500"/>
                </a:lnTo>
                <a:lnTo>
                  <a:pt x="0" y="0"/>
                </a:lnTo>
                <a:close/>
              </a:path>
            </a:pathLst>
          </a:custGeom>
          <a:blipFill>
            <a:blip r:embed="rId4"/>
            <a:stretch>
              <a:fillRect l="-9427" r="-17519"/>
            </a:stretch>
          </a:blipFill>
        </p:spPr>
        <p:txBody>
          <a:bodyPr/>
          <a:lstStyle/>
          <a:p>
            <a:endParaRPr lang="en-US"/>
          </a:p>
        </p:txBody>
      </p:sp>
      <p:sp>
        <p:nvSpPr>
          <p:cNvPr id="21" name="TextBox 21"/>
          <p:cNvSpPr txBox="1"/>
          <p:nvPr/>
        </p:nvSpPr>
        <p:spPr>
          <a:xfrm>
            <a:off x="2362200" y="4762500"/>
            <a:ext cx="3677229" cy="209673"/>
          </a:xfrm>
          <a:prstGeom prst="rect">
            <a:avLst/>
          </a:prstGeom>
        </p:spPr>
        <p:txBody>
          <a:bodyPr lIns="0" tIns="0" rIns="0" bIns="0" rtlCol="0" anchor="t">
            <a:spAutoFit/>
          </a:bodyPr>
          <a:lstStyle/>
          <a:p>
            <a:pPr algn="r">
              <a:lnSpc>
                <a:spcPts val="1680"/>
              </a:lnSpc>
            </a:pPr>
            <a:r>
              <a:rPr lang="en-US" sz="1200" dirty="0">
                <a:solidFill>
                  <a:srgbClr val="1B1B1B"/>
                </a:solidFill>
                <a:latin typeface="Poppins" pitchFamily="2" charset="77"/>
              </a:rPr>
              <a:t>(Complete Birkenstock)</a:t>
            </a:r>
          </a:p>
        </p:txBody>
      </p:sp>
      <p:sp>
        <p:nvSpPr>
          <p:cNvPr id="23" name="Freeform 23"/>
          <p:cNvSpPr/>
          <p:nvPr/>
        </p:nvSpPr>
        <p:spPr>
          <a:xfrm>
            <a:off x="0" y="5143500"/>
            <a:ext cx="6095524" cy="5143500"/>
          </a:xfrm>
          <a:custGeom>
            <a:avLst/>
            <a:gdLst/>
            <a:ahLst/>
            <a:cxnLst/>
            <a:rect l="l" t="t" r="r" b="b"/>
            <a:pathLst>
              <a:path w="1646995" h="1301637">
                <a:moveTo>
                  <a:pt x="0" y="0"/>
                </a:moveTo>
                <a:lnTo>
                  <a:pt x="1646995" y="0"/>
                </a:lnTo>
                <a:lnTo>
                  <a:pt x="1646995" y="1301637"/>
                </a:lnTo>
                <a:lnTo>
                  <a:pt x="0" y="1301637"/>
                </a:lnTo>
                <a:close/>
              </a:path>
            </a:pathLst>
          </a:custGeom>
          <a:solidFill>
            <a:srgbClr val="FFFFFF"/>
          </a:solidFill>
        </p:spPr>
        <p:txBody>
          <a:bodyPr/>
          <a:lstStyle/>
          <a:p>
            <a:endParaRPr lang="en-US"/>
          </a:p>
        </p:txBody>
      </p:sp>
      <p:sp>
        <p:nvSpPr>
          <p:cNvPr id="24" name="TextBox 24"/>
          <p:cNvSpPr txBox="1"/>
          <p:nvPr/>
        </p:nvSpPr>
        <p:spPr>
          <a:xfrm>
            <a:off x="-412680" y="5105861"/>
            <a:ext cx="6508204" cy="5181139"/>
          </a:xfrm>
          <a:prstGeom prst="rect">
            <a:avLst/>
          </a:prstGeom>
        </p:spPr>
        <p:txBody>
          <a:bodyPr lIns="50800" tIns="50800" rIns="50800" bIns="50800" rtlCol="0" anchor="ctr"/>
          <a:lstStyle/>
          <a:p>
            <a:pPr algn="ctr">
              <a:lnSpc>
                <a:spcPts val="3000"/>
              </a:lnSpc>
            </a:pPr>
            <a:endParaRPr/>
          </a:p>
        </p:txBody>
      </p:sp>
      <p:sp>
        <p:nvSpPr>
          <p:cNvPr id="25" name="Freeform 25"/>
          <p:cNvSpPr/>
          <p:nvPr/>
        </p:nvSpPr>
        <p:spPr>
          <a:xfrm>
            <a:off x="522620" y="5143500"/>
            <a:ext cx="4634167" cy="5143500"/>
          </a:xfrm>
          <a:custGeom>
            <a:avLst/>
            <a:gdLst/>
            <a:ahLst/>
            <a:cxnLst/>
            <a:rect l="l" t="t" r="r" b="b"/>
            <a:pathLst>
              <a:path w="4634167" h="5143500">
                <a:moveTo>
                  <a:pt x="0" y="0"/>
                </a:moveTo>
                <a:lnTo>
                  <a:pt x="4634167" y="0"/>
                </a:lnTo>
                <a:lnTo>
                  <a:pt x="4634167" y="5143500"/>
                </a:lnTo>
                <a:lnTo>
                  <a:pt x="0" y="5143500"/>
                </a:lnTo>
                <a:lnTo>
                  <a:pt x="0" y="0"/>
                </a:lnTo>
                <a:close/>
              </a:path>
            </a:pathLst>
          </a:custGeom>
          <a:blipFill>
            <a:blip r:embed="rId5"/>
            <a:stretch>
              <a:fillRect t="-15908" b="-37398"/>
            </a:stretch>
          </a:blipFill>
        </p:spPr>
        <p:txBody>
          <a:bodyPr/>
          <a:lstStyle/>
          <a:p>
            <a:endParaRPr lang="en-US"/>
          </a:p>
        </p:txBody>
      </p:sp>
      <p:sp>
        <p:nvSpPr>
          <p:cNvPr id="26" name="TextBox 26"/>
          <p:cNvSpPr txBox="1"/>
          <p:nvPr/>
        </p:nvSpPr>
        <p:spPr>
          <a:xfrm>
            <a:off x="6248400" y="9715500"/>
            <a:ext cx="3677229" cy="427681"/>
          </a:xfrm>
          <a:prstGeom prst="rect">
            <a:avLst/>
          </a:prstGeom>
        </p:spPr>
        <p:txBody>
          <a:bodyPr lIns="0" tIns="0" rIns="0" bIns="0" rtlCol="0" anchor="t">
            <a:spAutoFit/>
          </a:bodyPr>
          <a:lstStyle/>
          <a:p>
            <a:pPr algn="just">
              <a:lnSpc>
                <a:spcPts val="1680"/>
              </a:lnSpc>
            </a:pPr>
            <a:r>
              <a:rPr lang="en-US" sz="1200" dirty="0">
                <a:solidFill>
                  <a:srgbClr val="FFF7F3"/>
                </a:solidFill>
                <a:latin typeface="Poppins" pitchFamily="2" charset="77"/>
              </a:rPr>
              <a:t>BIRKENSTOCK footbed boxes</a:t>
            </a:r>
          </a:p>
          <a:p>
            <a:pPr algn="just">
              <a:lnSpc>
                <a:spcPts val="1680"/>
              </a:lnSpc>
            </a:pPr>
            <a:r>
              <a:rPr lang="en-US" sz="1200" dirty="0">
                <a:solidFill>
                  <a:srgbClr val="FFF7F3"/>
                </a:solidFill>
                <a:latin typeface="Poppins" pitchFamily="2" charset="77"/>
              </a:rPr>
              <a:t>(BIRKENSTOCK,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38888" b="-38888"/>
            </a:stretch>
          </a:blipFill>
        </p:spPr>
        <p:txBody>
          <a:bodyPr/>
          <a:lstStyle/>
          <a:p>
            <a:endParaRPr lang="en-US"/>
          </a:p>
        </p:txBody>
      </p:sp>
      <p:grpSp>
        <p:nvGrpSpPr>
          <p:cNvPr id="3" name="Group 3"/>
          <p:cNvGrpSpPr/>
          <p:nvPr/>
        </p:nvGrpSpPr>
        <p:grpSpPr>
          <a:xfrm>
            <a:off x="12191048" y="0"/>
            <a:ext cx="6096952" cy="5143500"/>
            <a:chOff x="0" y="0"/>
            <a:chExt cx="1605782" cy="1354667"/>
          </a:xfrm>
        </p:grpSpPr>
        <p:sp>
          <p:nvSpPr>
            <p:cNvPr id="4" name="Freeform 4"/>
            <p:cNvSpPr/>
            <p:nvPr/>
          </p:nvSpPr>
          <p:spPr>
            <a:xfrm>
              <a:off x="0" y="0"/>
              <a:ext cx="1605782" cy="1354667"/>
            </a:xfrm>
            <a:custGeom>
              <a:avLst/>
              <a:gdLst/>
              <a:ahLst/>
              <a:cxnLst/>
              <a:rect l="l" t="t" r="r" b="b"/>
              <a:pathLst>
                <a:path w="1605782" h="1354667">
                  <a:moveTo>
                    <a:pt x="0" y="0"/>
                  </a:moveTo>
                  <a:lnTo>
                    <a:pt x="1605782" y="0"/>
                  </a:lnTo>
                  <a:lnTo>
                    <a:pt x="1605782" y="1354667"/>
                  </a:lnTo>
                  <a:lnTo>
                    <a:pt x="0" y="1354667"/>
                  </a:lnTo>
                  <a:close/>
                </a:path>
              </a:pathLst>
            </a:custGeom>
            <a:solidFill>
              <a:srgbClr val="FFFFFF"/>
            </a:solidFill>
          </p:spPr>
          <p:txBody>
            <a:bodyPr/>
            <a:lstStyle/>
            <a:p>
              <a:endParaRPr lang="en-US"/>
            </a:p>
          </p:txBody>
        </p:sp>
        <p:sp>
          <p:nvSpPr>
            <p:cNvPr id="5" name="TextBox 5"/>
            <p:cNvSpPr txBox="1"/>
            <p:nvPr/>
          </p:nvSpPr>
          <p:spPr>
            <a:xfrm>
              <a:off x="0" y="-9525"/>
              <a:ext cx="1605782" cy="1364192"/>
            </a:xfrm>
            <a:prstGeom prst="rect">
              <a:avLst/>
            </a:prstGeom>
          </p:spPr>
          <p:txBody>
            <a:bodyPr lIns="50800" tIns="50800" rIns="50800" bIns="50800" rtlCol="0" anchor="ctr"/>
            <a:lstStyle/>
            <a:p>
              <a:pPr algn="ctr">
                <a:lnSpc>
                  <a:spcPts val="3000"/>
                </a:lnSpc>
              </a:pPr>
              <a:endParaRPr/>
            </a:p>
          </p:txBody>
        </p:sp>
      </p:grpSp>
      <p:sp>
        <p:nvSpPr>
          <p:cNvPr id="7" name="Freeform 7"/>
          <p:cNvSpPr/>
          <p:nvPr/>
        </p:nvSpPr>
        <p:spPr>
          <a:xfrm>
            <a:off x="12572675" y="807352"/>
            <a:ext cx="5715325" cy="3826264"/>
          </a:xfrm>
          <a:custGeom>
            <a:avLst/>
            <a:gdLst/>
            <a:ahLst/>
            <a:cxnLst/>
            <a:rect l="l" t="t" r="r" b="b"/>
            <a:pathLst>
              <a:path w="5715325" h="3826264">
                <a:moveTo>
                  <a:pt x="0" y="0"/>
                </a:moveTo>
                <a:lnTo>
                  <a:pt x="5715325" y="0"/>
                </a:lnTo>
                <a:lnTo>
                  <a:pt x="5715325" y="3826264"/>
                </a:lnTo>
                <a:lnTo>
                  <a:pt x="0" y="3826264"/>
                </a:lnTo>
                <a:lnTo>
                  <a:pt x="0" y="0"/>
                </a:lnTo>
                <a:close/>
              </a:path>
            </a:pathLst>
          </a:custGeom>
          <a:blipFill>
            <a:blip r:embed="rId3"/>
            <a:stretch>
              <a:fillRect l="-30247" t="-18253" b="-13525"/>
            </a:stretch>
          </a:blipFill>
        </p:spPr>
        <p:txBody>
          <a:bodyPr/>
          <a:lstStyle/>
          <a:p>
            <a:endParaRPr lang="en-US"/>
          </a:p>
        </p:txBody>
      </p:sp>
      <p:sp>
        <p:nvSpPr>
          <p:cNvPr id="8" name="AutoShape 8"/>
          <p:cNvSpPr/>
          <p:nvPr/>
        </p:nvSpPr>
        <p:spPr>
          <a:xfrm>
            <a:off x="1028700" y="5445898"/>
            <a:ext cx="4835848" cy="0"/>
          </a:xfrm>
          <a:prstGeom prst="line">
            <a:avLst/>
          </a:prstGeom>
          <a:ln w="38100" cap="flat">
            <a:solidFill>
              <a:srgbClr val="FFCF7B"/>
            </a:solidFill>
            <a:prstDash val="sysDot"/>
            <a:headEnd type="none" w="sm" len="sm"/>
            <a:tailEnd type="none" w="sm" len="sm"/>
          </a:ln>
        </p:spPr>
        <p:txBody>
          <a:bodyPr/>
          <a:lstStyle/>
          <a:p>
            <a:endParaRPr lang="en-US"/>
          </a:p>
        </p:txBody>
      </p:sp>
      <p:grpSp>
        <p:nvGrpSpPr>
          <p:cNvPr id="9" name="Group 9"/>
          <p:cNvGrpSpPr/>
          <p:nvPr/>
        </p:nvGrpSpPr>
        <p:grpSpPr>
          <a:xfrm>
            <a:off x="0" y="5143500"/>
            <a:ext cx="12191048" cy="5191992"/>
            <a:chOff x="0" y="0"/>
            <a:chExt cx="3210811" cy="1367438"/>
          </a:xfrm>
        </p:grpSpPr>
        <p:sp>
          <p:nvSpPr>
            <p:cNvPr id="10" name="Freeform 10"/>
            <p:cNvSpPr/>
            <p:nvPr/>
          </p:nvSpPr>
          <p:spPr>
            <a:xfrm>
              <a:off x="0" y="0"/>
              <a:ext cx="3210811" cy="1367438"/>
            </a:xfrm>
            <a:custGeom>
              <a:avLst/>
              <a:gdLst/>
              <a:ahLst/>
              <a:cxnLst/>
              <a:rect l="l" t="t" r="r" b="b"/>
              <a:pathLst>
                <a:path w="3210811" h="1367438">
                  <a:moveTo>
                    <a:pt x="0" y="0"/>
                  </a:moveTo>
                  <a:lnTo>
                    <a:pt x="3210811" y="0"/>
                  </a:lnTo>
                  <a:lnTo>
                    <a:pt x="3210811" y="1367438"/>
                  </a:lnTo>
                  <a:lnTo>
                    <a:pt x="0" y="1367438"/>
                  </a:lnTo>
                  <a:close/>
                </a:path>
              </a:pathLst>
            </a:custGeom>
            <a:solidFill>
              <a:srgbClr val="FFF7F3"/>
            </a:solidFill>
          </p:spPr>
          <p:txBody>
            <a:bodyPr/>
            <a:lstStyle/>
            <a:p>
              <a:endParaRPr lang="en-US"/>
            </a:p>
          </p:txBody>
        </p:sp>
        <p:sp>
          <p:nvSpPr>
            <p:cNvPr id="11" name="TextBox 11"/>
            <p:cNvSpPr txBox="1"/>
            <p:nvPr/>
          </p:nvSpPr>
          <p:spPr>
            <a:xfrm>
              <a:off x="0" y="-9525"/>
              <a:ext cx="3210811" cy="1376963"/>
            </a:xfrm>
            <a:prstGeom prst="rect">
              <a:avLst/>
            </a:prstGeom>
          </p:spPr>
          <p:txBody>
            <a:bodyPr lIns="50800" tIns="50800" rIns="50800" bIns="50800" rtlCol="0" anchor="ctr"/>
            <a:lstStyle/>
            <a:p>
              <a:pPr>
                <a:lnSpc>
                  <a:spcPts val="3000"/>
                </a:lnSpc>
              </a:pPr>
              <a:endParaRPr/>
            </a:p>
          </p:txBody>
        </p:sp>
      </p:grpSp>
      <p:sp>
        <p:nvSpPr>
          <p:cNvPr id="12" name="Freeform 12"/>
          <p:cNvSpPr/>
          <p:nvPr/>
        </p:nvSpPr>
        <p:spPr>
          <a:xfrm>
            <a:off x="0" y="5143500"/>
            <a:ext cx="6096000" cy="5257800"/>
          </a:xfrm>
          <a:custGeom>
            <a:avLst/>
            <a:gdLst/>
            <a:ahLst/>
            <a:cxnLst/>
            <a:rect l="l" t="t" r="r" b="b"/>
            <a:pathLst>
              <a:path w="7533832" h="5143500">
                <a:moveTo>
                  <a:pt x="0" y="0"/>
                </a:moveTo>
                <a:lnTo>
                  <a:pt x="7533832" y="0"/>
                </a:lnTo>
                <a:lnTo>
                  <a:pt x="7533832" y="5143500"/>
                </a:lnTo>
                <a:lnTo>
                  <a:pt x="0" y="5143500"/>
                </a:lnTo>
                <a:lnTo>
                  <a:pt x="0" y="0"/>
                </a:lnTo>
                <a:close/>
              </a:path>
            </a:pathLst>
          </a:custGeom>
          <a:blipFill>
            <a:blip r:embed="rId4"/>
            <a:stretch>
              <a:fillRect l="-27500" r="-6417"/>
            </a:stretch>
          </a:blipFill>
        </p:spPr>
        <p:txBody>
          <a:bodyPr/>
          <a:lstStyle/>
          <a:p>
            <a:endParaRPr lang="en-US" dirty="0"/>
          </a:p>
        </p:txBody>
      </p:sp>
      <p:sp>
        <p:nvSpPr>
          <p:cNvPr id="13" name="TextBox 13"/>
          <p:cNvSpPr txBox="1"/>
          <p:nvPr/>
        </p:nvSpPr>
        <p:spPr>
          <a:xfrm>
            <a:off x="14401800" y="4610100"/>
            <a:ext cx="3677229" cy="427681"/>
          </a:xfrm>
          <a:prstGeom prst="rect">
            <a:avLst/>
          </a:prstGeom>
        </p:spPr>
        <p:txBody>
          <a:bodyPr lIns="0" tIns="0" rIns="0" bIns="0" rtlCol="0" anchor="t">
            <a:spAutoFit/>
          </a:bodyPr>
          <a:lstStyle/>
          <a:p>
            <a:pPr algn="r">
              <a:lnSpc>
                <a:spcPts val="1680"/>
              </a:lnSpc>
            </a:pPr>
            <a:r>
              <a:rPr lang="en-US" sz="1200" dirty="0">
                <a:latin typeface="Poppins" pitchFamily="2" charset="77"/>
              </a:rPr>
              <a:t>BIRKENSTOCK flexible insole, 1910s </a:t>
            </a:r>
          </a:p>
          <a:p>
            <a:pPr algn="r">
              <a:lnSpc>
                <a:spcPts val="1680"/>
              </a:lnSpc>
            </a:pPr>
            <a:r>
              <a:rPr lang="en-US" sz="1200" dirty="0">
                <a:latin typeface="Poppins" pitchFamily="2" charset="77"/>
              </a:rPr>
              <a:t>(BIRKENSTOCK, 2023)</a:t>
            </a:r>
          </a:p>
        </p:txBody>
      </p:sp>
      <p:sp>
        <p:nvSpPr>
          <p:cNvPr id="15" name="AutoShape 15"/>
          <p:cNvSpPr/>
          <p:nvPr/>
        </p:nvSpPr>
        <p:spPr>
          <a:xfrm>
            <a:off x="6675309" y="8724900"/>
            <a:ext cx="4835848"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6" name="TextBox 16"/>
          <p:cNvSpPr txBox="1"/>
          <p:nvPr/>
        </p:nvSpPr>
        <p:spPr>
          <a:xfrm>
            <a:off x="6675309" y="6667500"/>
            <a:ext cx="4886615" cy="1656223"/>
          </a:xfrm>
          <a:prstGeom prst="rect">
            <a:avLst/>
          </a:prstGeom>
        </p:spPr>
        <p:txBody>
          <a:bodyPr lIns="0" tIns="0" rIns="0" bIns="0" rtlCol="0" anchor="t">
            <a:spAutoFit/>
          </a:bodyPr>
          <a:lstStyle/>
          <a:p>
            <a:pPr>
              <a:lnSpc>
                <a:spcPts val="3399"/>
              </a:lnSpc>
            </a:pPr>
            <a:r>
              <a:rPr lang="en-US" sz="4800" dirty="0">
                <a:solidFill>
                  <a:srgbClr val="537856"/>
                </a:solidFill>
                <a:latin typeface="Poppins Bold"/>
              </a:rPr>
              <a:t>1910</a:t>
            </a:r>
            <a:r>
              <a:rPr lang="en-US" sz="3399" dirty="0">
                <a:solidFill>
                  <a:srgbClr val="537856"/>
                </a:solidFill>
                <a:latin typeface="Poppins Bold"/>
              </a:rPr>
              <a:t> </a:t>
            </a:r>
          </a:p>
          <a:p>
            <a:pPr>
              <a:lnSpc>
                <a:spcPts val="3399"/>
              </a:lnSpc>
            </a:pPr>
            <a:r>
              <a:rPr lang="en-US" sz="3399" dirty="0">
                <a:solidFill>
                  <a:srgbClr val="537856"/>
                </a:solidFill>
                <a:latin typeface="Poppins" pitchFamily="2" charset="77"/>
              </a:rPr>
              <a:t>PASSION OVER PROFITS</a:t>
            </a:r>
          </a:p>
          <a:p>
            <a:pPr>
              <a:lnSpc>
                <a:spcPts val="2520"/>
              </a:lnSpc>
              <a:spcBef>
                <a:spcPts val="1200"/>
              </a:spcBef>
            </a:pPr>
            <a:r>
              <a:rPr lang="en-US" sz="1800" dirty="0">
                <a:solidFill>
                  <a:srgbClr val="1B1B1B"/>
                </a:solidFill>
                <a:latin typeface="Poppins" pitchFamily="2" charset="77"/>
              </a:rPr>
              <a:t>Konrad Birkenstock’s drive to innovate causes him to neglect product sales.</a:t>
            </a:r>
          </a:p>
        </p:txBody>
      </p:sp>
      <p:sp>
        <p:nvSpPr>
          <p:cNvPr id="17" name="TextBox 17"/>
          <p:cNvSpPr txBox="1"/>
          <p:nvPr/>
        </p:nvSpPr>
        <p:spPr>
          <a:xfrm>
            <a:off x="6248400" y="9715500"/>
            <a:ext cx="3677229" cy="427681"/>
          </a:xfrm>
          <a:prstGeom prst="rect">
            <a:avLst/>
          </a:prstGeom>
        </p:spPr>
        <p:txBody>
          <a:bodyPr lIns="0" tIns="0" rIns="0" bIns="0" rtlCol="0" anchor="t">
            <a:spAutoFit/>
          </a:bodyPr>
          <a:lstStyle/>
          <a:p>
            <a:pPr>
              <a:lnSpc>
                <a:spcPts val="1680"/>
              </a:lnSpc>
            </a:pPr>
            <a:r>
              <a:rPr lang="en-US" sz="1200" dirty="0">
                <a:solidFill>
                  <a:srgbClr val="1B1B1B"/>
                </a:solidFill>
                <a:latin typeface="Poppins" pitchFamily="2" charset="77"/>
              </a:rPr>
              <a:t>Billboard for the BIRKENSTOCK footbed, 1920s (BIRKENSTOCK, 2023)</a:t>
            </a:r>
          </a:p>
        </p:txBody>
      </p:sp>
      <p:sp>
        <p:nvSpPr>
          <p:cNvPr id="18" name="TextBox 18"/>
          <p:cNvSpPr txBox="1"/>
          <p:nvPr/>
        </p:nvSpPr>
        <p:spPr>
          <a:xfrm>
            <a:off x="609600" y="952500"/>
            <a:ext cx="5477650" cy="3413114"/>
          </a:xfrm>
          <a:prstGeom prst="rect">
            <a:avLst/>
          </a:prstGeom>
        </p:spPr>
        <p:txBody>
          <a:bodyPr wrap="square" lIns="0" tIns="0" rIns="0" bIns="0" rtlCol="0" anchor="t">
            <a:spAutoFit/>
          </a:bodyPr>
          <a:lstStyle/>
          <a:p>
            <a:pPr>
              <a:lnSpc>
                <a:spcPts val="3400"/>
              </a:lnSpc>
            </a:pPr>
            <a:r>
              <a:rPr lang="en-US" sz="4800" dirty="0">
                <a:solidFill>
                  <a:srgbClr val="FFCF7B"/>
                </a:solidFill>
                <a:latin typeface="Poppins Bold"/>
              </a:rPr>
              <a:t>1902-1909</a:t>
            </a:r>
            <a:r>
              <a:rPr lang="en-US" sz="3400" dirty="0">
                <a:solidFill>
                  <a:srgbClr val="FFCF7B"/>
                </a:solidFill>
                <a:latin typeface="Poppins Bold"/>
              </a:rPr>
              <a:t> </a:t>
            </a:r>
            <a:br>
              <a:rPr lang="en-US" sz="3400" dirty="0">
                <a:solidFill>
                  <a:srgbClr val="FFCF7B"/>
                </a:solidFill>
                <a:latin typeface="Poppins Bold"/>
              </a:rPr>
            </a:br>
            <a:r>
              <a:rPr lang="en-US" sz="3400" dirty="0">
                <a:solidFill>
                  <a:srgbClr val="FFCF7B"/>
                </a:solidFill>
                <a:latin typeface="Poppins" pitchFamily="2" charset="77"/>
              </a:rPr>
              <a:t>INVENTION</a:t>
            </a:r>
          </a:p>
          <a:p>
            <a:pPr>
              <a:lnSpc>
                <a:spcPts val="2520"/>
              </a:lnSpc>
              <a:spcBef>
                <a:spcPts val="1200"/>
              </a:spcBef>
            </a:pPr>
            <a:r>
              <a:rPr lang="en-US" sz="1800" dirty="0">
                <a:solidFill>
                  <a:srgbClr val="FFF7F3"/>
                </a:solidFill>
                <a:latin typeface="Poppins Bold"/>
              </a:rPr>
              <a:t>1902</a:t>
            </a:r>
            <a:r>
              <a:rPr lang="en-US" sz="1800" dirty="0">
                <a:solidFill>
                  <a:srgbClr val="FFF7F3"/>
                </a:solidFill>
                <a:latin typeface="Poppins" pitchFamily="2" charset="77"/>
              </a:rPr>
              <a:t> Konrad Birkenstock </a:t>
            </a:r>
            <a:r>
              <a:rPr lang="en-US" sz="1800" dirty="0">
                <a:solidFill>
                  <a:srgbClr val="FFCF7B"/>
                </a:solidFill>
                <a:latin typeface="Poppins Bold"/>
              </a:rPr>
              <a:t>invents</a:t>
            </a:r>
            <a:r>
              <a:rPr lang="en-US" sz="1800" dirty="0">
                <a:solidFill>
                  <a:srgbClr val="FFF7F3"/>
                </a:solidFill>
                <a:latin typeface="Poppins" pitchFamily="2" charset="77"/>
              </a:rPr>
              <a:t> the first flexible insole. The flexible insole allows a shoe to roll from heel to toe as the insole flexed, better replicating a human’s natural foot motion while walking.</a:t>
            </a:r>
          </a:p>
          <a:p>
            <a:pPr>
              <a:lnSpc>
                <a:spcPts val="2520"/>
              </a:lnSpc>
              <a:spcBef>
                <a:spcPts val="1200"/>
              </a:spcBef>
            </a:pPr>
            <a:r>
              <a:rPr lang="en-US" sz="1800" dirty="0">
                <a:solidFill>
                  <a:srgbClr val="FFF7F3"/>
                </a:solidFill>
                <a:latin typeface="Poppins" pitchFamily="2" charset="77"/>
              </a:rPr>
              <a:t>In </a:t>
            </a:r>
            <a:r>
              <a:rPr lang="en-US" sz="1800" dirty="0">
                <a:solidFill>
                  <a:srgbClr val="FFF7F3"/>
                </a:solidFill>
                <a:latin typeface="Poppins Bold"/>
              </a:rPr>
              <a:t>1909</a:t>
            </a:r>
            <a:r>
              <a:rPr lang="en-US" sz="1800" dirty="0">
                <a:solidFill>
                  <a:srgbClr val="FFF7F3"/>
                </a:solidFill>
                <a:latin typeface="Poppins" pitchFamily="2" charset="77"/>
              </a:rPr>
              <a:t> Konrad Birkenstock files </a:t>
            </a:r>
            <a:r>
              <a:rPr lang="en-US" sz="1800" b="1" dirty="0">
                <a:solidFill>
                  <a:srgbClr val="FFD07B"/>
                </a:solidFill>
                <a:latin typeface="Poppins" pitchFamily="2" charset="77"/>
              </a:rPr>
              <a:t>patents</a:t>
            </a:r>
            <a:r>
              <a:rPr lang="en-US" sz="1800" dirty="0">
                <a:solidFill>
                  <a:srgbClr val="FFF7F3"/>
                </a:solidFill>
                <a:latin typeface="Poppins" pitchFamily="2" charset="77"/>
              </a:rPr>
              <a:t> for the flexible insole along with the contoured footbed. </a:t>
            </a:r>
          </a:p>
        </p:txBody>
      </p:sp>
      <p:sp>
        <p:nvSpPr>
          <p:cNvPr id="19" name="AutoShape 19"/>
          <p:cNvSpPr/>
          <p:nvPr/>
        </p:nvSpPr>
        <p:spPr>
          <a:xfrm>
            <a:off x="609600" y="4762500"/>
            <a:ext cx="4835848" cy="0"/>
          </a:xfrm>
          <a:prstGeom prst="line">
            <a:avLst/>
          </a:prstGeom>
          <a:ln w="38100" cap="flat">
            <a:solidFill>
              <a:srgbClr val="FFCF7B"/>
            </a:solidFill>
            <a:prstDash val="sysDot"/>
            <a:headEnd type="none" w="sm" len="sm"/>
            <a:tailEnd type="none" w="sm" len="sm"/>
          </a:ln>
        </p:spPr>
        <p:txBody>
          <a:bodyPr/>
          <a:lstStyle/>
          <a:p>
            <a:endParaRPr lang="en-US"/>
          </a:p>
        </p:txBody>
      </p:sp>
      <p:sp>
        <p:nvSpPr>
          <p:cNvPr id="20" name="TextBox 20"/>
          <p:cNvSpPr txBox="1"/>
          <p:nvPr/>
        </p:nvSpPr>
        <p:spPr>
          <a:xfrm>
            <a:off x="6629400" y="1257300"/>
            <a:ext cx="4835848" cy="2769989"/>
          </a:xfrm>
          <a:prstGeom prst="rect">
            <a:avLst/>
          </a:prstGeom>
        </p:spPr>
        <p:txBody>
          <a:bodyPr lIns="0" tIns="0" rIns="0" bIns="0" rtlCol="0" anchor="t">
            <a:spAutoFit/>
          </a:bodyPr>
          <a:lstStyle/>
          <a:p>
            <a:pPr algn="ctr"/>
            <a:r>
              <a:rPr lang="en-US" sz="3600" dirty="0">
                <a:solidFill>
                  <a:srgbClr val="FFCF7B"/>
                </a:solidFill>
                <a:latin typeface="Poppins Bold"/>
              </a:rPr>
              <a:t>A patent is a legal registration that protects an invention from being copied. </a:t>
            </a:r>
          </a:p>
        </p:txBody>
      </p:sp>
      <p:sp>
        <p:nvSpPr>
          <p:cNvPr id="21" name="TextBox 21"/>
          <p:cNvSpPr txBox="1"/>
          <p:nvPr/>
        </p:nvSpPr>
        <p:spPr>
          <a:xfrm>
            <a:off x="12877800" y="6286500"/>
            <a:ext cx="4835848" cy="2753318"/>
          </a:xfrm>
          <a:prstGeom prst="rect">
            <a:avLst/>
          </a:prstGeom>
        </p:spPr>
        <p:txBody>
          <a:bodyPr lIns="0" tIns="0" rIns="0" bIns="0" rtlCol="0" anchor="t">
            <a:spAutoFit/>
          </a:bodyPr>
          <a:lstStyle/>
          <a:p>
            <a:pPr algn="ctr">
              <a:lnSpc>
                <a:spcPts val="3359"/>
              </a:lnSpc>
            </a:pPr>
            <a:r>
              <a:rPr lang="en-US" sz="4800" dirty="0">
                <a:solidFill>
                  <a:srgbClr val="FFF7F3"/>
                </a:solidFill>
                <a:latin typeface="Poppins Bold"/>
              </a:rPr>
              <a:t>1910</a:t>
            </a:r>
          </a:p>
          <a:p>
            <a:pPr algn="ctr">
              <a:lnSpc>
                <a:spcPts val="3359"/>
              </a:lnSpc>
              <a:spcBef>
                <a:spcPts val="1200"/>
              </a:spcBef>
            </a:pPr>
            <a:r>
              <a:rPr lang="en-US" sz="2400" dirty="0">
                <a:solidFill>
                  <a:srgbClr val="FFF7F3"/>
                </a:solidFill>
                <a:latin typeface="Poppins Bold"/>
              </a:rPr>
              <a:t>Due to financial difficulties Konrad Birkenstock is forced to sell his patent for the flexible insole and move operations out of Frankfurt. </a:t>
            </a:r>
          </a:p>
        </p:txBody>
      </p:sp>
      <p:sp>
        <p:nvSpPr>
          <p:cNvPr id="22" name="Freeform 22"/>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3" name="Freeform 3"/>
          <p:cNvSpPr/>
          <p:nvPr/>
        </p:nvSpPr>
        <p:spPr>
          <a:xfrm>
            <a:off x="0" y="5167747"/>
            <a:ext cx="18288000" cy="5119254"/>
          </a:xfrm>
          <a:custGeom>
            <a:avLst/>
            <a:gdLst/>
            <a:ahLst/>
            <a:cxnLst/>
            <a:rect l="l" t="t" r="r" b="b"/>
            <a:pathLst>
              <a:path w="18288000" h="5978177">
                <a:moveTo>
                  <a:pt x="0" y="0"/>
                </a:moveTo>
                <a:lnTo>
                  <a:pt x="18288000" y="0"/>
                </a:lnTo>
                <a:lnTo>
                  <a:pt x="18288000" y="5978177"/>
                </a:lnTo>
                <a:lnTo>
                  <a:pt x="0" y="5978177"/>
                </a:lnTo>
                <a:lnTo>
                  <a:pt x="0" y="0"/>
                </a:lnTo>
                <a:close/>
              </a:path>
            </a:pathLst>
          </a:custGeom>
          <a:blipFill>
            <a:blip r:embed="rId2">
              <a:alphaModFix amt="59000"/>
            </a:blip>
            <a:stretch>
              <a:fillRect t="-66918" b="-138994"/>
            </a:stretch>
          </a:blipFill>
        </p:spPr>
        <p:txBody>
          <a:bodyPr/>
          <a:lstStyle/>
          <a:p>
            <a:endParaRPr lang="en-US"/>
          </a:p>
        </p:txBody>
      </p:sp>
      <p:sp>
        <p:nvSpPr>
          <p:cNvPr id="5" name="Freeform 5"/>
          <p:cNvSpPr/>
          <p:nvPr/>
        </p:nvSpPr>
        <p:spPr>
          <a:xfrm>
            <a:off x="4" y="-1"/>
            <a:ext cx="18287996" cy="5143502"/>
          </a:xfrm>
          <a:custGeom>
            <a:avLst/>
            <a:gdLst/>
            <a:ahLst/>
            <a:cxnLst/>
            <a:rect l="l" t="t" r="r" b="b"/>
            <a:pathLst>
              <a:path w="4816592" h="1435200">
                <a:moveTo>
                  <a:pt x="0" y="0"/>
                </a:moveTo>
                <a:lnTo>
                  <a:pt x="4816592" y="0"/>
                </a:lnTo>
                <a:lnTo>
                  <a:pt x="4816592" y="1435200"/>
                </a:lnTo>
                <a:lnTo>
                  <a:pt x="0" y="1435200"/>
                </a:lnTo>
                <a:close/>
              </a:path>
            </a:pathLst>
          </a:custGeom>
          <a:solidFill>
            <a:srgbClr val="FFF7F3"/>
          </a:solidFill>
        </p:spPr>
        <p:txBody>
          <a:bodyPr/>
          <a:lstStyle/>
          <a:p>
            <a:endParaRPr lang="en-US"/>
          </a:p>
        </p:txBody>
      </p:sp>
      <p:sp>
        <p:nvSpPr>
          <p:cNvPr id="6" name="TextBox 6"/>
          <p:cNvSpPr txBox="1"/>
          <p:nvPr/>
        </p:nvSpPr>
        <p:spPr>
          <a:xfrm>
            <a:off x="0" y="535335"/>
            <a:ext cx="18288000" cy="5485440"/>
          </a:xfrm>
          <a:prstGeom prst="rect">
            <a:avLst/>
          </a:prstGeom>
        </p:spPr>
        <p:txBody>
          <a:bodyPr lIns="50800" tIns="50800" rIns="50800" bIns="50800" rtlCol="0" anchor="ctr"/>
          <a:lstStyle/>
          <a:p>
            <a:pPr>
              <a:lnSpc>
                <a:spcPts val="3000"/>
              </a:lnSpc>
            </a:pPr>
            <a:endParaRPr/>
          </a:p>
        </p:txBody>
      </p:sp>
      <p:sp>
        <p:nvSpPr>
          <p:cNvPr id="7" name="AutoShape 7"/>
          <p:cNvSpPr/>
          <p:nvPr/>
        </p:nvSpPr>
        <p:spPr>
          <a:xfrm>
            <a:off x="7366870" y="4305300"/>
            <a:ext cx="4835848" cy="0"/>
          </a:xfrm>
          <a:prstGeom prst="line">
            <a:avLst/>
          </a:prstGeom>
          <a:ln w="38100" cap="flat">
            <a:solidFill>
              <a:srgbClr val="537856"/>
            </a:solidFill>
            <a:prstDash val="sysDot"/>
            <a:headEnd type="none" w="sm" len="sm"/>
            <a:tailEnd type="none" w="sm" len="sm"/>
          </a:ln>
        </p:spPr>
        <p:txBody>
          <a:bodyPr/>
          <a:lstStyle/>
          <a:p>
            <a:endParaRPr lang="en-US"/>
          </a:p>
        </p:txBody>
      </p:sp>
      <p:grpSp>
        <p:nvGrpSpPr>
          <p:cNvPr id="8" name="Group 8"/>
          <p:cNvGrpSpPr/>
          <p:nvPr/>
        </p:nvGrpSpPr>
        <p:grpSpPr>
          <a:xfrm>
            <a:off x="0" y="5167746"/>
            <a:ext cx="6096000" cy="5169627"/>
            <a:chOff x="0" y="0"/>
            <a:chExt cx="1605531" cy="1361548"/>
          </a:xfrm>
        </p:grpSpPr>
        <p:sp>
          <p:nvSpPr>
            <p:cNvPr id="9" name="Freeform 9"/>
            <p:cNvSpPr/>
            <p:nvPr/>
          </p:nvSpPr>
          <p:spPr>
            <a:xfrm>
              <a:off x="0" y="0"/>
              <a:ext cx="1605531" cy="1361548"/>
            </a:xfrm>
            <a:custGeom>
              <a:avLst/>
              <a:gdLst/>
              <a:ahLst/>
              <a:cxnLst/>
              <a:rect l="l" t="t" r="r" b="b"/>
              <a:pathLst>
                <a:path w="1605531" h="1361548">
                  <a:moveTo>
                    <a:pt x="0" y="0"/>
                  </a:moveTo>
                  <a:lnTo>
                    <a:pt x="1605531" y="0"/>
                  </a:lnTo>
                  <a:lnTo>
                    <a:pt x="1605531" y="1361548"/>
                  </a:lnTo>
                  <a:lnTo>
                    <a:pt x="0" y="1361548"/>
                  </a:lnTo>
                  <a:close/>
                </a:path>
              </a:pathLst>
            </a:custGeom>
            <a:solidFill>
              <a:srgbClr val="70716B"/>
            </a:solidFill>
          </p:spPr>
          <p:txBody>
            <a:bodyPr/>
            <a:lstStyle/>
            <a:p>
              <a:endParaRPr lang="en-US"/>
            </a:p>
          </p:txBody>
        </p:sp>
        <p:sp>
          <p:nvSpPr>
            <p:cNvPr id="10" name="TextBox 10"/>
            <p:cNvSpPr txBox="1"/>
            <p:nvPr/>
          </p:nvSpPr>
          <p:spPr>
            <a:xfrm>
              <a:off x="0" y="-9525"/>
              <a:ext cx="1605531" cy="1371073"/>
            </a:xfrm>
            <a:prstGeom prst="rect">
              <a:avLst/>
            </a:prstGeom>
          </p:spPr>
          <p:txBody>
            <a:bodyPr lIns="50800" tIns="50800" rIns="50800" bIns="50800" rtlCol="0" anchor="ctr"/>
            <a:lstStyle/>
            <a:p>
              <a:pPr algn="ctr">
                <a:lnSpc>
                  <a:spcPts val="3000"/>
                </a:lnSpc>
              </a:pPr>
              <a:endParaRPr/>
            </a:p>
          </p:txBody>
        </p:sp>
      </p:grpSp>
      <p:grpSp>
        <p:nvGrpSpPr>
          <p:cNvPr id="11" name="Group 11"/>
          <p:cNvGrpSpPr/>
          <p:nvPr/>
        </p:nvGrpSpPr>
        <p:grpSpPr>
          <a:xfrm>
            <a:off x="0" y="0"/>
            <a:ext cx="6096000" cy="5169627"/>
            <a:chOff x="0" y="0"/>
            <a:chExt cx="1605531" cy="1361548"/>
          </a:xfrm>
        </p:grpSpPr>
        <p:sp>
          <p:nvSpPr>
            <p:cNvPr id="12" name="Freeform 12"/>
            <p:cNvSpPr/>
            <p:nvPr/>
          </p:nvSpPr>
          <p:spPr>
            <a:xfrm>
              <a:off x="0" y="0"/>
              <a:ext cx="1605531" cy="1361548"/>
            </a:xfrm>
            <a:custGeom>
              <a:avLst/>
              <a:gdLst/>
              <a:ahLst/>
              <a:cxnLst/>
              <a:rect l="l" t="t" r="r" b="b"/>
              <a:pathLst>
                <a:path w="1605531" h="1361548">
                  <a:moveTo>
                    <a:pt x="0" y="0"/>
                  </a:moveTo>
                  <a:lnTo>
                    <a:pt x="1605531" y="0"/>
                  </a:lnTo>
                  <a:lnTo>
                    <a:pt x="1605531" y="1361548"/>
                  </a:lnTo>
                  <a:lnTo>
                    <a:pt x="0" y="1361548"/>
                  </a:lnTo>
                  <a:close/>
                </a:path>
              </a:pathLst>
            </a:custGeom>
            <a:solidFill>
              <a:srgbClr val="70716B"/>
            </a:solidFill>
          </p:spPr>
          <p:txBody>
            <a:bodyPr/>
            <a:lstStyle/>
            <a:p>
              <a:endParaRPr lang="en-US"/>
            </a:p>
          </p:txBody>
        </p:sp>
        <p:sp>
          <p:nvSpPr>
            <p:cNvPr id="13" name="TextBox 13"/>
            <p:cNvSpPr txBox="1"/>
            <p:nvPr/>
          </p:nvSpPr>
          <p:spPr>
            <a:xfrm>
              <a:off x="0" y="-9525"/>
              <a:ext cx="1605531" cy="1371073"/>
            </a:xfrm>
            <a:prstGeom prst="rect">
              <a:avLst/>
            </a:prstGeom>
          </p:spPr>
          <p:txBody>
            <a:bodyPr lIns="50800" tIns="50800" rIns="50800" bIns="50800" rtlCol="0" anchor="ctr"/>
            <a:lstStyle/>
            <a:p>
              <a:pPr algn="ctr">
                <a:lnSpc>
                  <a:spcPts val="3000"/>
                </a:lnSpc>
              </a:pPr>
              <a:endParaRPr/>
            </a:p>
          </p:txBody>
        </p:sp>
      </p:grpSp>
      <p:sp>
        <p:nvSpPr>
          <p:cNvPr id="14" name="Freeform 14"/>
          <p:cNvSpPr/>
          <p:nvPr/>
        </p:nvSpPr>
        <p:spPr>
          <a:xfrm>
            <a:off x="1406586" y="5167746"/>
            <a:ext cx="3282829" cy="4357254"/>
          </a:xfrm>
          <a:custGeom>
            <a:avLst/>
            <a:gdLst/>
            <a:ahLst/>
            <a:cxnLst/>
            <a:rect l="l" t="t" r="r" b="b"/>
            <a:pathLst>
              <a:path w="3282829" h="4357254">
                <a:moveTo>
                  <a:pt x="0" y="0"/>
                </a:moveTo>
                <a:lnTo>
                  <a:pt x="3282828" y="0"/>
                </a:lnTo>
                <a:lnTo>
                  <a:pt x="3282828" y="4357254"/>
                </a:lnTo>
                <a:lnTo>
                  <a:pt x="0" y="4357254"/>
                </a:lnTo>
                <a:lnTo>
                  <a:pt x="0" y="0"/>
                </a:lnTo>
                <a:close/>
              </a:path>
            </a:pathLst>
          </a:custGeom>
          <a:blipFill>
            <a:blip r:embed="rId3"/>
            <a:stretch>
              <a:fillRect t="-16003" r="-157605" b="-13819"/>
            </a:stretch>
          </a:blipFill>
        </p:spPr>
        <p:txBody>
          <a:bodyPr/>
          <a:lstStyle/>
          <a:p>
            <a:endParaRPr lang="en-US"/>
          </a:p>
        </p:txBody>
      </p:sp>
      <p:sp>
        <p:nvSpPr>
          <p:cNvPr id="15" name="Freeform 15"/>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4"/>
            <a:stretch>
              <a:fillRect/>
            </a:stretch>
          </a:blipFill>
        </p:spPr>
        <p:txBody>
          <a:bodyPr/>
          <a:lstStyle/>
          <a:p>
            <a:endParaRPr lang="en-US"/>
          </a:p>
        </p:txBody>
      </p:sp>
      <p:sp>
        <p:nvSpPr>
          <p:cNvPr id="16" name="Freeform 16"/>
          <p:cNvSpPr/>
          <p:nvPr/>
        </p:nvSpPr>
        <p:spPr>
          <a:xfrm>
            <a:off x="243766" y="569584"/>
            <a:ext cx="5608467" cy="3698557"/>
          </a:xfrm>
          <a:custGeom>
            <a:avLst/>
            <a:gdLst/>
            <a:ahLst/>
            <a:cxnLst/>
            <a:rect l="l" t="t" r="r" b="b"/>
            <a:pathLst>
              <a:path w="5608467" h="3698557">
                <a:moveTo>
                  <a:pt x="0" y="0"/>
                </a:moveTo>
                <a:lnTo>
                  <a:pt x="5608468" y="0"/>
                </a:lnTo>
                <a:lnTo>
                  <a:pt x="5608468" y="3698557"/>
                </a:lnTo>
                <a:lnTo>
                  <a:pt x="0" y="3698557"/>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7315200" y="771525"/>
            <a:ext cx="9576670" cy="3336170"/>
          </a:xfrm>
          <a:prstGeom prst="rect">
            <a:avLst/>
          </a:prstGeom>
        </p:spPr>
        <p:txBody>
          <a:bodyPr wrap="square" lIns="0" tIns="0" rIns="0" bIns="0" rtlCol="0" anchor="t">
            <a:spAutoFit/>
          </a:bodyPr>
          <a:lstStyle/>
          <a:p>
            <a:pPr>
              <a:lnSpc>
                <a:spcPts val="3400"/>
              </a:lnSpc>
            </a:pPr>
            <a:r>
              <a:rPr lang="en-US" sz="4800" dirty="0">
                <a:solidFill>
                  <a:srgbClr val="537856"/>
                </a:solidFill>
                <a:latin typeface="Poppins Bold"/>
              </a:rPr>
              <a:t>1920s</a:t>
            </a:r>
            <a:r>
              <a:rPr lang="en-US" sz="3399" dirty="0">
                <a:solidFill>
                  <a:srgbClr val="537856"/>
                </a:solidFill>
                <a:latin typeface="Poppins" pitchFamily="2" charset="77"/>
              </a:rPr>
              <a:t> </a:t>
            </a:r>
            <a:br>
              <a:rPr lang="en-US" sz="3399" dirty="0">
                <a:solidFill>
                  <a:srgbClr val="537856"/>
                </a:solidFill>
                <a:latin typeface="Poppins" pitchFamily="2" charset="77"/>
              </a:rPr>
            </a:br>
            <a:r>
              <a:rPr lang="en-US" sz="3399" dirty="0">
                <a:solidFill>
                  <a:srgbClr val="537856"/>
                </a:solidFill>
                <a:latin typeface="Poppins" pitchFamily="2" charset="77"/>
              </a:rPr>
              <a:t>TURNING POINT</a:t>
            </a:r>
          </a:p>
          <a:p>
            <a:pPr>
              <a:lnSpc>
                <a:spcPts val="2520"/>
              </a:lnSpc>
              <a:spcBef>
                <a:spcPts val="1200"/>
              </a:spcBef>
            </a:pPr>
            <a:r>
              <a:rPr lang="en-US" sz="1800" dirty="0">
                <a:solidFill>
                  <a:srgbClr val="1B1B1B"/>
                </a:solidFill>
                <a:latin typeface="Poppins" pitchFamily="2" charset="77"/>
              </a:rPr>
              <a:t>In </a:t>
            </a:r>
            <a:r>
              <a:rPr lang="en-US" sz="1800" dirty="0">
                <a:solidFill>
                  <a:srgbClr val="1B1B1B"/>
                </a:solidFill>
                <a:latin typeface="Poppins Bold"/>
              </a:rPr>
              <a:t>1925</a:t>
            </a:r>
            <a:r>
              <a:rPr lang="en-US" sz="1800" dirty="0">
                <a:solidFill>
                  <a:srgbClr val="1B1B1B"/>
                </a:solidFill>
                <a:latin typeface="Poppins" pitchFamily="2" charset="77"/>
              </a:rPr>
              <a:t>, Konrad Birkenstock registers the "Footbed" </a:t>
            </a:r>
            <a:r>
              <a:rPr lang="en-US" sz="1800" dirty="0">
                <a:solidFill>
                  <a:schemeClr val="accent5">
                    <a:lumMod val="75000"/>
                  </a:schemeClr>
                </a:solidFill>
                <a:latin typeface="Poppins Bold"/>
              </a:rPr>
              <a:t>trademark</a:t>
            </a:r>
            <a:r>
              <a:rPr lang="en-US" sz="1800" dirty="0">
                <a:solidFill>
                  <a:srgbClr val="1B1B1B"/>
                </a:solidFill>
                <a:latin typeface="Poppins" pitchFamily="2" charset="77"/>
              </a:rPr>
              <a:t>. </a:t>
            </a:r>
            <a:endParaRPr lang="en-US" dirty="0">
              <a:solidFill>
                <a:srgbClr val="1B1B1B"/>
              </a:solidFill>
              <a:latin typeface="Poppins" pitchFamily="2" charset="77"/>
            </a:endParaRPr>
          </a:p>
          <a:p>
            <a:pPr>
              <a:lnSpc>
                <a:spcPts val="2520"/>
              </a:lnSpc>
            </a:pPr>
            <a:r>
              <a:rPr lang="en-US" sz="1800" dirty="0">
                <a:solidFill>
                  <a:srgbClr val="1B1B1B"/>
                </a:solidFill>
                <a:latin typeface="Poppins" pitchFamily="2" charset="77"/>
              </a:rPr>
              <a:t>Demand for contoured footbeds and flexible insoles skyrocket just after the First World War. </a:t>
            </a:r>
            <a:endParaRPr lang="en-US" dirty="0">
              <a:solidFill>
                <a:srgbClr val="1B1B1B"/>
              </a:solidFill>
              <a:latin typeface="Poppins" pitchFamily="2" charset="77"/>
            </a:endParaRPr>
          </a:p>
          <a:p>
            <a:pPr>
              <a:lnSpc>
                <a:spcPts val="2520"/>
              </a:lnSpc>
              <a:spcBef>
                <a:spcPts val="600"/>
              </a:spcBef>
            </a:pPr>
            <a:r>
              <a:rPr lang="en-US" sz="1800" dirty="0">
                <a:solidFill>
                  <a:srgbClr val="1B1B1B"/>
                </a:solidFill>
                <a:latin typeface="Poppins" pitchFamily="2" charset="77"/>
              </a:rPr>
              <a:t>Konrad Birkenstock, along with his son Carl open a new factory in Friedberg, Germany while Konrad travels throughout Germany, Austria and Switzerland lecturing shoe manufacturers on the merits of his footbed. He even licenses other cobblers to produce footbeds using his technique. </a:t>
            </a:r>
          </a:p>
        </p:txBody>
      </p:sp>
      <p:sp>
        <p:nvSpPr>
          <p:cNvPr id="18" name="TextBox 18"/>
          <p:cNvSpPr txBox="1"/>
          <p:nvPr/>
        </p:nvSpPr>
        <p:spPr>
          <a:xfrm>
            <a:off x="1028700" y="9636443"/>
            <a:ext cx="3941810" cy="427681"/>
          </a:xfrm>
          <a:prstGeom prst="rect">
            <a:avLst/>
          </a:prstGeom>
        </p:spPr>
        <p:txBody>
          <a:bodyPr lIns="0" tIns="0" rIns="0" bIns="0" rtlCol="0" anchor="t">
            <a:spAutoFit/>
          </a:bodyPr>
          <a:lstStyle/>
          <a:p>
            <a:pPr algn="ctr">
              <a:lnSpc>
                <a:spcPts val="1680"/>
              </a:lnSpc>
            </a:pPr>
            <a:r>
              <a:rPr lang="en-US" sz="1200" dirty="0">
                <a:solidFill>
                  <a:srgbClr val="FFF7F3"/>
                </a:solidFill>
                <a:latin typeface="Poppins" pitchFamily="2" charset="77"/>
              </a:rPr>
              <a:t>Advertisement for the BIRKENSTOCK footbed, 1920s (BIRKENSTOCK, 2023)</a:t>
            </a:r>
          </a:p>
        </p:txBody>
      </p:sp>
      <p:sp>
        <p:nvSpPr>
          <p:cNvPr id="19" name="TextBox 19"/>
          <p:cNvSpPr txBox="1"/>
          <p:nvPr/>
        </p:nvSpPr>
        <p:spPr>
          <a:xfrm>
            <a:off x="1077095" y="4403691"/>
            <a:ext cx="3941810" cy="427681"/>
          </a:xfrm>
          <a:prstGeom prst="rect">
            <a:avLst/>
          </a:prstGeom>
        </p:spPr>
        <p:txBody>
          <a:bodyPr lIns="0" tIns="0" rIns="0" bIns="0" rtlCol="0" anchor="t">
            <a:spAutoFit/>
          </a:bodyPr>
          <a:lstStyle/>
          <a:p>
            <a:pPr algn="ctr">
              <a:lnSpc>
                <a:spcPts val="1680"/>
              </a:lnSpc>
            </a:pPr>
            <a:r>
              <a:rPr lang="en-US" sz="1200" dirty="0">
                <a:solidFill>
                  <a:srgbClr val="FFF7F3"/>
                </a:solidFill>
                <a:latin typeface="Poppins" pitchFamily="2" charset="77"/>
              </a:rPr>
              <a:t>Attendees at a Birkenstock training course, 1935</a:t>
            </a:r>
          </a:p>
          <a:p>
            <a:pPr algn="ctr">
              <a:lnSpc>
                <a:spcPts val="1680"/>
              </a:lnSpc>
            </a:pPr>
            <a:r>
              <a:rPr lang="en-US" sz="1200" dirty="0">
                <a:solidFill>
                  <a:srgbClr val="FFF7F3"/>
                </a:solidFill>
                <a:latin typeface="Poppins" pitchFamily="2" charset="77"/>
              </a:rPr>
              <a:t>(BIRKENSTOCK, 2023)</a:t>
            </a:r>
          </a:p>
        </p:txBody>
      </p:sp>
      <p:sp>
        <p:nvSpPr>
          <p:cNvPr id="20" name="TextBox 20"/>
          <p:cNvSpPr txBox="1"/>
          <p:nvPr/>
        </p:nvSpPr>
        <p:spPr>
          <a:xfrm>
            <a:off x="7315200" y="6134100"/>
            <a:ext cx="9195670" cy="2616101"/>
          </a:xfrm>
          <a:prstGeom prst="rect">
            <a:avLst/>
          </a:prstGeom>
        </p:spPr>
        <p:txBody>
          <a:bodyPr wrap="square" lIns="0" tIns="0" rIns="0" bIns="0" rtlCol="0" anchor="t">
            <a:spAutoFit/>
          </a:bodyPr>
          <a:lstStyle/>
          <a:p>
            <a:r>
              <a:rPr lang="en-US" sz="3200" dirty="0">
                <a:solidFill>
                  <a:srgbClr val="FFCF7B"/>
                </a:solidFill>
                <a:latin typeface="Poppins Bold"/>
              </a:rPr>
              <a:t>Even though much of Europe struggles financially during the years following WWI, Birkenstock footbeds sell extremely well.  </a:t>
            </a:r>
          </a:p>
          <a:p>
            <a:pPr>
              <a:spcBef>
                <a:spcPts val="1200"/>
              </a:spcBef>
            </a:pPr>
            <a:r>
              <a:rPr lang="en-US" sz="3200" dirty="0">
                <a:solidFill>
                  <a:srgbClr val="FFCF7B"/>
                </a:solidFill>
                <a:latin typeface="Poppins Bold"/>
              </a:rPr>
              <a:t>Purchasing new insoles is a cost-effective way to prolong the life of a pair of shoes.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329238"/>
          </a:xfrm>
          <a:custGeom>
            <a:avLst/>
            <a:gdLst/>
            <a:ahLst/>
            <a:cxnLst/>
            <a:rect l="l" t="t" r="r" b="b"/>
            <a:pathLst>
              <a:path w="18288000" h="5329238">
                <a:moveTo>
                  <a:pt x="0" y="0"/>
                </a:moveTo>
                <a:lnTo>
                  <a:pt x="18288000" y="0"/>
                </a:lnTo>
                <a:lnTo>
                  <a:pt x="18288000" y="5329238"/>
                </a:lnTo>
                <a:lnTo>
                  <a:pt x="0" y="5329238"/>
                </a:lnTo>
                <a:lnTo>
                  <a:pt x="0" y="0"/>
                </a:lnTo>
                <a:close/>
              </a:path>
            </a:pathLst>
          </a:custGeom>
          <a:blipFill>
            <a:blip r:embed="rId2">
              <a:alphaModFix amt="59000"/>
            </a:blip>
            <a:stretch>
              <a:fillRect t="-75067" b="-168096"/>
            </a:stretch>
          </a:blipFill>
        </p:spPr>
        <p:txBody>
          <a:bodyPr/>
          <a:lstStyle/>
          <a:p>
            <a:endParaRPr lang="en-US"/>
          </a:p>
        </p:txBody>
      </p:sp>
      <p:grpSp>
        <p:nvGrpSpPr>
          <p:cNvPr id="3" name="Group 3"/>
          <p:cNvGrpSpPr/>
          <p:nvPr/>
        </p:nvGrpSpPr>
        <p:grpSpPr>
          <a:xfrm>
            <a:off x="6096000" y="0"/>
            <a:ext cx="12192000" cy="5329238"/>
            <a:chOff x="0" y="0"/>
            <a:chExt cx="3211062" cy="1403585"/>
          </a:xfrm>
        </p:grpSpPr>
        <p:sp>
          <p:nvSpPr>
            <p:cNvPr id="4" name="Freeform 4"/>
            <p:cNvSpPr/>
            <p:nvPr/>
          </p:nvSpPr>
          <p:spPr>
            <a:xfrm>
              <a:off x="0" y="0"/>
              <a:ext cx="3211062" cy="1403585"/>
            </a:xfrm>
            <a:custGeom>
              <a:avLst/>
              <a:gdLst/>
              <a:ahLst/>
              <a:cxnLst/>
              <a:rect l="l" t="t" r="r" b="b"/>
              <a:pathLst>
                <a:path w="3211062" h="1403585">
                  <a:moveTo>
                    <a:pt x="0" y="0"/>
                  </a:moveTo>
                  <a:lnTo>
                    <a:pt x="3211062" y="0"/>
                  </a:lnTo>
                  <a:lnTo>
                    <a:pt x="3211062" y="1403585"/>
                  </a:lnTo>
                  <a:lnTo>
                    <a:pt x="0" y="1403585"/>
                  </a:lnTo>
                  <a:close/>
                </a:path>
              </a:pathLst>
            </a:custGeom>
            <a:solidFill>
              <a:srgbClr val="F0EAE2"/>
            </a:solidFill>
          </p:spPr>
          <p:txBody>
            <a:bodyPr/>
            <a:lstStyle/>
            <a:p>
              <a:endParaRPr lang="en-US"/>
            </a:p>
          </p:txBody>
        </p:sp>
        <p:sp>
          <p:nvSpPr>
            <p:cNvPr id="5" name="TextBox 5"/>
            <p:cNvSpPr txBox="1"/>
            <p:nvPr/>
          </p:nvSpPr>
          <p:spPr>
            <a:xfrm>
              <a:off x="0" y="-9525"/>
              <a:ext cx="3211062" cy="1413110"/>
            </a:xfrm>
            <a:prstGeom prst="rect">
              <a:avLst/>
            </a:prstGeom>
          </p:spPr>
          <p:txBody>
            <a:bodyPr lIns="50800" tIns="50800" rIns="50800" bIns="50800" rtlCol="0" anchor="ctr"/>
            <a:lstStyle/>
            <a:p>
              <a:pPr algn="ctr">
                <a:lnSpc>
                  <a:spcPts val="3000"/>
                </a:lnSpc>
              </a:pPr>
              <a:endParaRPr/>
            </a:p>
          </p:txBody>
        </p:sp>
      </p:grpSp>
      <p:grpSp>
        <p:nvGrpSpPr>
          <p:cNvPr id="6" name="Group 6"/>
          <p:cNvGrpSpPr/>
          <p:nvPr/>
        </p:nvGrpSpPr>
        <p:grpSpPr>
          <a:xfrm>
            <a:off x="0" y="5143500"/>
            <a:ext cx="18288000" cy="5143500"/>
            <a:chOff x="0" y="0"/>
            <a:chExt cx="4792412" cy="1347866"/>
          </a:xfrm>
        </p:grpSpPr>
        <p:sp>
          <p:nvSpPr>
            <p:cNvPr id="7" name="Freeform 7"/>
            <p:cNvSpPr/>
            <p:nvPr/>
          </p:nvSpPr>
          <p:spPr>
            <a:xfrm>
              <a:off x="0" y="0"/>
              <a:ext cx="4792412" cy="1347866"/>
            </a:xfrm>
            <a:custGeom>
              <a:avLst/>
              <a:gdLst/>
              <a:ahLst/>
              <a:cxnLst/>
              <a:rect l="l" t="t" r="r" b="b"/>
              <a:pathLst>
                <a:path w="4792412" h="1347866">
                  <a:moveTo>
                    <a:pt x="0" y="0"/>
                  </a:moveTo>
                  <a:lnTo>
                    <a:pt x="4792412" y="0"/>
                  </a:lnTo>
                  <a:lnTo>
                    <a:pt x="4792412" y="1347866"/>
                  </a:lnTo>
                  <a:lnTo>
                    <a:pt x="0" y="1347866"/>
                  </a:lnTo>
                  <a:close/>
                </a:path>
              </a:pathLst>
            </a:custGeom>
            <a:solidFill>
              <a:srgbClr val="FFF7F3"/>
            </a:solidFill>
          </p:spPr>
          <p:txBody>
            <a:bodyPr/>
            <a:lstStyle/>
            <a:p>
              <a:endParaRPr lang="en-US"/>
            </a:p>
          </p:txBody>
        </p:sp>
        <p:sp>
          <p:nvSpPr>
            <p:cNvPr id="8" name="TextBox 8"/>
            <p:cNvSpPr txBox="1"/>
            <p:nvPr/>
          </p:nvSpPr>
          <p:spPr>
            <a:xfrm>
              <a:off x="0" y="-9525"/>
              <a:ext cx="4792412" cy="1357391"/>
            </a:xfrm>
            <a:prstGeom prst="rect">
              <a:avLst/>
            </a:prstGeom>
          </p:spPr>
          <p:txBody>
            <a:bodyPr lIns="50800" tIns="50800" rIns="50800" bIns="50800" rtlCol="0" anchor="ctr"/>
            <a:lstStyle/>
            <a:p>
              <a:pPr>
                <a:lnSpc>
                  <a:spcPts val="3000"/>
                </a:lnSpc>
              </a:pPr>
              <a:endParaRPr/>
            </a:p>
          </p:txBody>
        </p:sp>
      </p:grpSp>
      <p:sp>
        <p:nvSpPr>
          <p:cNvPr id="9" name="Freeform 9"/>
          <p:cNvSpPr/>
          <p:nvPr/>
        </p:nvSpPr>
        <p:spPr>
          <a:xfrm>
            <a:off x="12192000" y="5143500"/>
            <a:ext cx="6096000" cy="5143500"/>
          </a:xfrm>
          <a:custGeom>
            <a:avLst/>
            <a:gdLst/>
            <a:ahLst/>
            <a:cxnLst/>
            <a:rect l="l" t="t" r="r" b="b"/>
            <a:pathLst>
              <a:path w="6096000" h="5501798">
                <a:moveTo>
                  <a:pt x="0" y="0"/>
                </a:moveTo>
                <a:lnTo>
                  <a:pt x="6096000" y="0"/>
                </a:lnTo>
                <a:lnTo>
                  <a:pt x="6096000" y="5501798"/>
                </a:lnTo>
                <a:lnTo>
                  <a:pt x="0" y="5501798"/>
                </a:lnTo>
                <a:lnTo>
                  <a:pt x="0" y="0"/>
                </a:lnTo>
                <a:close/>
              </a:path>
            </a:pathLst>
          </a:custGeom>
          <a:blipFill>
            <a:blip r:embed="rId2">
              <a:alphaModFix amt="59000"/>
            </a:blip>
            <a:stretch>
              <a:fillRect l="-200000" t="-69576" b="-162824"/>
            </a:stretch>
          </a:blipFill>
        </p:spPr>
        <p:txBody>
          <a:bodyPr/>
          <a:lstStyle/>
          <a:p>
            <a:endParaRPr lang="en-US"/>
          </a:p>
        </p:txBody>
      </p:sp>
      <p:sp>
        <p:nvSpPr>
          <p:cNvPr id="10" name="Freeform 10"/>
          <p:cNvSpPr/>
          <p:nvPr/>
        </p:nvSpPr>
        <p:spPr>
          <a:xfrm>
            <a:off x="6096000" y="5143500"/>
            <a:ext cx="6096000" cy="5143500"/>
          </a:xfrm>
          <a:custGeom>
            <a:avLst/>
            <a:gdLst/>
            <a:ahLst/>
            <a:cxnLst/>
            <a:rect l="l" t="t" r="r" b="b"/>
            <a:pathLst>
              <a:path w="6096000" h="5143500">
                <a:moveTo>
                  <a:pt x="0" y="0"/>
                </a:moveTo>
                <a:lnTo>
                  <a:pt x="6096000" y="0"/>
                </a:lnTo>
                <a:lnTo>
                  <a:pt x="6096000" y="5143500"/>
                </a:lnTo>
                <a:lnTo>
                  <a:pt x="0" y="5143500"/>
                </a:lnTo>
                <a:lnTo>
                  <a:pt x="0" y="0"/>
                </a:lnTo>
                <a:close/>
              </a:path>
            </a:pathLst>
          </a:custGeom>
          <a:blipFill>
            <a:blip r:embed="rId3"/>
            <a:stretch>
              <a:fillRect l="-15185" r="-11377"/>
            </a:stretch>
          </a:blipFill>
        </p:spPr>
        <p:txBody>
          <a:bodyPr/>
          <a:lstStyle/>
          <a:p>
            <a:endParaRPr lang="en-US"/>
          </a:p>
        </p:txBody>
      </p:sp>
      <p:sp>
        <p:nvSpPr>
          <p:cNvPr id="11" name="Freeform 11"/>
          <p:cNvSpPr/>
          <p:nvPr/>
        </p:nvSpPr>
        <p:spPr>
          <a:xfrm>
            <a:off x="12192000" y="0"/>
            <a:ext cx="6096000" cy="5143500"/>
          </a:xfrm>
          <a:custGeom>
            <a:avLst/>
            <a:gdLst/>
            <a:ahLst/>
            <a:cxnLst/>
            <a:rect l="l" t="t" r="r" b="b"/>
            <a:pathLst>
              <a:path w="6096000" h="6754177">
                <a:moveTo>
                  <a:pt x="0" y="0"/>
                </a:moveTo>
                <a:lnTo>
                  <a:pt x="6096000" y="0"/>
                </a:lnTo>
                <a:lnTo>
                  <a:pt x="6096000" y="6754177"/>
                </a:lnTo>
                <a:lnTo>
                  <a:pt x="0" y="6754177"/>
                </a:lnTo>
                <a:lnTo>
                  <a:pt x="0" y="0"/>
                </a:lnTo>
                <a:close/>
              </a:path>
            </a:pathLst>
          </a:custGeom>
          <a:blipFill>
            <a:blip r:embed="rId4"/>
            <a:stretch>
              <a:fillRect l="-15406" t="-37112" r="326" b="-34123"/>
            </a:stretch>
          </a:blipFill>
        </p:spPr>
        <p:txBody>
          <a:bodyPr/>
          <a:lstStyle/>
          <a:p>
            <a:endParaRPr lang="en-US" dirty="0"/>
          </a:p>
        </p:txBody>
      </p:sp>
      <p:sp>
        <p:nvSpPr>
          <p:cNvPr id="13" name="AutoShape 13"/>
          <p:cNvSpPr/>
          <p:nvPr/>
        </p:nvSpPr>
        <p:spPr>
          <a:xfrm>
            <a:off x="631502" y="9410700"/>
            <a:ext cx="4835848" cy="0"/>
          </a:xfrm>
          <a:prstGeom prst="line">
            <a:avLst/>
          </a:prstGeom>
          <a:ln w="50800" cap="flat">
            <a:solidFill>
              <a:srgbClr val="537856"/>
            </a:solidFill>
            <a:prstDash val="sysDot"/>
            <a:headEnd type="none" w="sm" len="sm"/>
            <a:tailEnd type="none" w="sm" len="sm"/>
          </a:ln>
        </p:spPr>
        <p:txBody>
          <a:bodyPr/>
          <a:lstStyle/>
          <a:p>
            <a:endParaRPr lang="en-US"/>
          </a:p>
        </p:txBody>
      </p:sp>
      <p:sp>
        <p:nvSpPr>
          <p:cNvPr id="14" name="TextBox 14"/>
          <p:cNvSpPr txBox="1"/>
          <p:nvPr/>
        </p:nvSpPr>
        <p:spPr>
          <a:xfrm>
            <a:off x="631502" y="6134100"/>
            <a:ext cx="4835848" cy="2781531"/>
          </a:xfrm>
          <a:prstGeom prst="rect">
            <a:avLst/>
          </a:prstGeom>
        </p:spPr>
        <p:txBody>
          <a:bodyPr lIns="0" tIns="0" rIns="0" bIns="0" rtlCol="0" anchor="t">
            <a:spAutoFit/>
          </a:bodyPr>
          <a:lstStyle/>
          <a:p>
            <a:pPr>
              <a:lnSpc>
                <a:spcPts val="3400"/>
              </a:lnSpc>
            </a:pPr>
            <a:r>
              <a:rPr lang="en-US" sz="4800" dirty="0">
                <a:solidFill>
                  <a:srgbClr val="537856"/>
                </a:solidFill>
                <a:latin typeface="Poppins Bold"/>
              </a:rPr>
              <a:t>1947</a:t>
            </a:r>
            <a:r>
              <a:rPr lang="en-US" sz="3399" dirty="0">
                <a:solidFill>
                  <a:srgbClr val="537856"/>
                </a:solidFill>
                <a:latin typeface="Poppins" pitchFamily="2" charset="77"/>
              </a:rPr>
              <a:t> </a:t>
            </a:r>
            <a:br>
              <a:rPr lang="en-US" sz="3399" dirty="0">
                <a:solidFill>
                  <a:srgbClr val="537856"/>
                </a:solidFill>
                <a:latin typeface="Poppins" pitchFamily="2" charset="77"/>
              </a:rPr>
            </a:br>
            <a:r>
              <a:rPr lang="en-US" sz="3399" dirty="0">
                <a:solidFill>
                  <a:srgbClr val="537856"/>
                </a:solidFill>
                <a:latin typeface="Poppins" pitchFamily="2" charset="77"/>
              </a:rPr>
              <a:t>THE CARL BIRKENSTOCK SYSTEM</a:t>
            </a:r>
          </a:p>
          <a:p>
            <a:pPr>
              <a:lnSpc>
                <a:spcPts val="2560"/>
              </a:lnSpc>
              <a:spcBef>
                <a:spcPts val="1200"/>
              </a:spcBef>
            </a:pPr>
            <a:r>
              <a:rPr lang="en-US" sz="1800" dirty="0">
                <a:solidFill>
                  <a:srgbClr val="1B1B1B"/>
                </a:solidFill>
                <a:latin typeface="Poppins" pitchFamily="2" charset="77"/>
              </a:rPr>
              <a:t>Konrad’s son, Carl Birkenstock, effectively positions the BIRKENSTOCK brand as “healthy footwear” with the publication of “Podiatry – The Carl Birkenstock System.”</a:t>
            </a:r>
          </a:p>
        </p:txBody>
      </p:sp>
      <p:sp>
        <p:nvSpPr>
          <p:cNvPr id="15" name="TextBox 15"/>
          <p:cNvSpPr txBox="1"/>
          <p:nvPr/>
        </p:nvSpPr>
        <p:spPr>
          <a:xfrm>
            <a:off x="12753975" y="6941820"/>
            <a:ext cx="4835848" cy="1489709"/>
          </a:xfrm>
          <a:prstGeom prst="rect">
            <a:avLst/>
          </a:prstGeom>
        </p:spPr>
        <p:txBody>
          <a:bodyPr lIns="0" tIns="0" rIns="0" bIns="0" rtlCol="0" anchor="t">
            <a:spAutoFit/>
          </a:bodyPr>
          <a:lstStyle/>
          <a:p>
            <a:pPr algn="ctr">
              <a:lnSpc>
                <a:spcPts val="2940"/>
              </a:lnSpc>
            </a:pPr>
            <a:r>
              <a:rPr lang="en-US" sz="2100" dirty="0">
                <a:solidFill>
                  <a:srgbClr val="FFF7F3"/>
                </a:solidFill>
                <a:latin typeface="Poppins Bold"/>
              </a:rPr>
              <a:t>With 14,000 copies printed, “Podiatry – The Carl Birkenstock System“ becomes the best-selling textbook on podiatry of the time.</a:t>
            </a:r>
          </a:p>
        </p:txBody>
      </p:sp>
      <p:sp>
        <p:nvSpPr>
          <p:cNvPr id="17" name="AutoShape 17"/>
          <p:cNvSpPr/>
          <p:nvPr/>
        </p:nvSpPr>
        <p:spPr>
          <a:xfrm>
            <a:off x="631502" y="4457700"/>
            <a:ext cx="4835848" cy="0"/>
          </a:xfrm>
          <a:prstGeom prst="line">
            <a:avLst/>
          </a:prstGeom>
          <a:ln w="50800" cap="flat">
            <a:solidFill>
              <a:srgbClr val="FFCF7B"/>
            </a:solidFill>
            <a:prstDash val="sysDot"/>
            <a:headEnd type="none" w="sm" len="sm"/>
            <a:tailEnd type="none" w="sm" len="sm"/>
          </a:ln>
        </p:spPr>
        <p:txBody>
          <a:bodyPr/>
          <a:lstStyle/>
          <a:p>
            <a:endParaRPr lang="en-US"/>
          </a:p>
        </p:txBody>
      </p:sp>
      <p:sp>
        <p:nvSpPr>
          <p:cNvPr id="18" name="TextBox 18"/>
          <p:cNvSpPr txBox="1"/>
          <p:nvPr/>
        </p:nvSpPr>
        <p:spPr>
          <a:xfrm>
            <a:off x="631502" y="647700"/>
            <a:ext cx="4835848" cy="3413114"/>
          </a:xfrm>
          <a:prstGeom prst="rect">
            <a:avLst/>
          </a:prstGeom>
        </p:spPr>
        <p:txBody>
          <a:bodyPr lIns="0" tIns="0" rIns="0" bIns="0" rtlCol="0" anchor="t">
            <a:spAutoFit/>
          </a:bodyPr>
          <a:lstStyle/>
          <a:p>
            <a:pPr>
              <a:lnSpc>
                <a:spcPts val="3400"/>
              </a:lnSpc>
            </a:pPr>
            <a:r>
              <a:rPr lang="en-US" sz="4800" dirty="0">
                <a:solidFill>
                  <a:srgbClr val="FFCF7B"/>
                </a:solidFill>
                <a:latin typeface="Poppins Bold"/>
              </a:rPr>
              <a:t>1936</a:t>
            </a:r>
            <a:r>
              <a:rPr lang="en-US" sz="3399" dirty="0">
                <a:solidFill>
                  <a:srgbClr val="FFCF7B"/>
                </a:solidFill>
                <a:latin typeface="Poppins Bold"/>
              </a:rPr>
              <a:t> </a:t>
            </a:r>
            <a:br>
              <a:rPr lang="en-US" sz="3399" dirty="0">
                <a:solidFill>
                  <a:srgbClr val="FFCF7B"/>
                </a:solidFill>
                <a:latin typeface="Poppins Bold"/>
              </a:rPr>
            </a:br>
            <a:r>
              <a:rPr lang="en-US" sz="3399" dirty="0">
                <a:solidFill>
                  <a:srgbClr val="FFCF7B"/>
                </a:solidFill>
                <a:latin typeface="Poppins" pitchFamily="2" charset="77"/>
              </a:rPr>
              <a:t>THE IDEAL SHOE</a:t>
            </a:r>
          </a:p>
          <a:p>
            <a:pPr>
              <a:lnSpc>
                <a:spcPts val="2520"/>
              </a:lnSpc>
              <a:spcBef>
                <a:spcPts val="1200"/>
              </a:spcBef>
            </a:pPr>
            <a:r>
              <a:rPr lang="en-US" sz="1800" dirty="0">
                <a:solidFill>
                  <a:srgbClr val="FFF7F3"/>
                </a:solidFill>
                <a:latin typeface="Poppins" pitchFamily="2" charset="77"/>
              </a:rPr>
              <a:t>In </a:t>
            </a:r>
            <a:r>
              <a:rPr lang="en-US" sz="1800" dirty="0">
                <a:solidFill>
                  <a:srgbClr val="FFF7F3"/>
                </a:solidFill>
                <a:latin typeface="Poppins Bold"/>
              </a:rPr>
              <a:t>1936</a:t>
            </a:r>
            <a:r>
              <a:rPr lang="en-US" sz="1800" dirty="0">
                <a:solidFill>
                  <a:srgbClr val="FFF7F3"/>
                </a:solidFill>
                <a:latin typeface="Poppins" pitchFamily="2" charset="77"/>
              </a:rPr>
              <a:t>, Konrad Birkenstock patents the “Ideal Shoe” which features the signature Birkenstock footbed, fused to a flexible insole and two leather straps.</a:t>
            </a:r>
          </a:p>
          <a:p>
            <a:pPr>
              <a:lnSpc>
                <a:spcPts val="2520"/>
              </a:lnSpc>
              <a:spcBef>
                <a:spcPts val="1200"/>
              </a:spcBef>
            </a:pPr>
            <a:r>
              <a:rPr lang="en-US" sz="1800" dirty="0">
                <a:solidFill>
                  <a:srgbClr val="FFF7F3"/>
                </a:solidFill>
                <a:latin typeface="Poppins" pitchFamily="2" charset="77"/>
              </a:rPr>
              <a:t>The design would become the precursor to the Original BIRKENSTOCK Footbed </a:t>
            </a:r>
            <a:r>
              <a:rPr lang="en-US" dirty="0">
                <a:solidFill>
                  <a:srgbClr val="FFF7F3"/>
                </a:solidFill>
                <a:latin typeface="Poppins" pitchFamily="2" charset="77"/>
              </a:rPr>
              <a:t>S</a:t>
            </a:r>
            <a:r>
              <a:rPr lang="en-US" sz="1800" dirty="0">
                <a:solidFill>
                  <a:srgbClr val="FFF7F3"/>
                </a:solidFill>
                <a:latin typeface="Poppins" pitchFamily="2" charset="77"/>
              </a:rPr>
              <a:t>andal which would be released in 1963.</a:t>
            </a:r>
          </a:p>
        </p:txBody>
      </p:sp>
      <p:sp>
        <p:nvSpPr>
          <p:cNvPr id="19" name="TextBox 19"/>
          <p:cNvSpPr txBox="1"/>
          <p:nvPr/>
        </p:nvSpPr>
        <p:spPr>
          <a:xfrm>
            <a:off x="6726076" y="1709261"/>
            <a:ext cx="4835848" cy="2001125"/>
          </a:xfrm>
          <a:prstGeom prst="rect">
            <a:avLst/>
          </a:prstGeom>
        </p:spPr>
        <p:txBody>
          <a:bodyPr lIns="0" tIns="0" rIns="0" bIns="0" rtlCol="0" anchor="t">
            <a:spAutoFit/>
          </a:bodyPr>
          <a:lstStyle/>
          <a:p>
            <a:pPr algn="ctr">
              <a:lnSpc>
                <a:spcPts val="2939"/>
              </a:lnSpc>
            </a:pPr>
            <a:r>
              <a:rPr lang="en-US" sz="4800" dirty="0">
                <a:solidFill>
                  <a:srgbClr val="537856"/>
                </a:solidFill>
                <a:latin typeface="Poppins Bold"/>
              </a:rPr>
              <a:t>1950</a:t>
            </a:r>
          </a:p>
          <a:p>
            <a:pPr algn="ctr">
              <a:lnSpc>
                <a:spcPts val="2939"/>
              </a:lnSpc>
              <a:spcBef>
                <a:spcPts val="1200"/>
              </a:spcBef>
            </a:pPr>
            <a:r>
              <a:rPr lang="en-US" sz="2099" dirty="0">
                <a:solidFill>
                  <a:srgbClr val="537856"/>
                </a:solidFill>
                <a:latin typeface="Poppins Bold"/>
              </a:rPr>
              <a:t>Konrad Birkenstock passes away and  never sees his Ideal Shoe design come to market as factory-produced footwear.</a:t>
            </a:r>
          </a:p>
        </p:txBody>
      </p:sp>
      <p:sp>
        <p:nvSpPr>
          <p:cNvPr id="20" name="TextBox 20"/>
          <p:cNvSpPr txBox="1"/>
          <p:nvPr/>
        </p:nvSpPr>
        <p:spPr>
          <a:xfrm>
            <a:off x="8382000" y="4610100"/>
            <a:ext cx="3677229" cy="427681"/>
          </a:xfrm>
          <a:prstGeom prst="rect">
            <a:avLst/>
          </a:prstGeom>
        </p:spPr>
        <p:txBody>
          <a:bodyPr lIns="0" tIns="0" rIns="0" bIns="0" rtlCol="0" anchor="t">
            <a:spAutoFit/>
          </a:bodyPr>
          <a:lstStyle/>
          <a:p>
            <a:pPr algn="r">
              <a:lnSpc>
                <a:spcPts val="1680"/>
              </a:lnSpc>
            </a:pPr>
            <a:r>
              <a:rPr lang="en-US" sz="1200" dirty="0">
                <a:solidFill>
                  <a:srgbClr val="1B1B1B"/>
                </a:solidFill>
                <a:latin typeface="Poppins" pitchFamily="2" charset="77"/>
              </a:rPr>
              <a:t>BIRKENSTOCK’S “blue” footbed, 1930s </a:t>
            </a:r>
          </a:p>
          <a:p>
            <a:pPr algn="r">
              <a:lnSpc>
                <a:spcPts val="1680"/>
              </a:lnSpc>
            </a:pPr>
            <a:r>
              <a:rPr lang="en-US" sz="1200" dirty="0">
                <a:solidFill>
                  <a:srgbClr val="1B1B1B"/>
                </a:solidFill>
                <a:latin typeface="Poppins" pitchFamily="2" charset="77"/>
              </a:rPr>
              <a:t>(BIRKENSTOCK, 2023)</a:t>
            </a:r>
          </a:p>
        </p:txBody>
      </p:sp>
      <p:sp>
        <p:nvSpPr>
          <p:cNvPr id="21" name="TextBox 21"/>
          <p:cNvSpPr txBox="1"/>
          <p:nvPr/>
        </p:nvSpPr>
        <p:spPr>
          <a:xfrm>
            <a:off x="2286000" y="9715500"/>
            <a:ext cx="3677229" cy="427681"/>
          </a:xfrm>
          <a:prstGeom prst="rect">
            <a:avLst/>
          </a:prstGeom>
        </p:spPr>
        <p:txBody>
          <a:bodyPr lIns="0" tIns="0" rIns="0" bIns="0" rtlCol="0" anchor="t">
            <a:spAutoFit/>
          </a:bodyPr>
          <a:lstStyle/>
          <a:p>
            <a:pPr algn="r">
              <a:lnSpc>
                <a:spcPts val="1680"/>
              </a:lnSpc>
            </a:pPr>
            <a:r>
              <a:rPr lang="en-US" sz="1200" dirty="0">
                <a:solidFill>
                  <a:srgbClr val="1B1B1B"/>
                </a:solidFill>
                <a:latin typeface="Poppins" pitchFamily="2" charset="77"/>
              </a:rPr>
              <a:t>“The Carl Birkenstock System” </a:t>
            </a:r>
          </a:p>
          <a:p>
            <a:pPr algn="r">
              <a:lnSpc>
                <a:spcPts val="1680"/>
              </a:lnSpc>
            </a:pPr>
            <a:r>
              <a:rPr lang="en-US" sz="1200" dirty="0">
                <a:solidFill>
                  <a:srgbClr val="1B1B1B"/>
                </a:solidFill>
                <a:latin typeface="Poppins" pitchFamily="2" charset="77"/>
              </a:rPr>
              <a:t>(BIRKENSTOCK, 2023)</a:t>
            </a:r>
          </a:p>
        </p:txBody>
      </p:sp>
      <p:sp>
        <p:nvSpPr>
          <p:cNvPr id="22" name="Freeform 22"/>
          <p:cNvSpPr/>
          <p:nvPr/>
        </p:nvSpPr>
        <p:spPr>
          <a:xfrm>
            <a:off x="16954500" y="9525000"/>
            <a:ext cx="1028700" cy="668655"/>
          </a:xfrm>
          <a:custGeom>
            <a:avLst/>
            <a:gdLst/>
            <a:ahLst/>
            <a:cxnLst/>
            <a:rect l="l" t="t" r="r" b="b"/>
            <a:pathLst>
              <a:path w="1028700" h="668655">
                <a:moveTo>
                  <a:pt x="0" y="0"/>
                </a:moveTo>
                <a:lnTo>
                  <a:pt x="1028700" y="0"/>
                </a:lnTo>
                <a:lnTo>
                  <a:pt x="1028700" y="668655"/>
                </a:lnTo>
                <a:lnTo>
                  <a:pt x="0" y="668655"/>
                </a:lnTo>
                <a:lnTo>
                  <a:pt x="0" y="0"/>
                </a:lnTo>
                <a:close/>
              </a:path>
            </a:pathLst>
          </a:custGeom>
          <a:blipFill>
            <a:blip r:embed="rId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3867</TotalTime>
  <Words>5035</Words>
  <Application>Microsoft Macintosh PowerPoint</Application>
  <PresentationFormat>Custom</PresentationFormat>
  <Paragraphs>470</Paragraphs>
  <Slides>41</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Poppins Italics</vt:lpstr>
      <vt:lpstr>Georgia</vt:lpstr>
      <vt:lpstr>Poppins Bold</vt:lpstr>
      <vt:lpstr>Poppins Bold Italics</vt:lpstr>
      <vt:lpstr>Poppins</vt:lpstr>
      <vt:lpstr>Montserrat</vt:lpstr>
      <vt:lpstr>Calibri</vt:lpstr>
      <vt:lpstr>Arial</vt:lpstr>
      <vt:lpstr>Arial</vt:lpstr>
      <vt:lpstr>Yellowtail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Bold Photocentric Zero Waste Lifestyle Sustainability Presentation</dc:title>
  <cp:lastModifiedBy>Chris Lindauer</cp:lastModifiedBy>
  <cp:revision>40</cp:revision>
  <dcterms:created xsi:type="dcterms:W3CDTF">2006-08-16T00:00:00Z</dcterms:created>
  <dcterms:modified xsi:type="dcterms:W3CDTF">2023-10-23T18:15:13Z</dcterms:modified>
  <dc:identifier>DAFxFtzrTd8</dc:identifier>
</cp:coreProperties>
</file>