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7" r:id="rId20"/>
    <p:sldId id="274" r:id="rId21"/>
    <p:sldId id="278" r:id="rId22"/>
    <p:sldId id="275" r:id="rId23"/>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Galada" panose="02000506000000020003" pitchFamily="2" charset="0"/>
      <p:regular r:id="rId28"/>
    </p:embeddedFont>
    <p:embeddedFont>
      <p:font typeface="Merriweather Bold" pitchFamily="2" charset="77"/>
      <p:regular r:id="rId29"/>
      <p:bold r:id="rId30"/>
    </p:embeddedFont>
    <p:embeddedFont>
      <p:font typeface="Merriweather Bold Italics" pitchFamily="2" charset="77"/>
      <p:regular r:id="rId31"/>
      <p:bold r:id="rId32"/>
      <p:italic r:id="rId33"/>
      <p:boldItalic r:id="rId34"/>
    </p:embeddedFont>
    <p:embeddedFont>
      <p:font typeface="Poppins" pitchFamily="2" charset="77"/>
      <p:regular r:id="rId35"/>
      <p:bold r:id="rId36"/>
      <p:italic r:id="rId37"/>
      <p:boldItalic r:id="rId38"/>
    </p:embeddedFont>
    <p:embeddedFont>
      <p:font typeface="Poppins Bold" pitchFamily="2" charset="77"/>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01" autoAdjust="0"/>
  </p:normalViewPr>
  <p:slideViewPr>
    <p:cSldViewPr>
      <p:cViewPr varScale="1">
        <p:scale>
          <a:sx n="69" d="100"/>
          <a:sy n="69" d="100"/>
        </p:scale>
        <p:origin x="928" y="216"/>
      </p:cViewPr>
      <p:guideLst>
        <p:guide orient="horz" pos="360"/>
        <p:guide pos="5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sv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sv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11" Type="http://schemas.openxmlformats.org/officeDocument/2006/relationships/image" Target="../media/image28.png"/><Relationship Id="rId5" Type="http://schemas.openxmlformats.org/officeDocument/2006/relationships/image" Target="../media/image7.svg"/><Relationship Id="rId10" Type="http://schemas.openxmlformats.org/officeDocument/2006/relationships/hyperlink" Target="https://www.instagram.com/reel/CwVGyWhrJaU/?utm_source=ig_web_copy_link&amp;igshid=MzRlODBiNWFlZA==" TargetMode="External"/><Relationship Id="rId4" Type="http://schemas.openxmlformats.org/officeDocument/2006/relationships/image" Target="../media/image6.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sv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sv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7.svg"/><Relationship Id="rId21" Type="http://schemas.openxmlformats.org/officeDocument/2006/relationships/image" Target="../media/image44.png"/><Relationship Id="rId7" Type="http://schemas.openxmlformats.org/officeDocument/2006/relationships/image" Target="../media/image3.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6.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34.png"/><Relationship Id="rId5" Type="http://schemas.openxmlformats.org/officeDocument/2006/relationships/image" Target="../media/image11.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1.png"/><Relationship Id="rId9" Type="http://schemas.openxmlformats.org/officeDocument/2006/relationships/image" Target="../media/image32.pn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7.sv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48.png"/><Relationship Id="rId4" Type="http://schemas.openxmlformats.org/officeDocument/2006/relationships/image" Target="../media/image1.png"/><Relationship Id="rId9"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sv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8.svg"/><Relationship Id="rId7"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sv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sv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7.sv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grpSp>
        <p:nvGrpSpPr>
          <p:cNvPr id="5" name="Group 5"/>
          <p:cNvGrpSpPr/>
          <p:nvPr/>
        </p:nvGrpSpPr>
        <p:grpSpPr>
          <a:xfrm>
            <a:off x="17620554" y="0"/>
            <a:ext cx="667446" cy="5143500"/>
            <a:chOff x="0" y="0"/>
            <a:chExt cx="175788" cy="1354667"/>
          </a:xfrm>
        </p:grpSpPr>
        <p:sp>
          <p:nvSpPr>
            <p:cNvPr id="6" name="Freeform 6"/>
            <p:cNvSpPr/>
            <p:nvPr/>
          </p:nvSpPr>
          <p:spPr>
            <a:xfrm>
              <a:off x="0" y="0"/>
              <a:ext cx="175788" cy="1354667"/>
            </a:xfrm>
            <a:custGeom>
              <a:avLst/>
              <a:gdLst/>
              <a:ahLst/>
              <a:cxnLst/>
              <a:rect l="l" t="t" r="r" b="b"/>
              <a:pathLst>
                <a:path w="175788" h="1354667">
                  <a:moveTo>
                    <a:pt x="0" y="0"/>
                  </a:moveTo>
                  <a:lnTo>
                    <a:pt x="175788" y="0"/>
                  </a:lnTo>
                  <a:lnTo>
                    <a:pt x="175788" y="1354667"/>
                  </a:lnTo>
                  <a:lnTo>
                    <a:pt x="0" y="1354667"/>
                  </a:lnTo>
                  <a:close/>
                </a:path>
              </a:pathLst>
            </a:custGeom>
            <a:solidFill>
              <a:srgbClr val="B88148"/>
            </a:solidFill>
          </p:spPr>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3504"/>
                </a:lnSpc>
              </a:pPr>
              <a:endParaRPr/>
            </a:p>
          </p:txBody>
        </p:sp>
      </p:grpSp>
      <p:sp>
        <p:nvSpPr>
          <p:cNvPr id="8" name="Freeform 8"/>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2">
              <a:alphaModFix amt="70000"/>
            </a:blip>
            <a:stretch>
              <a:fillRect/>
            </a:stretch>
          </a:blipFill>
        </p:spPr>
      </p:sp>
      <p:sp>
        <p:nvSpPr>
          <p:cNvPr id="9" name="TextBox 9"/>
          <p:cNvSpPr txBox="1"/>
          <p:nvPr/>
        </p:nvSpPr>
        <p:spPr>
          <a:xfrm>
            <a:off x="685800" y="2171700"/>
            <a:ext cx="7694603" cy="2778652"/>
          </a:xfrm>
          <a:prstGeom prst="rect">
            <a:avLst/>
          </a:prstGeom>
        </p:spPr>
        <p:txBody>
          <a:bodyPr lIns="0" tIns="0" rIns="0" bIns="0" rtlCol="0" anchor="t">
            <a:spAutoFit/>
          </a:bodyPr>
          <a:lstStyle/>
          <a:p>
            <a:pPr algn="ctr">
              <a:lnSpc>
                <a:spcPts val="7161"/>
              </a:lnSpc>
            </a:pPr>
            <a:r>
              <a:rPr lang="en-US" sz="7700" dirty="0">
                <a:solidFill>
                  <a:srgbClr val="865A41"/>
                </a:solidFill>
                <a:latin typeface="Galada"/>
              </a:rPr>
              <a:t>Starbucks</a:t>
            </a:r>
          </a:p>
          <a:p>
            <a:pPr algn="ctr">
              <a:lnSpc>
                <a:spcPts val="7161"/>
              </a:lnSpc>
            </a:pPr>
            <a:r>
              <a:rPr lang="en-US" sz="7700" dirty="0">
                <a:solidFill>
                  <a:srgbClr val="865A41"/>
                </a:solidFill>
                <a:latin typeface="Galada"/>
              </a:rPr>
              <a:t>Pumpkin Spice Latte</a:t>
            </a:r>
          </a:p>
        </p:txBody>
      </p:sp>
      <p:sp>
        <p:nvSpPr>
          <p:cNvPr id="10" name="AutoShape 10"/>
          <p:cNvSpPr/>
          <p:nvPr/>
        </p:nvSpPr>
        <p:spPr>
          <a:xfrm>
            <a:off x="1286981" y="5143500"/>
            <a:ext cx="6492240" cy="0"/>
          </a:xfrm>
          <a:prstGeom prst="line">
            <a:avLst/>
          </a:prstGeom>
          <a:ln w="9525" cap="flat">
            <a:solidFill>
              <a:srgbClr val="CFA76F"/>
            </a:solidFill>
            <a:prstDash val="solid"/>
            <a:headEnd type="none" w="sm" len="sm"/>
            <a:tailEnd type="none" w="sm" len="sm"/>
          </a:ln>
        </p:spPr>
      </p:sp>
      <p:sp>
        <p:nvSpPr>
          <p:cNvPr id="11" name="Freeform 11"/>
          <p:cNvSpPr/>
          <p:nvPr/>
        </p:nvSpPr>
        <p:spPr>
          <a:xfrm>
            <a:off x="9141258" y="0"/>
            <a:ext cx="9146742" cy="10287000"/>
          </a:xfrm>
          <a:custGeom>
            <a:avLst/>
            <a:gdLst/>
            <a:ahLst/>
            <a:cxnLst/>
            <a:rect l="l" t="t" r="r" b="b"/>
            <a:pathLst>
              <a:path w="9146742" h="10287000">
                <a:moveTo>
                  <a:pt x="0" y="0"/>
                </a:moveTo>
                <a:lnTo>
                  <a:pt x="9146742" y="0"/>
                </a:lnTo>
                <a:lnTo>
                  <a:pt x="9146742" y="10287000"/>
                </a:lnTo>
                <a:lnTo>
                  <a:pt x="0" y="10287000"/>
                </a:lnTo>
                <a:lnTo>
                  <a:pt x="0" y="0"/>
                </a:lnTo>
                <a:close/>
              </a:path>
            </a:pathLst>
          </a:custGeom>
          <a:blipFill>
            <a:blip r:embed="rId3"/>
            <a:stretch>
              <a:fillRect l="-39227" r="-92131"/>
            </a:stretch>
          </a:blipFill>
        </p:spPr>
      </p:sp>
      <p:sp>
        <p:nvSpPr>
          <p:cNvPr id="12" name="Freeform 12"/>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4"/>
            <a:stretch>
              <a:fillRect t="-8023" b="-8023"/>
            </a:stretch>
          </a:blipFill>
        </p:spPr>
      </p:sp>
      <p:sp>
        <p:nvSpPr>
          <p:cNvPr id="13" name="TextBox 13"/>
          <p:cNvSpPr txBox="1"/>
          <p:nvPr/>
        </p:nvSpPr>
        <p:spPr>
          <a:xfrm>
            <a:off x="11430000" y="9867900"/>
            <a:ext cx="6630501" cy="276224"/>
          </a:xfrm>
          <a:prstGeom prst="rect">
            <a:avLst/>
          </a:prstGeom>
        </p:spPr>
        <p:txBody>
          <a:bodyPr lIns="0" tIns="0" rIns="0" bIns="0" rtlCol="0" anchor="t">
            <a:spAutoFit/>
          </a:bodyPr>
          <a:lstStyle/>
          <a:p>
            <a:pPr algn="r">
              <a:lnSpc>
                <a:spcPts val="2100"/>
              </a:lnSpc>
            </a:pPr>
            <a:r>
              <a:rPr lang="en-US" sz="1500" dirty="0">
                <a:solidFill>
                  <a:srgbClr val="FEFFF6"/>
                </a:solidFill>
                <a:latin typeface="Poppins Bold"/>
              </a:rPr>
              <a:t>Starbucks</a:t>
            </a:r>
          </a:p>
        </p:txBody>
      </p:sp>
      <p:sp>
        <p:nvSpPr>
          <p:cNvPr id="14" name="Freeform 14"/>
          <p:cNvSpPr/>
          <p:nvPr/>
        </p:nvSpPr>
        <p:spPr>
          <a:xfrm rot="-1519578">
            <a:off x="-108693" y="518614"/>
            <a:ext cx="4035276" cy="398483"/>
          </a:xfrm>
          <a:custGeom>
            <a:avLst/>
            <a:gdLst/>
            <a:ahLst/>
            <a:cxnLst/>
            <a:rect l="l" t="t" r="r" b="b"/>
            <a:pathLst>
              <a:path w="4035276" h="398483">
                <a:moveTo>
                  <a:pt x="0" y="0"/>
                </a:moveTo>
                <a:lnTo>
                  <a:pt x="4035276" y="0"/>
                </a:lnTo>
                <a:lnTo>
                  <a:pt x="4035276" y="398484"/>
                </a:lnTo>
                <a:lnTo>
                  <a:pt x="0" y="3984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685800" y="5372100"/>
            <a:ext cx="7694603" cy="870586"/>
          </a:xfrm>
          <a:prstGeom prst="rect">
            <a:avLst/>
          </a:prstGeom>
        </p:spPr>
        <p:txBody>
          <a:bodyPr lIns="0" tIns="0" rIns="0" bIns="0" rtlCol="0" anchor="t">
            <a:spAutoFit/>
          </a:bodyPr>
          <a:lstStyle/>
          <a:p>
            <a:pPr algn="ctr">
              <a:lnSpc>
                <a:spcPts val="7139"/>
              </a:lnSpc>
            </a:pPr>
            <a:r>
              <a:rPr lang="en-US" sz="5099" dirty="0">
                <a:solidFill>
                  <a:srgbClr val="B88148"/>
                </a:solidFill>
                <a:latin typeface="Merriweather Bold"/>
              </a:rPr>
              <a:t>20th Anniversary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4">
              <a:alphaModFix amt="70000"/>
            </a:blip>
            <a:stretch>
              <a:fillRect/>
            </a:stretch>
          </a:blipFill>
        </p:spPr>
      </p:sp>
      <p:sp>
        <p:nvSpPr>
          <p:cNvPr id="4" name="Freeform 4"/>
          <p:cNvSpPr/>
          <p:nvPr/>
        </p:nvSpPr>
        <p:spPr>
          <a:xfrm rot="-2700000">
            <a:off x="16096826" y="-727075"/>
            <a:ext cx="2324948" cy="1454149"/>
          </a:xfrm>
          <a:custGeom>
            <a:avLst/>
            <a:gdLst/>
            <a:ahLst/>
            <a:cxnLst/>
            <a:rect l="l" t="t" r="r" b="b"/>
            <a:pathLst>
              <a:path w="2324948" h="1454149">
                <a:moveTo>
                  <a:pt x="0" y="0"/>
                </a:moveTo>
                <a:lnTo>
                  <a:pt x="2324948" y="0"/>
                </a:lnTo>
                <a:lnTo>
                  <a:pt x="2324948" y="1454150"/>
                </a:lnTo>
                <a:lnTo>
                  <a:pt x="0" y="1454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7"/>
            <a:stretch>
              <a:fillRect t="-8023" b="-8023"/>
            </a:stretch>
          </a:blipFill>
        </p:spPr>
      </p:sp>
      <p:sp>
        <p:nvSpPr>
          <p:cNvPr id="6" name="Freeform 6"/>
          <p:cNvSpPr/>
          <p:nvPr/>
        </p:nvSpPr>
        <p:spPr>
          <a:xfrm>
            <a:off x="10972800" y="0"/>
            <a:ext cx="7841722" cy="10304631"/>
          </a:xfrm>
          <a:custGeom>
            <a:avLst/>
            <a:gdLst/>
            <a:ahLst/>
            <a:cxnLst/>
            <a:rect l="l" t="t" r="r" b="b"/>
            <a:pathLst>
              <a:path w="7841722" h="10304631">
                <a:moveTo>
                  <a:pt x="0" y="0"/>
                </a:moveTo>
                <a:lnTo>
                  <a:pt x="7841722" y="0"/>
                </a:lnTo>
                <a:lnTo>
                  <a:pt x="7841722" y="10304631"/>
                </a:lnTo>
                <a:lnTo>
                  <a:pt x="0" y="10304631"/>
                </a:lnTo>
                <a:lnTo>
                  <a:pt x="0" y="0"/>
                </a:lnTo>
                <a:close/>
              </a:path>
            </a:pathLst>
          </a:custGeom>
          <a:blipFill>
            <a:blip r:embed="rId8"/>
            <a:stretch>
              <a:fillRect l="-70614" r="-26400"/>
            </a:stretch>
          </a:blipFill>
        </p:spPr>
      </p:sp>
      <p:sp>
        <p:nvSpPr>
          <p:cNvPr id="7" name="TextBox 7"/>
          <p:cNvSpPr txBox="1"/>
          <p:nvPr/>
        </p:nvSpPr>
        <p:spPr>
          <a:xfrm>
            <a:off x="1828800" y="2324100"/>
            <a:ext cx="9738221" cy="1171924"/>
          </a:xfrm>
          <a:prstGeom prst="rect">
            <a:avLst/>
          </a:prstGeom>
        </p:spPr>
        <p:txBody>
          <a:bodyPr lIns="0" tIns="0" rIns="0" bIns="0" rtlCol="0" anchor="t">
            <a:spAutoFit/>
          </a:bodyPr>
          <a:lstStyle/>
          <a:p>
            <a:pPr>
              <a:lnSpc>
                <a:spcPts val="10080"/>
              </a:lnSpc>
              <a:spcBef>
                <a:spcPct val="0"/>
              </a:spcBef>
            </a:pPr>
            <a:r>
              <a:rPr lang="en-US" sz="6000" dirty="0">
                <a:solidFill>
                  <a:srgbClr val="6D2F13"/>
                </a:solidFill>
                <a:latin typeface="Merriweather Bold"/>
              </a:rPr>
              <a:t>Social Media Impact</a:t>
            </a:r>
          </a:p>
        </p:txBody>
      </p:sp>
      <p:sp>
        <p:nvSpPr>
          <p:cNvPr id="8" name="TextBox 8"/>
          <p:cNvSpPr txBox="1"/>
          <p:nvPr/>
        </p:nvSpPr>
        <p:spPr>
          <a:xfrm>
            <a:off x="388688" y="277887"/>
            <a:ext cx="1280023" cy="1236341"/>
          </a:xfrm>
          <a:prstGeom prst="rect">
            <a:avLst/>
          </a:prstGeom>
        </p:spPr>
        <p:txBody>
          <a:bodyPr lIns="0" tIns="0" rIns="0" bIns="0" rtlCol="0" anchor="t">
            <a:spAutoFit/>
          </a:bodyPr>
          <a:lstStyle/>
          <a:p>
            <a:pPr algn="ctr">
              <a:lnSpc>
                <a:spcPts val="10080"/>
              </a:lnSpc>
              <a:spcBef>
                <a:spcPct val="0"/>
              </a:spcBef>
            </a:pPr>
            <a:r>
              <a:rPr lang="en-US" sz="7200">
                <a:solidFill>
                  <a:srgbClr val="B88148"/>
                </a:solidFill>
                <a:latin typeface="Merriweather Bold"/>
              </a:rPr>
              <a:t>10</a:t>
            </a:r>
          </a:p>
        </p:txBody>
      </p:sp>
      <p:sp>
        <p:nvSpPr>
          <p:cNvPr id="9" name="TextBox 9"/>
          <p:cNvSpPr txBox="1"/>
          <p:nvPr/>
        </p:nvSpPr>
        <p:spPr>
          <a:xfrm>
            <a:off x="1828800" y="3924300"/>
            <a:ext cx="8229600" cy="1904367"/>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Bold"/>
              </a:rPr>
              <a:t>2006</a:t>
            </a:r>
          </a:p>
          <a:p>
            <a:pPr algn="l">
              <a:lnSpc>
                <a:spcPct val="125000"/>
              </a:lnSpc>
            </a:pPr>
            <a:r>
              <a:rPr lang="en-US" sz="2000" dirty="0">
                <a:solidFill>
                  <a:srgbClr val="B88148"/>
                </a:solidFill>
                <a:latin typeface="Poppins"/>
              </a:rPr>
              <a:t>Social media platforms Facebook and Twitter exploded in popularity. As customers began sharing their love for PSL on social media with their family and friends, the drink’s popularity increased exponentially.</a:t>
            </a:r>
          </a:p>
        </p:txBody>
      </p:sp>
      <p:sp>
        <p:nvSpPr>
          <p:cNvPr id="10" name="TextBox 10"/>
          <p:cNvSpPr txBox="1"/>
          <p:nvPr/>
        </p:nvSpPr>
        <p:spPr>
          <a:xfrm>
            <a:off x="11469962" y="9864016"/>
            <a:ext cx="6630501" cy="276224"/>
          </a:xfrm>
          <a:prstGeom prst="rect">
            <a:avLst/>
          </a:prstGeom>
        </p:spPr>
        <p:txBody>
          <a:bodyPr lIns="0" tIns="0" rIns="0" bIns="0" rtlCol="0" anchor="t">
            <a:spAutoFit/>
          </a:bodyPr>
          <a:lstStyle/>
          <a:p>
            <a:pPr algn="r">
              <a:lnSpc>
                <a:spcPts val="2100"/>
              </a:lnSpc>
            </a:pPr>
            <a:r>
              <a:rPr lang="en-US" sz="1500">
                <a:solidFill>
                  <a:srgbClr val="FEFFF6"/>
                </a:solidFill>
                <a:latin typeface="Poppins Bold"/>
              </a:rPr>
              <a:t>Starbucks</a:t>
            </a:r>
          </a:p>
        </p:txBody>
      </p:sp>
      <p:sp>
        <p:nvSpPr>
          <p:cNvPr id="11" name="TextBox 11"/>
          <p:cNvSpPr txBox="1"/>
          <p:nvPr/>
        </p:nvSpPr>
        <p:spPr>
          <a:xfrm>
            <a:off x="1828799" y="6618139"/>
            <a:ext cx="8229601" cy="942975"/>
          </a:xfrm>
          <a:prstGeom prst="rect">
            <a:avLst/>
          </a:prstGeom>
        </p:spPr>
        <p:txBody>
          <a:bodyPr wrap="square" lIns="0" tIns="0" rIns="0" bIns="0" rtlCol="0" anchor="t">
            <a:spAutoFit/>
          </a:bodyPr>
          <a:lstStyle/>
          <a:p>
            <a:pPr>
              <a:lnSpc>
                <a:spcPts val="3750"/>
              </a:lnSpc>
            </a:pPr>
            <a:r>
              <a:rPr lang="en-US" sz="2400" dirty="0">
                <a:solidFill>
                  <a:srgbClr val="B88148"/>
                </a:solidFill>
                <a:latin typeface="Merriweather Bold Italics"/>
              </a:rPr>
              <a:t>“With the arrival of social media, it just took off on a whole new level.”</a:t>
            </a:r>
          </a:p>
        </p:txBody>
      </p:sp>
      <p:sp>
        <p:nvSpPr>
          <p:cNvPr id="13" name="TextBox 12">
            <a:extLst>
              <a:ext uri="{FF2B5EF4-FFF2-40B4-BE49-F238E27FC236}">
                <a16:creationId xmlns:a16="http://schemas.microsoft.com/office/drawing/2014/main" id="{89D1643B-4864-CDFD-9DF3-205B2EE855E5}"/>
              </a:ext>
            </a:extLst>
          </p:cNvPr>
          <p:cNvSpPr txBox="1"/>
          <p:nvPr/>
        </p:nvSpPr>
        <p:spPr>
          <a:xfrm>
            <a:off x="1219200" y="7658100"/>
            <a:ext cx="8832911" cy="1134926"/>
          </a:xfrm>
          <a:prstGeom prst="rect">
            <a:avLst/>
          </a:prstGeom>
        </p:spPr>
        <p:txBody>
          <a:bodyPr lIns="0" tIns="0" rIns="0" bIns="0" rtlCol="0" anchor="t">
            <a:spAutoFit/>
          </a:bodyPr>
          <a:lstStyle/>
          <a:p>
            <a:pPr algn="r">
              <a:lnSpc>
                <a:spcPct val="125000"/>
              </a:lnSpc>
            </a:pPr>
            <a:r>
              <a:rPr lang="en-US" sz="2000" dirty="0">
                <a:solidFill>
                  <a:srgbClr val="B88148"/>
                </a:solidFill>
                <a:latin typeface="Poppins"/>
              </a:rPr>
              <a:t>Peter Dukes</a:t>
            </a:r>
          </a:p>
          <a:p>
            <a:pPr algn="r">
              <a:lnSpc>
                <a:spcPct val="125000"/>
              </a:lnSpc>
            </a:pPr>
            <a:r>
              <a:rPr lang="en-US" sz="2000" dirty="0">
                <a:solidFill>
                  <a:srgbClr val="B88148"/>
                </a:solidFill>
                <a:latin typeface="Poppins"/>
              </a:rPr>
              <a:t>Former Director of Market Strategy</a:t>
            </a:r>
          </a:p>
          <a:p>
            <a:pPr algn="r">
              <a:lnSpc>
                <a:spcPct val="125000"/>
              </a:lnSpc>
            </a:pPr>
            <a:r>
              <a:rPr lang="en-US" sz="2000" dirty="0">
                <a:solidFill>
                  <a:srgbClr val="B88148"/>
                </a:solidFill>
                <a:latin typeface="Poppins"/>
              </a:rPr>
              <a:t>Starbucks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4">
              <a:alphaModFix amt="70000"/>
            </a:blip>
            <a:stretch>
              <a:fillRect/>
            </a:stretch>
          </a:blipFill>
        </p:spPr>
      </p:sp>
      <p:sp>
        <p:nvSpPr>
          <p:cNvPr id="4" name="Freeform 4"/>
          <p:cNvSpPr/>
          <p:nvPr/>
        </p:nvSpPr>
        <p:spPr>
          <a:xfrm rot="-2700000">
            <a:off x="16096826" y="-727075"/>
            <a:ext cx="2324948" cy="1454149"/>
          </a:xfrm>
          <a:custGeom>
            <a:avLst/>
            <a:gdLst/>
            <a:ahLst/>
            <a:cxnLst/>
            <a:rect l="l" t="t" r="r" b="b"/>
            <a:pathLst>
              <a:path w="2324948" h="1454149">
                <a:moveTo>
                  <a:pt x="0" y="0"/>
                </a:moveTo>
                <a:lnTo>
                  <a:pt x="2324948" y="0"/>
                </a:lnTo>
                <a:lnTo>
                  <a:pt x="2324948" y="1454150"/>
                </a:lnTo>
                <a:lnTo>
                  <a:pt x="0" y="1454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7"/>
            <a:stretch>
              <a:fillRect t="-8023" b="-8023"/>
            </a:stretch>
          </a:blipFill>
        </p:spPr>
      </p:sp>
      <p:sp>
        <p:nvSpPr>
          <p:cNvPr id="6" name="Freeform 6"/>
          <p:cNvSpPr/>
          <p:nvPr/>
        </p:nvSpPr>
        <p:spPr>
          <a:xfrm>
            <a:off x="1143000" y="2019300"/>
            <a:ext cx="5867400" cy="6241049"/>
          </a:xfrm>
          <a:custGeom>
            <a:avLst/>
            <a:gdLst/>
            <a:ahLst/>
            <a:cxnLst/>
            <a:rect l="l" t="t" r="r" b="b"/>
            <a:pathLst>
              <a:path w="6456093" h="6867231">
                <a:moveTo>
                  <a:pt x="0" y="0"/>
                </a:moveTo>
                <a:lnTo>
                  <a:pt x="6456093" y="0"/>
                </a:lnTo>
                <a:lnTo>
                  <a:pt x="6456093" y="6867232"/>
                </a:lnTo>
                <a:lnTo>
                  <a:pt x="0" y="6867232"/>
                </a:lnTo>
                <a:lnTo>
                  <a:pt x="0" y="0"/>
                </a:lnTo>
                <a:close/>
              </a:path>
            </a:pathLst>
          </a:custGeom>
          <a:blipFill>
            <a:blip r:embed="rId8"/>
            <a:stretch>
              <a:fillRect t="-110" r="-225" b="-110"/>
            </a:stretch>
          </a:blipFill>
          <a:ln w="9525" cap="sq">
            <a:solidFill>
              <a:srgbClr val="CFA76F"/>
            </a:solidFill>
            <a:prstDash val="solid"/>
            <a:miter/>
          </a:ln>
        </p:spPr>
      </p:sp>
      <p:sp>
        <p:nvSpPr>
          <p:cNvPr id="7" name="TextBox 7"/>
          <p:cNvSpPr txBox="1"/>
          <p:nvPr/>
        </p:nvSpPr>
        <p:spPr>
          <a:xfrm>
            <a:off x="8229600" y="1409700"/>
            <a:ext cx="9360833" cy="1171924"/>
          </a:xfrm>
          <a:prstGeom prst="rect">
            <a:avLst/>
          </a:prstGeom>
        </p:spPr>
        <p:txBody>
          <a:bodyPr lIns="0" tIns="0" rIns="0" bIns="0" rtlCol="0" anchor="t">
            <a:spAutoFit/>
          </a:bodyPr>
          <a:lstStyle/>
          <a:p>
            <a:pPr>
              <a:lnSpc>
                <a:spcPts val="10080"/>
              </a:lnSpc>
              <a:spcBef>
                <a:spcPct val="0"/>
              </a:spcBef>
            </a:pPr>
            <a:r>
              <a:rPr lang="en-US" sz="6000" dirty="0">
                <a:solidFill>
                  <a:srgbClr val="6D2F13"/>
                </a:solidFill>
                <a:latin typeface="Merriweather Bold"/>
              </a:rPr>
              <a:t>Social Media Impact</a:t>
            </a:r>
          </a:p>
        </p:txBody>
      </p:sp>
      <p:sp>
        <p:nvSpPr>
          <p:cNvPr id="8" name="TextBox 8"/>
          <p:cNvSpPr txBox="1"/>
          <p:nvPr/>
        </p:nvSpPr>
        <p:spPr>
          <a:xfrm>
            <a:off x="352683" y="339092"/>
            <a:ext cx="1280023" cy="1236341"/>
          </a:xfrm>
          <a:prstGeom prst="rect">
            <a:avLst/>
          </a:prstGeom>
        </p:spPr>
        <p:txBody>
          <a:bodyPr lIns="0" tIns="0" rIns="0" bIns="0" rtlCol="0" anchor="t">
            <a:spAutoFit/>
          </a:bodyPr>
          <a:lstStyle/>
          <a:p>
            <a:pPr algn="ctr">
              <a:lnSpc>
                <a:spcPts val="10080"/>
              </a:lnSpc>
              <a:spcBef>
                <a:spcPct val="0"/>
              </a:spcBef>
            </a:pPr>
            <a:r>
              <a:rPr lang="en-US" sz="7200">
                <a:solidFill>
                  <a:srgbClr val="B88148"/>
                </a:solidFill>
                <a:latin typeface="Merriweather Bold"/>
              </a:rPr>
              <a:t>11</a:t>
            </a:r>
          </a:p>
        </p:txBody>
      </p:sp>
      <p:sp>
        <p:nvSpPr>
          <p:cNvPr id="9" name="TextBox 9"/>
          <p:cNvSpPr txBox="1"/>
          <p:nvPr/>
        </p:nvSpPr>
        <p:spPr>
          <a:xfrm>
            <a:off x="8231895" y="3009900"/>
            <a:ext cx="9141705" cy="1134926"/>
          </a:xfrm>
          <a:prstGeom prst="rect">
            <a:avLst/>
          </a:prstGeom>
        </p:spPr>
        <p:txBody>
          <a:bodyPr wrap="square" lIns="0" tIns="0" rIns="0" bIns="0" rtlCol="0" anchor="t">
            <a:spAutoFit/>
          </a:bodyPr>
          <a:lstStyle/>
          <a:p>
            <a:pPr algn="l">
              <a:lnSpc>
                <a:spcPct val="125000"/>
              </a:lnSpc>
            </a:pPr>
            <a:r>
              <a:rPr lang="en-US" sz="2000" dirty="0">
                <a:solidFill>
                  <a:srgbClr val="B88148"/>
                </a:solidFill>
                <a:latin typeface="Poppins"/>
              </a:rPr>
              <a:t>Millions of social media posts featuring fans love of the Pumpkin Spice Latte placed the beverage firmly in the cultural zeitgeist within just a few years of the drink’s introduction.</a:t>
            </a:r>
          </a:p>
        </p:txBody>
      </p:sp>
      <p:sp>
        <p:nvSpPr>
          <p:cNvPr id="10" name="TextBox 10"/>
          <p:cNvSpPr txBox="1"/>
          <p:nvPr/>
        </p:nvSpPr>
        <p:spPr>
          <a:xfrm>
            <a:off x="11469962" y="9864016"/>
            <a:ext cx="6630501" cy="276224"/>
          </a:xfrm>
          <a:prstGeom prst="rect">
            <a:avLst/>
          </a:prstGeom>
        </p:spPr>
        <p:txBody>
          <a:bodyPr lIns="0" tIns="0" rIns="0" bIns="0" rtlCol="0" anchor="t">
            <a:spAutoFit/>
          </a:bodyPr>
          <a:lstStyle/>
          <a:p>
            <a:pPr algn="r">
              <a:lnSpc>
                <a:spcPts val="2100"/>
              </a:lnSpc>
            </a:pPr>
            <a:r>
              <a:rPr lang="en-US" sz="1500">
                <a:solidFill>
                  <a:srgbClr val="FEFFF6"/>
                </a:solidFill>
                <a:latin typeface="Poppins Bold"/>
              </a:rPr>
              <a:t>Starbucks</a:t>
            </a:r>
          </a:p>
        </p:txBody>
      </p:sp>
      <p:sp>
        <p:nvSpPr>
          <p:cNvPr id="11" name="TextBox 11"/>
          <p:cNvSpPr txBox="1"/>
          <p:nvPr/>
        </p:nvSpPr>
        <p:spPr>
          <a:xfrm>
            <a:off x="8229601" y="5524500"/>
            <a:ext cx="9144000" cy="1134926"/>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a:rPr>
              <a:t>The media took note of the growing pumpkin spice phenomenon, with morning talk show hosts and late-night comedians making it a topic of discussion. </a:t>
            </a:r>
          </a:p>
        </p:txBody>
      </p:sp>
      <p:sp>
        <p:nvSpPr>
          <p:cNvPr id="12" name="TextBox 12"/>
          <p:cNvSpPr txBox="1"/>
          <p:nvPr/>
        </p:nvSpPr>
        <p:spPr>
          <a:xfrm>
            <a:off x="8231895" y="6972300"/>
            <a:ext cx="9141705" cy="1134926"/>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a:rPr>
              <a:t>In 2012 there was even a temporary shortage of pumpkin spice ingredients that caused news outlets to declare a “Pumpkin Emergency.” </a:t>
            </a:r>
          </a:p>
        </p:txBody>
      </p:sp>
      <p:sp>
        <p:nvSpPr>
          <p:cNvPr id="13" name="TextBox 13"/>
          <p:cNvSpPr txBox="1"/>
          <p:nvPr/>
        </p:nvSpPr>
        <p:spPr>
          <a:xfrm>
            <a:off x="8229601" y="4457700"/>
            <a:ext cx="9144000" cy="750205"/>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a:rPr>
              <a:t>In 2014 Starbucks established dedicated Instagram and Twitter (now X) accounts for the Pumpkin Spice Latte. </a:t>
            </a:r>
          </a:p>
        </p:txBody>
      </p:sp>
      <p:sp>
        <p:nvSpPr>
          <p:cNvPr id="14" name="TextBox 14"/>
          <p:cNvSpPr txBox="1"/>
          <p:nvPr/>
        </p:nvSpPr>
        <p:spPr>
          <a:xfrm>
            <a:off x="1143000" y="8343900"/>
            <a:ext cx="6630501" cy="276224"/>
          </a:xfrm>
          <a:prstGeom prst="rect">
            <a:avLst/>
          </a:prstGeom>
        </p:spPr>
        <p:txBody>
          <a:bodyPr lIns="0" tIns="0" rIns="0" bIns="0" rtlCol="0" anchor="t">
            <a:spAutoFit/>
          </a:bodyPr>
          <a:lstStyle/>
          <a:p>
            <a:pPr algn="just">
              <a:lnSpc>
                <a:spcPts val="2100"/>
              </a:lnSpc>
            </a:pPr>
            <a:r>
              <a:rPr lang="en-US" sz="1500" dirty="0">
                <a:solidFill>
                  <a:srgbClr val="CFA76F"/>
                </a:solidFill>
                <a:latin typeface="Poppins Bold"/>
              </a:rPr>
              <a:t>Starbucks / Instagram: @</a:t>
            </a:r>
            <a:r>
              <a:rPr lang="en-US" sz="1500" dirty="0" err="1">
                <a:solidFill>
                  <a:srgbClr val="CFA76F"/>
                </a:solidFill>
                <a:latin typeface="Poppins Bold"/>
              </a:rPr>
              <a:t>TheRealPSL</a:t>
            </a:r>
            <a:endParaRPr lang="en-US" sz="1500" dirty="0">
              <a:solidFill>
                <a:srgbClr val="CFA76F"/>
              </a:solidFill>
              <a:latin typeface="Poppins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6">
              <a:alphaModFix amt="70000"/>
            </a:blip>
            <a:stretch>
              <a:fillRect/>
            </a:stretch>
          </a:blipFill>
        </p:spPr>
      </p:sp>
      <p:sp>
        <p:nvSpPr>
          <p:cNvPr id="4" name="Freeform 4"/>
          <p:cNvSpPr/>
          <p:nvPr/>
        </p:nvSpPr>
        <p:spPr>
          <a:xfrm rot="-2700000">
            <a:off x="16096826" y="-727075"/>
            <a:ext cx="2324948" cy="1454149"/>
          </a:xfrm>
          <a:custGeom>
            <a:avLst/>
            <a:gdLst/>
            <a:ahLst/>
            <a:cxnLst/>
            <a:rect l="l" t="t" r="r" b="b"/>
            <a:pathLst>
              <a:path w="2324948" h="1454149">
                <a:moveTo>
                  <a:pt x="0" y="0"/>
                </a:moveTo>
                <a:lnTo>
                  <a:pt x="2324948" y="0"/>
                </a:lnTo>
                <a:lnTo>
                  <a:pt x="2324948" y="1454150"/>
                </a:lnTo>
                <a:lnTo>
                  <a:pt x="0" y="14541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9"/>
            <a:stretch>
              <a:fillRect t="-8023" b="-8023"/>
            </a:stretch>
          </a:blipFill>
        </p:spPr>
      </p:sp>
      <p:sp>
        <p:nvSpPr>
          <p:cNvPr id="6" name="TextBox 6"/>
          <p:cNvSpPr txBox="1"/>
          <p:nvPr/>
        </p:nvSpPr>
        <p:spPr>
          <a:xfrm>
            <a:off x="1828800" y="2324100"/>
            <a:ext cx="10058400" cy="1171924"/>
          </a:xfrm>
          <a:prstGeom prst="rect">
            <a:avLst/>
          </a:prstGeom>
        </p:spPr>
        <p:txBody>
          <a:bodyPr wrap="square" lIns="0" tIns="0" rIns="0" bIns="0" rtlCol="0" anchor="t">
            <a:spAutoFit/>
          </a:bodyPr>
          <a:lstStyle/>
          <a:p>
            <a:pPr>
              <a:lnSpc>
                <a:spcPts val="10080"/>
              </a:lnSpc>
              <a:spcBef>
                <a:spcPct val="0"/>
              </a:spcBef>
            </a:pPr>
            <a:r>
              <a:rPr lang="en-US" sz="6000" dirty="0">
                <a:solidFill>
                  <a:srgbClr val="6D2F13"/>
                </a:solidFill>
                <a:latin typeface="Merriweather Bold"/>
              </a:rPr>
              <a:t>Seasonality &amp; Nostalgia</a:t>
            </a:r>
          </a:p>
        </p:txBody>
      </p:sp>
      <p:sp>
        <p:nvSpPr>
          <p:cNvPr id="7" name="TextBox 7"/>
          <p:cNvSpPr txBox="1"/>
          <p:nvPr/>
        </p:nvSpPr>
        <p:spPr>
          <a:xfrm>
            <a:off x="352683" y="339092"/>
            <a:ext cx="1280023" cy="1236341"/>
          </a:xfrm>
          <a:prstGeom prst="rect">
            <a:avLst/>
          </a:prstGeom>
        </p:spPr>
        <p:txBody>
          <a:bodyPr lIns="0" tIns="0" rIns="0" bIns="0" rtlCol="0" anchor="t">
            <a:spAutoFit/>
          </a:bodyPr>
          <a:lstStyle/>
          <a:p>
            <a:pPr algn="ctr">
              <a:lnSpc>
                <a:spcPts val="10080"/>
              </a:lnSpc>
              <a:spcBef>
                <a:spcPct val="0"/>
              </a:spcBef>
            </a:pPr>
            <a:r>
              <a:rPr lang="en-US" sz="7200">
                <a:solidFill>
                  <a:srgbClr val="B88148"/>
                </a:solidFill>
                <a:latin typeface="Merriweather Bold"/>
              </a:rPr>
              <a:t>12</a:t>
            </a:r>
          </a:p>
        </p:txBody>
      </p:sp>
      <p:sp>
        <p:nvSpPr>
          <p:cNvPr id="8" name="TextBox 8"/>
          <p:cNvSpPr txBox="1"/>
          <p:nvPr/>
        </p:nvSpPr>
        <p:spPr>
          <a:xfrm>
            <a:off x="1828800" y="3924300"/>
            <a:ext cx="9144000" cy="1519647"/>
          </a:xfrm>
          <a:prstGeom prst="rect">
            <a:avLst/>
          </a:prstGeom>
        </p:spPr>
        <p:txBody>
          <a:bodyPr wrap="square" lIns="0" tIns="0" rIns="0" bIns="0" rtlCol="0" anchor="t">
            <a:spAutoFit/>
          </a:bodyPr>
          <a:lstStyle/>
          <a:p>
            <a:pPr algn="l">
              <a:lnSpc>
                <a:spcPct val="125000"/>
              </a:lnSpc>
              <a:spcBef>
                <a:spcPct val="0"/>
              </a:spcBef>
            </a:pPr>
            <a:r>
              <a:rPr lang="en-US" sz="2000" dirty="0">
                <a:solidFill>
                  <a:srgbClr val="B88148"/>
                </a:solidFill>
                <a:latin typeface="Poppins"/>
              </a:rPr>
              <a:t>A powerful seasonal marker, pumpkin is associated with fall holidays Halloween and Thanksgiving. When Starbucks established pumpkin as a Fall seasonal flavor, it enabled them to tap into a well of consumer nostalgia surrounding the Fall season.</a:t>
            </a:r>
          </a:p>
        </p:txBody>
      </p:sp>
      <p:sp>
        <p:nvSpPr>
          <p:cNvPr id="9" name="TextBox 9"/>
          <p:cNvSpPr txBox="1"/>
          <p:nvPr/>
        </p:nvSpPr>
        <p:spPr>
          <a:xfrm>
            <a:off x="11469962" y="9864016"/>
            <a:ext cx="6630501" cy="276224"/>
          </a:xfrm>
          <a:prstGeom prst="rect">
            <a:avLst/>
          </a:prstGeom>
        </p:spPr>
        <p:txBody>
          <a:bodyPr lIns="0" tIns="0" rIns="0" bIns="0" rtlCol="0" anchor="t">
            <a:spAutoFit/>
          </a:bodyPr>
          <a:lstStyle/>
          <a:p>
            <a:pPr algn="r">
              <a:lnSpc>
                <a:spcPts val="2100"/>
              </a:lnSpc>
            </a:pPr>
            <a:r>
              <a:rPr lang="en-US" sz="1500">
                <a:solidFill>
                  <a:srgbClr val="FEFFF6"/>
                </a:solidFill>
                <a:latin typeface="Poppins Bold"/>
              </a:rPr>
              <a:t>Starbucks</a:t>
            </a:r>
          </a:p>
        </p:txBody>
      </p:sp>
      <p:sp>
        <p:nvSpPr>
          <p:cNvPr id="10" name="TextBox 10"/>
          <p:cNvSpPr txBox="1"/>
          <p:nvPr/>
        </p:nvSpPr>
        <p:spPr>
          <a:xfrm>
            <a:off x="1828800" y="5753100"/>
            <a:ext cx="9144000" cy="1134926"/>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a:rPr>
              <a:t>The Pumpkin Spice Latte being a seasonal item, is an important marketing tool for Starbucks. The drink has an increased demand due to its limited availability.</a:t>
            </a:r>
          </a:p>
        </p:txBody>
      </p:sp>
      <p:sp>
        <p:nvSpPr>
          <p:cNvPr id="11" name="TextBox 11"/>
          <p:cNvSpPr txBox="1"/>
          <p:nvPr/>
        </p:nvSpPr>
        <p:spPr>
          <a:xfrm>
            <a:off x="10744200" y="9258300"/>
            <a:ext cx="6630501" cy="843180"/>
          </a:xfrm>
          <a:prstGeom prst="rect">
            <a:avLst/>
          </a:prstGeom>
        </p:spPr>
        <p:txBody>
          <a:bodyPr lIns="0" tIns="0" rIns="0" bIns="0" rtlCol="0" anchor="t">
            <a:spAutoFit/>
          </a:bodyPr>
          <a:lstStyle/>
          <a:p>
            <a:pPr algn="r">
              <a:lnSpc>
                <a:spcPts val="3500"/>
              </a:lnSpc>
            </a:pPr>
            <a:r>
              <a:rPr lang="en-US" sz="1500" dirty="0">
                <a:solidFill>
                  <a:schemeClr val="accent1">
                    <a:lumMod val="75000"/>
                  </a:schemeClr>
                </a:solidFill>
                <a:latin typeface="Poppins Bold"/>
                <a:hlinkClick r:id="rId10">
                  <a:extLst>
                    <a:ext uri="{A12FA001-AC4F-418D-AE19-62706E023703}">
                      <ahyp:hlinkClr xmlns:ahyp="http://schemas.microsoft.com/office/drawing/2018/hyperlinkcolor" val="tx"/>
                    </a:ext>
                  </a:extLst>
                </a:hlinkClick>
              </a:rPr>
              <a:t>CLICK HERE TO WATCH</a:t>
            </a:r>
          </a:p>
          <a:p>
            <a:pPr algn="r">
              <a:lnSpc>
                <a:spcPts val="3500"/>
              </a:lnSpc>
            </a:pPr>
            <a:r>
              <a:rPr lang="en-US" sz="1500" dirty="0">
                <a:solidFill>
                  <a:srgbClr val="CFA76F"/>
                </a:solidFill>
                <a:latin typeface="Poppins Bold"/>
              </a:rPr>
              <a:t>Starbucks / Instagram</a:t>
            </a:r>
            <a:r>
              <a:rPr lang="en-US" sz="1500" dirty="0">
                <a:solidFill>
                  <a:schemeClr val="accent1">
                    <a:lumMod val="75000"/>
                  </a:schemeClr>
                </a:solidFill>
                <a:latin typeface="Poppins Bold"/>
                <a:hlinkClick r:id="rId10">
                  <a:extLst>
                    <a:ext uri="{A12FA001-AC4F-418D-AE19-62706E023703}">
                      <ahyp:hlinkClr xmlns:ahyp="http://schemas.microsoft.com/office/drawing/2018/hyperlinkcolor" val="tx"/>
                    </a:ext>
                  </a:extLst>
                </a:hlinkClick>
              </a:rPr>
              <a:t> </a:t>
            </a:r>
            <a:endParaRPr lang="en-US" sz="1500" dirty="0">
              <a:solidFill>
                <a:schemeClr val="accent1">
                  <a:lumMod val="75000"/>
                </a:schemeClr>
              </a:solidFill>
              <a:latin typeface="Poppins Bold"/>
            </a:endParaRPr>
          </a:p>
        </p:txBody>
      </p:sp>
      <p:pic>
        <p:nvPicPr>
          <p:cNvPr id="13" name="starbucksreel_3C509B6D-46B2-41D1-BD7B-7DBC08EAEE2F.mp4">
            <a:hlinkClick r:id="" action="ppaction://media"/>
            <a:extLst>
              <a:ext uri="{FF2B5EF4-FFF2-40B4-BE49-F238E27FC236}">
                <a16:creationId xmlns:a16="http://schemas.microsoft.com/office/drawing/2014/main" id="{E5D9E3A1-600F-341D-8F17-22977657825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801600" y="800100"/>
            <a:ext cx="4576974" cy="85055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2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4">
              <a:alphaModFix amt="70000"/>
            </a:blip>
            <a:stretch>
              <a:fillRect/>
            </a:stretch>
          </a:blipFill>
        </p:spPr>
      </p:sp>
      <p:sp>
        <p:nvSpPr>
          <p:cNvPr id="4" name="Freeform 4"/>
          <p:cNvSpPr/>
          <p:nvPr/>
        </p:nvSpPr>
        <p:spPr>
          <a:xfrm rot="-2700000">
            <a:off x="16096826" y="-727075"/>
            <a:ext cx="2324948" cy="1454149"/>
          </a:xfrm>
          <a:custGeom>
            <a:avLst/>
            <a:gdLst/>
            <a:ahLst/>
            <a:cxnLst/>
            <a:rect l="l" t="t" r="r" b="b"/>
            <a:pathLst>
              <a:path w="2324948" h="1454149">
                <a:moveTo>
                  <a:pt x="0" y="0"/>
                </a:moveTo>
                <a:lnTo>
                  <a:pt x="2324948" y="0"/>
                </a:lnTo>
                <a:lnTo>
                  <a:pt x="2324948" y="1454150"/>
                </a:lnTo>
                <a:lnTo>
                  <a:pt x="0" y="1454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7"/>
            <a:stretch>
              <a:fillRect t="-8023" b="-8023"/>
            </a:stretch>
          </a:blipFill>
        </p:spPr>
      </p:sp>
      <p:sp>
        <p:nvSpPr>
          <p:cNvPr id="6" name="Freeform 6"/>
          <p:cNvSpPr/>
          <p:nvPr/>
        </p:nvSpPr>
        <p:spPr>
          <a:xfrm>
            <a:off x="914400" y="2095500"/>
            <a:ext cx="6400800" cy="5966708"/>
          </a:xfrm>
          <a:custGeom>
            <a:avLst/>
            <a:gdLst/>
            <a:ahLst/>
            <a:cxnLst/>
            <a:rect l="l" t="t" r="r" b="b"/>
            <a:pathLst>
              <a:path w="7142402" h="6604348">
                <a:moveTo>
                  <a:pt x="0" y="0"/>
                </a:moveTo>
                <a:lnTo>
                  <a:pt x="7142401" y="0"/>
                </a:lnTo>
                <a:lnTo>
                  <a:pt x="7142401" y="6604348"/>
                </a:lnTo>
                <a:lnTo>
                  <a:pt x="0" y="6604348"/>
                </a:lnTo>
                <a:lnTo>
                  <a:pt x="0" y="0"/>
                </a:lnTo>
                <a:close/>
              </a:path>
            </a:pathLst>
          </a:custGeom>
          <a:blipFill>
            <a:blip r:embed="rId8"/>
            <a:stretch>
              <a:fillRect/>
            </a:stretch>
          </a:blipFill>
          <a:ln w="9525" cap="sq">
            <a:solidFill>
              <a:srgbClr val="CFA76F"/>
            </a:solidFill>
            <a:prstDash val="solid"/>
            <a:miter/>
          </a:ln>
        </p:spPr>
      </p:sp>
      <p:sp>
        <p:nvSpPr>
          <p:cNvPr id="7" name="TextBox 7"/>
          <p:cNvSpPr txBox="1"/>
          <p:nvPr/>
        </p:nvSpPr>
        <p:spPr>
          <a:xfrm>
            <a:off x="8229600" y="1409700"/>
            <a:ext cx="10668000" cy="1191993"/>
          </a:xfrm>
          <a:prstGeom prst="rect">
            <a:avLst/>
          </a:prstGeom>
        </p:spPr>
        <p:txBody>
          <a:bodyPr wrap="square" lIns="0" tIns="0" rIns="0" bIns="0" rtlCol="0" anchor="t">
            <a:spAutoFit/>
          </a:bodyPr>
          <a:lstStyle/>
          <a:p>
            <a:pPr>
              <a:lnSpc>
                <a:spcPts val="10080"/>
              </a:lnSpc>
              <a:spcBef>
                <a:spcPct val="0"/>
              </a:spcBef>
            </a:pPr>
            <a:r>
              <a:rPr lang="en-US" sz="6000" dirty="0">
                <a:solidFill>
                  <a:srgbClr val="6D2F13"/>
                </a:solidFill>
                <a:latin typeface="Merriweather Bold"/>
              </a:rPr>
              <a:t>Consumer Engagement</a:t>
            </a:r>
          </a:p>
        </p:txBody>
      </p:sp>
      <p:sp>
        <p:nvSpPr>
          <p:cNvPr id="8" name="TextBox 8"/>
          <p:cNvSpPr txBox="1"/>
          <p:nvPr/>
        </p:nvSpPr>
        <p:spPr>
          <a:xfrm>
            <a:off x="352683" y="339092"/>
            <a:ext cx="1280023" cy="1236341"/>
          </a:xfrm>
          <a:prstGeom prst="rect">
            <a:avLst/>
          </a:prstGeom>
        </p:spPr>
        <p:txBody>
          <a:bodyPr lIns="0" tIns="0" rIns="0" bIns="0" rtlCol="0" anchor="t">
            <a:spAutoFit/>
          </a:bodyPr>
          <a:lstStyle/>
          <a:p>
            <a:pPr algn="ctr">
              <a:lnSpc>
                <a:spcPts val="10080"/>
              </a:lnSpc>
              <a:spcBef>
                <a:spcPct val="0"/>
              </a:spcBef>
            </a:pPr>
            <a:r>
              <a:rPr lang="en-US" sz="7200">
                <a:solidFill>
                  <a:srgbClr val="B88148"/>
                </a:solidFill>
                <a:latin typeface="Merriweather Bold"/>
              </a:rPr>
              <a:t>13</a:t>
            </a:r>
          </a:p>
        </p:txBody>
      </p:sp>
      <p:sp>
        <p:nvSpPr>
          <p:cNvPr id="9" name="TextBox 9"/>
          <p:cNvSpPr txBox="1"/>
          <p:nvPr/>
        </p:nvSpPr>
        <p:spPr>
          <a:xfrm>
            <a:off x="8229600" y="3009900"/>
            <a:ext cx="9144000" cy="1134926"/>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Bold"/>
              </a:rPr>
              <a:t>2012</a:t>
            </a:r>
          </a:p>
          <a:p>
            <a:pPr algn="l">
              <a:lnSpc>
                <a:spcPct val="125000"/>
              </a:lnSpc>
            </a:pPr>
            <a:r>
              <a:rPr lang="en-US" sz="2000" dirty="0">
                <a:solidFill>
                  <a:srgbClr val="B88148"/>
                </a:solidFill>
                <a:latin typeface="Poppins"/>
              </a:rPr>
              <a:t>Following the success of the PSL, Starbucks’ competitors, such as Dunkin Donuts and McDonalds, launched their own versions of the drink.</a:t>
            </a:r>
          </a:p>
        </p:txBody>
      </p:sp>
      <p:sp>
        <p:nvSpPr>
          <p:cNvPr id="10" name="TextBox 10"/>
          <p:cNvSpPr txBox="1"/>
          <p:nvPr/>
        </p:nvSpPr>
        <p:spPr>
          <a:xfrm>
            <a:off x="11469962" y="9864016"/>
            <a:ext cx="6630501" cy="276224"/>
          </a:xfrm>
          <a:prstGeom prst="rect">
            <a:avLst/>
          </a:prstGeom>
        </p:spPr>
        <p:txBody>
          <a:bodyPr lIns="0" tIns="0" rIns="0" bIns="0" rtlCol="0" anchor="t">
            <a:spAutoFit/>
          </a:bodyPr>
          <a:lstStyle/>
          <a:p>
            <a:pPr algn="r">
              <a:lnSpc>
                <a:spcPts val="2100"/>
              </a:lnSpc>
            </a:pPr>
            <a:r>
              <a:rPr lang="en-US" sz="1500">
                <a:solidFill>
                  <a:srgbClr val="FEFFF6"/>
                </a:solidFill>
                <a:latin typeface="Poppins Bold"/>
              </a:rPr>
              <a:t>Starbucks</a:t>
            </a:r>
          </a:p>
        </p:txBody>
      </p:sp>
      <p:sp>
        <p:nvSpPr>
          <p:cNvPr id="11" name="TextBox 11"/>
          <p:cNvSpPr txBox="1"/>
          <p:nvPr/>
        </p:nvSpPr>
        <p:spPr>
          <a:xfrm>
            <a:off x="8229600" y="4457700"/>
            <a:ext cx="9144000" cy="1519647"/>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a:rPr>
              <a:t>At this time Starbucks began to ramp up their marketing efforts. When the chain ran a contest on their Facebook page to determine which city would be the first to have the beverage, it proved so popular the page crashed within an hour of its launch.</a:t>
            </a:r>
          </a:p>
        </p:txBody>
      </p:sp>
      <p:sp>
        <p:nvSpPr>
          <p:cNvPr id="12" name="TextBox 12"/>
          <p:cNvSpPr txBox="1"/>
          <p:nvPr/>
        </p:nvSpPr>
        <p:spPr>
          <a:xfrm>
            <a:off x="8229600" y="6210300"/>
            <a:ext cx="9144000" cy="750205"/>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a:rPr>
              <a:t>Another promotion had customers following an online scavenger hunt to get access to the latte before the September debut. </a:t>
            </a:r>
          </a:p>
        </p:txBody>
      </p:sp>
      <p:sp>
        <p:nvSpPr>
          <p:cNvPr id="13" name="TextBox 13"/>
          <p:cNvSpPr txBox="1"/>
          <p:nvPr/>
        </p:nvSpPr>
        <p:spPr>
          <a:xfrm>
            <a:off x="914400" y="8191500"/>
            <a:ext cx="2266801" cy="283210"/>
          </a:xfrm>
          <a:prstGeom prst="rect">
            <a:avLst/>
          </a:prstGeom>
        </p:spPr>
        <p:txBody>
          <a:bodyPr lIns="0" tIns="0" rIns="0" bIns="0" rtlCol="0" anchor="t">
            <a:spAutoFit/>
          </a:bodyPr>
          <a:lstStyle/>
          <a:p>
            <a:pPr algn="ctr">
              <a:lnSpc>
                <a:spcPts val="2239"/>
              </a:lnSpc>
            </a:pPr>
            <a:r>
              <a:rPr lang="en-US" sz="1599" dirty="0">
                <a:solidFill>
                  <a:srgbClr val="CFA76F"/>
                </a:solidFill>
                <a:latin typeface="Poppins Bold"/>
              </a:rPr>
              <a:t>Starbucks / Facebook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4">
              <a:alphaModFix amt="70000"/>
            </a:blip>
            <a:stretch>
              <a:fillRect/>
            </a:stretch>
          </a:blipFill>
        </p:spPr>
      </p:sp>
      <p:sp>
        <p:nvSpPr>
          <p:cNvPr id="4" name="Freeform 4"/>
          <p:cNvSpPr/>
          <p:nvPr/>
        </p:nvSpPr>
        <p:spPr>
          <a:xfrm rot="-2700000">
            <a:off x="16096826" y="-727075"/>
            <a:ext cx="2324948" cy="1454149"/>
          </a:xfrm>
          <a:custGeom>
            <a:avLst/>
            <a:gdLst/>
            <a:ahLst/>
            <a:cxnLst/>
            <a:rect l="l" t="t" r="r" b="b"/>
            <a:pathLst>
              <a:path w="2324948" h="1454149">
                <a:moveTo>
                  <a:pt x="0" y="0"/>
                </a:moveTo>
                <a:lnTo>
                  <a:pt x="2324948" y="0"/>
                </a:lnTo>
                <a:lnTo>
                  <a:pt x="2324948" y="1454150"/>
                </a:lnTo>
                <a:lnTo>
                  <a:pt x="0" y="1454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7"/>
            <a:stretch>
              <a:fillRect t="-8023" b="-8023"/>
            </a:stretch>
          </a:blipFill>
        </p:spPr>
      </p:sp>
      <p:sp>
        <p:nvSpPr>
          <p:cNvPr id="6" name="TextBox 6"/>
          <p:cNvSpPr txBox="1"/>
          <p:nvPr/>
        </p:nvSpPr>
        <p:spPr>
          <a:xfrm>
            <a:off x="10058400" y="2628900"/>
            <a:ext cx="8920621" cy="2769989"/>
          </a:xfrm>
          <a:prstGeom prst="rect">
            <a:avLst/>
          </a:prstGeom>
        </p:spPr>
        <p:txBody>
          <a:bodyPr lIns="0" tIns="0" rIns="0" bIns="0" rtlCol="0" anchor="t">
            <a:spAutoFit/>
          </a:bodyPr>
          <a:lstStyle/>
          <a:p>
            <a:r>
              <a:rPr lang="en-US" sz="6000" dirty="0">
                <a:solidFill>
                  <a:srgbClr val="6D2F13"/>
                </a:solidFill>
                <a:latin typeface="Merriweather Bold"/>
              </a:rPr>
              <a:t>Starbucks </a:t>
            </a:r>
          </a:p>
          <a:p>
            <a:r>
              <a:rPr lang="en-US" sz="6000" dirty="0">
                <a:solidFill>
                  <a:srgbClr val="6D2F13"/>
                </a:solidFill>
                <a:latin typeface="Merriweather Bold"/>
              </a:rPr>
              <a:t>Pumpkin Spice </a:t>
            </a:r>
            <a:br>
              <a:rPr lang="en-US" sz="6000" dirty="0">
                <a:solidFill>
                  <a:srgbClr val="6D2F13"/>
                </a:solidFill>
                <a:latin typeface="Merriweather Bold"/>
              </a:rPr>
            </a:br>
            <a:r>
              <a:rPr lang="en-US" sz="6000" dirty="0">
                <a:solidFill>
                  <a:srgbClr val="6D2F13"/>
                </a:solidFill>
                <a:latin typeface="Merriweather Bold"/>
              </a:rPr>
              <a:t>Product Line</a:t>
            </a:r>
          </a:p>
        </p:txBody>
      </p:sp>
      <p:sp>
        <p:nvSpPr>
          <p:cNvPr id="7" name="TextBox 7"/>
          <p:cNvSpPr txBox="1"/>
          <p:nvPr/>
        </p:nvSpPr>
        <p:spPr>
          <a:xfrm>
            <a:off x="352683" y="510540"/>
            <a:ext cx="1280023" cy="1064895"/>
          </a:xfrm>
          <a:prstGeom prst="rect">
            <a:avLst/>
          </a:prstGeom>
        </p:spPr>
        <p:txBody>
          <a:bodyPr lIns="0" tIns="0" rIns="0" bIns="0" rtlCol="0" anchor="t">
            <a:spAutoFit/>
          </a:bodyPr>
          <a:lstStyle/>
          <a:p>
            <a:pPr algn="ctr">
              <a:lnSpc>
                <a:spcPts val="8280"/>
              </a:lnSpc>
            </a:pPr>
            <a:r>
              <a:rPr lang="en-US" sz="7200">
                <a:solidFill>
                  <a:srgbClr val="B88148"/>
                </a:solidFill>
                <a:latin typeface="Merriweather Bold"/>
              </a:rPr>
              <a:t>14</a:t>
            </a:r>
          </a:p>
        </p:txBody>
      </p:sp>
      <p:sp>
        <p:nvSpPr>
          <p:cNvPr id="8" name="TextBox 8"/>
          <p:cNvSpPr txBox="1"/>
          <p:nvPr/>
        </p:nvSpPr>
        <p:spPr>
          <a:xfrm>
            <a:off x="10058400" y="5753100"/>
            <a:ext cx="7315200" cy="1519647"/>
          </a:xfrm>
          <a:prstGeom prst="rect">
            <a:avLst/>
          </a:prstGeom>
        </p:spPr>
        <p:txBody>
          <a:bodyPr wrap="square" lIns="0" tIns="0" rIns="0" bIns="0" rtlCol="0" anchor="t">
            <a:spAutoFit/>
          </a:bodyPr>
          <a:lstStyle/>
          <a:p>
            <a:pPr algn="l">
              <a:lnSpc>
                <a:spcPct val="125000"/>
              </a:lnSpc>
            </a:pPr>
            <a:r>
              <a:rPr lang="en-US" sz="2000" dirty="0">
                <a:solidFill>
                  <a:srgbClr val="B88148"/>
                </a:solidFill>
                <a:latin typeface="Poppins"/>
              </a:rPr>
              <a:t>In the years since the introduction of the PSL, Starbucks has released a variety of pumpkin spice flavored products available in grocery stores, to expand the market share of their most popular seasonal flavor. </a:t>
            </a:r>
          </a:p>
        </p:txBody>
      </p:sp>
      <p:sp>
        <p:nvSpPr>
          <p:cNvPr id="9" name="TextBox 9"/>
          <p:cNvSpPr txBox="1"/>
          <p:nvPr/>
        </p:nvSpPr>
        <p:spPr>
          <a:xfrm>
            <a:off x="11469962" y="9864016"/>
            <a:ext cx="6630501" cy="276224"/>
          </a:xfrm>
          <a:prstGeom prst="rect">
            <a:avLst/>
          </a:prstGeom>
        </p:spPr>
        <p:txBody>
          <a:bodyPr lIns="0" tIns="0" rIns="0" bIns="0" rtlCol="0" anchor="t">
            <a:spAutoFit/>
          </a:bodyPr>
          <a:lstStyle/>
          <a:p>
            <a:pPr algn="r">
              <a:lnSpc>
                <a:spcPts val="2100"/>
              </a:lnSpc>
            </a:pPr>
            <a:r>
              <a:rPr lang="en-US" sz="1500">
                <a:solidFill>
                  <a:srgbClr val="FEFFF6"/>
                </a:solidFill>
                <a:latin typeface="Poppins Bold"/>
              </a:rPr>
              <a:t>Starbucks</a:t>
            </a:r>
          </a:p>
        </p:txBody>
      </p:sp>
      <p:sp>
        <p:nvSpPr>
          <p:cNvPr id="10" name="Freeform 10"/>
          <p:cNvSpPr/>
          <p:nvPr/>
        </p:nvSpPr>
        <p:spPr>
          <a:xfrm>
            <a:off x="1828800" y="2857500"/>
            <a:ext cx="7374173" cy="4147972"/>
          </a:xfrm>
          <a:custGeom>
            <a:avLst/>
            <a:gdLst/>
            <a:ahLst/>
            <a:cxnLst/>
            <a:rect l="l" t="t" r="r" b="b"/>
            <a:pathLst>
              <a:path w="7645106" h="4300372">
                <a:moveTo>
                  <a:pt x="0" y="0"/>
                </a:moveTo>
                <a:lnTo>
                  <a:pt x="7645106" y="0"/>
                </a:lnTo>
                <a:lnTo>
                  <a:pt x="7645106" y="4300372"/>
                </a:lnTo>
                <a:lnTo>
                  <a:pt x="0" y="4300372"/>
                </a:lnTo>
                <a:lnTo>
                  <a:pt x="0" y="0"/>
                </a:lnTo>
                <a:close/>
              </a:path>
            </a:pathLst>
          </a:custGeom>
          <a:blipFill>
            <a:blip r:embed="rId8"/>
            <a:stretch>
              <a:fillRect/>
            </a:stretch>
          </a:blipFill>
        </p:spPr>
      </p:sp>
      <p:sp>
        <p:nvSpPr>
          <p:cNvPr id="11" name="TextBox 11"/>
          <p:cNvSpPr txBox="1"/>
          <p:nvPr/>
        </p:nvSpPr>
        <p:spPr>
          <a:xfrm>
            <a:off x="1828800" y="7048500"/>
            <a:ext cx="6630501" cy="259686"/>
          </a:xfrm>
          <a:prstGeom prst="rect">
            <a:avLst/>
          </a:prstGeom>
        </p:spPr>
        <p:txBody>
          <a:bodyPr lIns="0" tIns="0" rIns="0" bIns="0" rtlCol="0" anchor="t">
            <a:spAutoFit/>
          </a:bodyPr>
          <a:lstStyle/>
          <a:p>
            <a:pPr>
              <a:lnSpc>
                <a:spcPts val="2100"/>
              </a:lnSpc>
            </a:pPr>
            <a:r>
              <a:rPr lang="en-US" sz="1500" dirty="0">
                <a:solidFill>
                  <a:srgbClr val="CFA76F"/>
                </a:solidFill>
                <a:latin typeface="Poppins Bold"/>
              </a:rPr>
              <a:t>Starbucks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4">
              <a:alphaModFix amt="70000"/>
            </a:blip>
            <a:stretch>
              <a:fillRect/>
            </a:stretch>
          </a:blipFill>
        </p:spPr>
      </p:sp>
      <p:sp>
        <p:nvSpPr>
          <p:cNvPr id="4" name="Freeform 4"/>
          <p:cNvSpPr/>
          <p:nvPr/>
        </p:nvSpPr>
        <p:spPr>
          <a:xfrm rot="-2700000">
            <a:off x="16096826" y="-727075"/>
            <a:ext cx="2324948" cy="1454149"/>
          </a:xfrm>
          <a:custGeom>
            <a:avLst/>
            <a:gdLst/>
            <a:ahLst/>
            <a:cxnLst/>
            <a:rect l="l" t="t" r="r" b="b"/>
            <a:pathLst>
              <a:path w="2324948" h="1454149">
                <a:moveTo>
                  <a:pt x="0" y="0"/>
                </a:moveTo>
                <a:lnTo>
                  <a:pt x="2324948" y="0"/>
                </a:lnTo>
                <a:lnTo>
                  <a:pt x="2324948" y="1454150"/>
                </a:lnTo>
                <a:lnTo>
                  <a:pt x="0" y="1454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7"/>
            <a:stretch>
              <a:fillRect t="-8023" b="-8023"/>
            </a:stretch>
          </a:blipFill>
        </p:spPr>
      </p:sp>
      <p:sp>
        <p:nvSpPr>
          <p:cNvPr id="6" name="Freeform 6"/>
          <p:cNvSpPr/>
          <p:nvPr/>
        </p:nvSpPr>
        <p:spPr>
          <a:xfrm>
            <a:off x="457200" y="3238500"/>
            <a:ext cx="1433867" cy="1123270"/>
          </a:xfrm>
          <a:custGeom>
            <a:avLst/>
            <a:gdLst/>
            <a:ahLst/>
            <a:cxnLst/>
            <a:rect l="l" t="t" r="r" b="b"/>
            <a:pathLst>
              <a:path w="1835698" h="1438058">
                <a:moveTo>
                  <a:pt x="0" y="0"/>
                </a:moveTo>
                <a:lnTo>
                  <a:pt x="1835699" y="0"/>
                </a:lnTo>
                <a:lnTo>
                  <a:pt x="1835699" y="1438059"/>
                </a:lnTo>
                <a:lnTo>
                  <a:pt x="0" y="1438059"/>
                </a:lnTo>
                <a:lnTo>
                  <a:pt x="0" y="0"/>
                </a:lnTo>
                <a:close/>
              </a:path>
            </a:pathLst>
          </a:custGeom>
          <a:blipFill>
            <a:blip r:embed="rId8"/>
            <a:stretch>
              <a:fillRect t="-10502" b="-17148"/>
            </a:stretch>
          </a:blipFill>
        </p:spPr>
      </p:sp>
      <p:sp>
        <p:nvSpPr>
          <p:cNvPr id="7" name="Freeform 7"/>
          <p:cNvSpPr/>
          <p:nvPr/>
        </p:nvSpPr>
        <p:spPr>
          <a:xfrm>
            <a:off x="457200" y="4686300"/>
            <a:ext cx="1687792" cy="1776624"/>
          </a:xfrm>
          <a:custGeom>
            <a:avLst/>
            <a:gdLst/>
            <a:ahLst/>
            <a:cxnLst/>
            <a:rect l="l" t="t" r="r" b="b"/>
            <a:pathLst>
              <a:path w="2160784" h="2274510">
                <a:moveTo>
                  <a:pt x="0" y="0"/>
                </a:moveTo>
                <a:lnTo>
                  <a:pt x="2160784" y="0"/>
                </a:lnTo>
                <a:lnTo>
                  <a:pt x="2160784" y="2274509"/>
                </a:lnTo>
                <a:lnTo>
                  <a:pt x="0" y="2274509"/>
                </a:lnTo>
                <a:lnTo>
                  <a:pt x="0" y="0"/>
                </a:lnTo>
                <a:close/>
              </a:path>
            </a:pathLst>
          </a:custGeom>
          <a:blipFill>
            <a:blip r:embed="rId9"/>
            <a:stretch>
              <a:fillRect/>
            </a:stretch>
          </a:blipFill>
        </p:spPr>
      </p:sp>
      <p:sp>
        <p:nvSpPr>
          <p:cNvPr id="8" name="Freeform 8"/>
          <p:cNvSpPr/>
          <p:nvPr/>
        </p:nvSpPr>
        <p:spPr>
          <a:xfrm>
            <a:off x="2129982" y="3211673"/>
            <a:ext cx="1642332" cy="1642332"/>
          </a:xfrm>
          <a:custGeom>
            <a:avLst/>
            <a:gdLst/>
            <a:ahLst/>
            <a:cxnLst/>
            <a:rect l="l" t="t" r="r" b="b"/>
            <a:pathLst>
              <a:path w="2102584" h="2102584">
                <a:moveTo>
                  <a:pt x="0" y="0"/>
                </a:moveTo>
                <a:lnTo>
                  <a:pt x="2102584" y="0"/>
                </a:lnTo>
                <a:lnTo>
                  <a:pt x="2102584" y="2102584"/>
                </a:lnTo>
                <a:lnTo>
                  <a:pt x="0" y="2102584"/>
                </a:lnTo>
                <a:lnTo>
                  <a:pt x="0" y="0"/>
                </a:lnTo>
                <a:close/>
              </a:path>
            </a:pathLst>
          </a:custGeom>
          <a:blipFill>
            <a:blip r:embed="rId10"/>
            <a:stretch>
              <a:fillRect/>
            </a:stretch>
          </a:blipFill>
        </p:spPr>
      </p:sp>
      <p:sp>
        <p:nvSpPr>
          <p:cNvPr id="11" name="Freeform 11"/>
          <p:cNvSpPr/>
          <p:nvPr/>
        </p:nvSpPr>
        <p:spPr>
          <a:xfrm>
            <a:off x="4038600" y="3695700"/>
            <a:ext cx="1740854" cy="1740854"/>
          </a:xfrm>
          <a:custGeom>
            <a:avLst/>
            <a:gdLst/>
            <a:ahLst/>
            <a:cxnLst/>
            <a:rect l="l" t="t" r="r" b="b"/>
            <a:pathLst>
              <a:path w="2228715" h="2228715">
                <a:moveTo>
                  <a:pt x="0" y="0"/>
                </a:moveTo>
                <a:lnTo>
                  <a:pt x="2228715" y="0"/>
                </a:lnTo>
                <a:lnTo>
                  <a:pt x="2228715" y="2228715"/>
                </a:lnTo>
                <a:lnTo>
                  <a:pt x="0" y="2228715"/>
                </a:lnTo>
                <a:lnTo>
                  <a:pt x="0" y="0"/>
                </a:lnTo>
                <a:close/>
              </a:path>
            </a:pathLst>
          </a:custGeom>
          <a:blipFill>
            <a:blip r:embed="rId11"/>
            <a:stretch>
              <a:fillRect/>
            </a:stretch>
          </a:blipFill>
        </p:spPr>
      </p:sp>
      <p:sp>
        <p:nvSpPr>
          <p:cNvPr id="12" name="Freeform 12"/>
          <p:cNvSpPr/>
          <p:nvPr/>
        </p:nvSpPr>
        <p:spPr>
          <a:xfrm>
            <a:off x="3962400" y="2705100"/>
            <a:ext cx="1989374" cy="1342081"/>
          </a:xfrm>
          <a:custGeom>
            <a:avLst/>
            <a:gdLst/>
            <a:ahLst/>
            <a:cxnLst/>
            <a:rect l="l" t="t" r="r" b="b"/>
            <a:pathLst>
              <a:path w="2546881" h="1718189">
                <a:moveTo>
                  <a:pt x="0" y="0"/>
                </a:moveTo>
                <a:lnTo>
                  <a:pt x="2546881" y="0"/>
                </a:lnTo>
                <a:lnTo>
                  <a:pt x="2546881" y="1718189"/>
                </a:lnTo>
                <a:lnTo>
                  <a:pt x="0" y="1718189"/>
                </a:lnTo>
                <a:lnTo>
                  <a:pt x="0" y="0"/>
                </a:lnTo>
                <a:close/>
              </a:path>
            </a:pathLst>
          </a:custGeom>
          <a:blipFill>
            <a:blip r:embed="rId12"/>
            <a:stretch>
              <a:fillRect t="-23615" b="-24615"/>
            </a:stretch>
          </a:blipFill>
        </p:spPr>
      </p:sp>
      <p:sp>
        <p:nvSpPr>
          <p:cNvPr id="13" name="Freeform 13"/>
          <p:cNvSpPr/>
          <p:nvPr/>
        </p:nvSpPr>
        <p:spPr>
          <a:xfrm>
            <a:off x="4800600" y="5219700"/>
            <a:ext cx="1987358" cy="1987358"/>
          </a:xfrm>
          <a:custGeom>
            <a:avLst/>
            <a:gdLst/>
            <a:ahLst/>
            <a:cxnLst/>
            <a:rect l="l" t="t" r="r" b="b"/>
            <a:pathLst>
              <a:path w="2544301" h="2544301">
                <a:moveTo>
                  <a:pt x="0" y="0"/>
                </a:moveTo>
                <a:lnTo>
                  <a:pt x="2544302" y="0"/>
                </a:lnTo>
                <a:lnTo>
                  <a:pt x="2544302" y="2544302"/>
                </a:lnTo>
                <a:lnTo>
                  <a:pt x="0" y="2544302"/>
                </a:lnTo>
                <a:lnTo>
                  <a:pt x="0" y="0"/>
                </a:lnTo>
                <a:close/>
              </a:path>
            </a:pathLst>
          </a:custGeom>
          <a:blipFill>
            <a:blip r:embed="rId13"/>
            <a:stretch>
              <a:fillRect/>
            </a:stretch>
          </a:blipFill>
        </p:spPr>
      </p:sp>
      <p:sp>
        <p:nvSpPr>
          <p:cNvPr id="14" name="Freeform 14"/>
          <p:cNvSpPr/>
          <p:nvPr/>
        </p:nvSpPr>
        <p:spPr>
          <a:xfrm>
            <a:off x="2362200" y="7124700"/>
            <a:ext cx="879018" cy="1466147"/>
          </a:xfrm>
          <a:custGeom>
            <a:avLst/>
            <a:gdLst/>
            <a:ahLst/>
            <a:cxnLst/>
            <a:rect l="l" t="t" r="r" b="b"/>
            <a:pathLst>
              <a:path w="1125356" h="1877024">
                <a:moveTo>
                  <a:pt x="0" y="0"/>
                </a:moveTo>
                <a:lnTo>
                  <a:pt x="1125355" y="0"/>
                </a:lnTo>
                <a:lnTo>
                  <a:pt x="1125355" y="1877024"/>
                </a:lnTo>
                <a:lnTo>
                  <a:pt x="0" y="1877024"/>
                </a:lnTo>
                <a:lnTo>
                  <a:pt x="0" y="0"/>
                </a:lnTo>
                <a:close/>
              </a:path>
            </a:pathLst>
          </a:custGeom>
          <a:blipFill>
            <a:blip r:embed="rId14"/>
            <a:stretch>
              <a:fillRect l="-31055" r="-35738"/>
            </a:stretch>
          </a:blipFill>
        </p:spPr>
      </p:sp>
      <p:sp>
        <p:nvSpPr>
          <p:cNvPr id="15" name="Freeform 15"/>
          <p:cNvSpPr/>
          <p:nvPr/>
        </p:nvSpPr>
        <p:spPr>
          <a:xfrm>
            <a:off x="2362200" y="1638300"/>
            <a:ext cx="1444196" cy="1444196"/>
          </a:xfrm>
          <a:custGeom>
            <a:avLst/>
            <a:gdLst/>
            <a:ahLst/>
            <a:cxnLst/>
            <a:rect l="l" t="t" r="r" b="b"/>
            <a:pathLst>
              <a:path w="1848922" h="1848922">
                <a:moveTo>
                  <a:pt x="0" y="0"/>
                </a:moveTo>
                <a:lnTo>
                  <a:pt x="1848922" y="0"/>
                </a:lnTo>
                <a:lnTo>
                  <a:pt x="1848922" y="1848921"/>
                </a:lnTo>
                <a:lnTo>
                  <a:pt x="0" y="1848921"/>
                </a:lnTo>
                <a:lnTo>
                  <a:pt x="0" y="0"/>
                </a:lnTo>
                <a:close/>
              </a:path>
            </a:pathLst>
          </a:custGeom>
          <a:blipFill>
            <a:blip r:embed="rId15"/>
            <a:stretch>
              <a:fillRect/>
            </a:stretch>
          </a:blipFill>
        </p:spPr>
      </p:sp>
      <p:sp>
        <p:nvSpPr>
          <p:cNvPr id="16" name="Freeform 16"/>
          <p:cNvSpPr/>
          <p:nvPr/>
        </p:nvSpPr>
        <p:spPr>
          <a:xfrm>
            <a:off x="1295400" y="6667500"/>
            <a:ext cx="985506" cy="1796013"/>
          </a:xfrm>
          <a:custGeom>
            <a:avLst/>
            <a:gdLst/>
            <a:ahLst/>
            <a:cxnLst/>
            <a:rect l="l" t="t" r="r" b="b"/>
            <a:pathLst>
              <a:path w="1261687" h="2299333">
                <a:moveTo>
                  <a:pt x="0" y="0"/>
                </a:moveTo>
                <a:lnTo>
                  <a:pt x="1261688" y="0"/>
                </a:lnTo>
                <a:lnTo>
                  <a:pt x="1261688" y="2299333"/>
                </a:lnTo>
                <a:lnTo>
                  <a:pt x="0" y="2299333"/>
                </a:lnTo>
                <a:lnTo>
                  <a:pt x="0" y="0"/>
                </a:lnTo>
                <a:close/>
              </a:path>
            </a:pathLst>
          </a:custGeom>
          <a:blipFill>
            <a:blip r:embed="rId16"/>
            <a:stretch>
              <a:fillRect l="-37561" r="-44681"/>
            </a:stretch>
          </a:blipFill>
        </p:spPr>
      </p:sp>
      <p:sp>
        <p:nvSpPr>
          <p:cNvPr id="17" name="Freeform 17"/>
          <p:cNvSpPr/>
          <p:nvPr/>
        </p:nvSpPr>
        <p:spPr>
          <a:xfrm>
            <a:off x="3886200" y="1181100"/>
            <a:ext cx="2189256" cy="1264870"/>
          </a:xfrm>
          <a:custGeom>
            <a:avLst/>
            <a:gdLst/>
            <a:ahLst/>
            <a:cxnLst/>
            <a:rect l="l" t="t" r="r" b="b"/>
            <a:pathLst>
              <a:path w="2802779" h="1619340">
                <a:moveTo>
                  <a:pt x="0" y="0"/>
                </a:moveTo>
                <a:lnTo>
                  <a:pt x="2802779" y="0"/>
                </a:lnTo>
                <a:lnTo>
                  <a:pt x="2802779" y="1619340"/>
                </a:lnTo>
                <a:lnTo>
                  <a:pt x="0" y="1619340"/>
                </a:lnTo>
                <a:lnTo>
                  <a:pt x="0" y="0"/>
                </a:lnTo>
                <a:close/>
              </a:path>
            </a:pathLst>
          </a:custGeom>
          <a:blipFill>
            <a:blip r:embed="rId17"/>
            <a:stretch>
              <a:fillRect l="-22031" t="-23086" r="-23910" b="-19079"/>
            </a:stretch>
          </a:blipFill>
        </p:spPr>
      </p:sp>
      <p:sp>
        <p:nvSpPr>
          <p:cNvPr id="18" name="Freeform 18"/>
          <p:cNvSpPr/>
          <p:nvPr/>
        </p:nvSpPr>
        <p:spPr>
          <a:xfrm>
            <a:off x="3581400" y="7505700"/>
            <a:ext cx="846337" cy="1325307"/>
          </a:xfrm>
          <a:custGeom>
            <a:avLst/>
            <a:gdLst/>
            <a:ahLst/>
            <a:cxnLst/>
            <a:rect l="l" t="t" r="r" b="b"/>
            <a:pathLst>
              <a:path w="1083517" h="1696715">
                <a:moveTo>
                  <a:pt x="0" y="0"/>
                </a:moveTo>
                <a:lnTo>
                  <a:pt x="1083517" y="0"/>
                </a:lnTo>
                <a:lnTo>
                  <a:pt x="1083517" y="1696716"/>
                </a:lnTo>
                <a:lnTo>
                  <a:pt x="0" y="1696716"/>
                </a:lnTo>
                <a:lnTo>
                  <a:pt x="0" y="0"/>
                </a:lnTo>
                <a:close/>
              </a:path>
            </a:pathLst>
          </a:custGeom>
          <a:blipFill>
            <a:blip r:embed="rId18"/>
            <a:stretch>
              <a:fillRect l="-29120" r="-27473"/>
            </a:stretch>
          </a:blipFill>
        </p:spPr>
      </p:sp>
      <p:sp>
        <p:nvSpPr>
          <p:cNvPr id="19" name="Freeform 19"/>
          <p:cNvSpPr/>
          <p:nvPr/>
        </p:nvSpPr>
        <p:spPr>
          <a:xfrm>
            <a:off x="4724400" y="7505700"/>
            <a:ext cx="1576218" cy="780910"/>
          </a:xfrm>
          <a:custGeom>
            <a:avLst/>
            <a:gdLst/>
            <a:ahLst/>
            <a:cxnLst/>
            <a:rect l="l" t="t" r="r" b="b"/>
            <a:pathLst>
              <a:path w="2017941" h="999754">
                <a:moveTo>
                  <a:pt x="0" y="0"/>
                </a:moveTo>
                <a:lnTo>
                  <a:pt x="2017941" y="0"/>
                </a:lnTo>
                <a:lnTo>
                  <a:pt x="2017941" y="999754"/>
                </a:lnTo>
                <a:lnTo>
                  <a:pt x="0" y="999754"/>
                </a:lnTo>
                <a:lnTo>
                  <a:pt x="0" y="0"/>
                </a:lnTo>
                <a:close/>
              </a:path>
            </a:pathLst>
          </a:custGeom>
          <a:blipFill>
            <a:blip r:embed="rId19"/>
            <a:stretch>
              <a:fillRect t="-54177" b="-47666"/>
            </a:stretch>
          </a:blipFill>
        </p:spPr>
      </p:sp>
      <p:sp>
        <p:nvSpPr>
          <p:cNvPr id="20" name="TextBox 20"/>
          <p:cNvSpPr txBox="1"/>
          <p:nvPr/>
        </p:nvSpPr>
        <p:spPr>
          <a:xfrm>
            <a:off x="7239000" y="1638300"/>
            <a:ext cx="10881766" cy="998800"/>
          </a:xfrm>
          <a:prstGeom prst="rect">
            <a:avLst/>
          </a:prstGeom>
        </p:spPr>
        <p:txBody>
          <a:bodyPr lIns="0" tIns="0" rIns="0" bIns="0" rtlCol="0" anchor="t">
            <a:spAutoFit/>
          </a:bodyPr>
          <a:lstStyle/>
          <a:p>
            <a:pPr>
              <a:lnSpc>
                <a:spcPts val="8280"/>
              </a:lnSpc>
            </a:pPr>
            <a:r>
              <a:rPr lang="en-US" sz="6000" dirty="0">
                <a:solidFill>
                  <a:srgbClr val="6D2F13"/>
                </a:solidFill>
                <a:latin typeface="Merriweather Bold"/>
              </a:rPr>
              <a:t>Pumpkin Spice Everything</a:t>
            </a:r>
          </a:p>
        </p:txBody>
      </p:sp>
      <p:sp>
        <p:nvSpPr>
          <p:cNvPr id="21" name="TextBox 21"/>
          <p:cNvSpPr txBox="1"/>
          <p:nvPr/>
        </p:nvSpPr>
        <p:spPr>
          <a:xfrm>
            <a:off x="352683" y="339090"/>
            <a:ext cx="1280023" cy="1236345"/>
          </a:xfrm>
          <a:prstGeom prst="rect">
            <a:avLst/>
          </a:prstGeom>
        </p:spPr>
        <p:txBody>
          <a:bodyPr lIns="0" tIns="0" rIns="0" bIns="0" rtlCol="0" anchor="t">
            <a:spAutoFit/>
          </a:bodyPr>
          <a:lstStyle/>
          <a:p>
            <a:pPr algn="ctr">
              <a:lnSpc>
                <a:spcPts val="10080"/>
              </a:lnSpc>
              <a:spcBef>
                <a:spcPct val="0"/>
              </a:spcBef>
            </a:pPr>
            <a:r>
              <a:rPr lang="en-US" sz="7200" dirty="0">
                <a:solidFill>
                  <a:srgbClr val="B88148"/>
                </a:solidFill>
                <a:latin typeface="Merriweather Bold"/>
              </a:rPr>
              <a:t>15</a:t>
            </a:r>
          </a:p>
        </p:txBody>
      </p:sp>
      <p:sp>
        <p:nvSpPr>
          <p:cNvPr id="22" name="TextBox 22"/>
          <p:cNvSpPr txBox="1"/>
          <p:nvPr/>
        </p:nvSpPr>
        <p:spPr>
          <a:xfrm>
            <a:off x="11469962" y="9864016"/>
            <a:ext cx="6630501" cy="276224"/>
          </a:xfrm>
          <a:prstGeom prst="rect">
            <a:avLst/>
          </a:prstGeom>
        </p:spPr>
        <p:txBody>
          <a:bodyPr lIns="0" tIns="0" rIns="0" bIns="0" rtlCol="0" anchor="t">
            <a:spAutoFit/>
          </a:bodyPr>
          <a:lstStyle/>
          <a:p>
            <a:pPr algn="r">
              <a:lnSpc>
                <a:spcPts val="2100"/>
              </a:lnSpc>
            </a:pPr>
            <a:r>
              <a:rPr lang="en-US" sz="1500">
                <a:solidFill>
                  <a:srgbClr val="FEFFF6"/>
                </a:solidFill>
                <a:latin typeface="Poppins Bold"/>
              </a:rPr>
              <a:t>Starbucks</a:t>
            </a:r>
          </a:p>
        </p:txBody>
      </p:sp>
      <p:sp>
        <p:nvSpPr>
          <p:cNvPr id="23" name="TextBox 23"/>
          <p:cNvSpPr txBox="1"/>
          <p:nvPr/>
        </p:nvSpPr>
        <p:spPr>
          <a:xfrm>
            <a:off x="7315200" y="3009900"/>
            <a:ext cx="10058400" cy="1904367"/>
          </a:xfrm>
          <a:prstGeom prst="rect">
            <a:avLst/>
          </a:prstGeom>
        </p:spPr>
        <p:txBody>
          <a:bodyPr wrap="square" lIns="0" tIns="0" rIns="0" bIns="0" rtlCol="0" anchor="t">
            <a:spAutoFit/>
          </a:bodyPr>
          <a:lstStyle/>
          <a:p>
            <a:pPr>
              <a:lnSpc>
                <a:spcPct val="125000"/>
              </a:lnSpc>
            </a:pPr>
            <a:r>
              <a:rPr lang="en-US" sz="2000" dirty="0">
                <a:solidFill>
                  <a:srgbClr val="865A41"/>
                </a:solidFill>
                <a:latin typeface="Poppins Bold"/>
              </a:rPr>
              <a:t>Early 2010s</a:t>
            </a:r>
          </a:p>
          <a:p>
            <a:pPr>
              <a:lnSpc>
                <a:spcPct val="125000"/>
              </a:lnSpc>
            </a:pPr>
            <a:r>
              <a:rPr lang="en-US" sz="2000" dirty="0">
                <a:solidFill>
                  <a:srgbClr val="865A41"/>
                </a:solidFill>
                <a:latin typeface="Poppins"/>
              </a:rPr>
              <a:t>Due to the popularity of the PSL, other companies began to introduce their own pumpkin spice products. From pumpkin spice scented candles, to pumpkin spice Oreos--the flavor and scent popularized by Starbucks was now inescapable. </a:t>
            </a:r>
          </a:p>
        </p:txBody>
      </p:sp>
      <p:sp>
        <p:nvSpPr>
          <p:cNvPr id="24" name="TextBox 24"/>
          <p:cNvSpPr txBox="1"/>
          <p:nvPr/>
        </p:nvSpPr>
        <p:spPr>
          <a:xfrm>
            <a:off x="7315200" y="5295900"/>
            <a:ext cx="10058400" cy="1134926"/>
          </a:xfrm>
          <a:prstGeom prst="rect">
            <a:avLst/>
          </a:prstGeom>
        </p:spPr>
        <p:txBody>
          <a:bodyPr wrap="square" lIns="0" tIns="0" rIns="0" bIns="0" rtlCol="0" anchor="t">
            <a:spAutoFit/>
          </a:bodyPr>
          <a:lstStyle/>
          <a:p>
            <a:pPr>
              <a:lnSpc>
                <a:spcPct val="125000"/>
              </a:lnSpc>
            </a:pPr>
            <a:r>
              <a:rPr lang="en-US" sz="2000" dirty="0">
                <a:solidFill>
                  <a:srgbClr val="865A41"/>
                </a:solidFill>
                <a:latin typeface="Poppins Bold"/>
              </a:rPr>
              <a:t>2023</a:t>
            </a:r>
          </a:p>
          <a:p>
            <a:pPr>
              <a:lnSpc>
                <a:spcPct val="125000"/>
              </a:lnSpc>
            </a:pPr>
            <a:r>
              <a:rPr lang="en-US" sz="2000" dirty="0">
                <a:solidFill>
                  <a:srgbClr val="865A41"/>
                </a:solidFill>
                <a:latin typeface="Poppins"/>
              </a:rPr>
              <a:t>U.S. sales of pumpkin-flavored products reach $802.5 million, according to statistics company Nielsen. That’s up 42% from 2019.  </a:t>
            </a:r>
          </a:p>
        </p:txBody>
      </p:sp>
      <p:sp>
        <p:nvSpPr>
          <p:cNvPr id="25" name="TextBox 25"/>
          <p:cNvSpPr txBox="1"/>
          <p:nvPr/>
        </p:nvSpPr>
        <p:spPr>
          <a:xfrm>
            <a:off x="7315200" y="6896100"/>
            <a:ext cx="10058400" cy="750205"/>
          </a:xfrm>
          <a:prstGeom prst="rect">
            <a:avLst/>
          </a:prstGeom>
        </p:spPr>
        <p:txBody>
          <a:bodyPr wrap="square" lIns="0" tIns="0" rIns="0" bIns="0" rtlCol="0" anchor="t">
            <a:spAutoFit/>
          </a:bodyPr>
          <a:lstStyle/>
          <a:p>
            <a:pPr>
              <a:lnSpc>
                <a:spcPct val="125000"/>
              </a:lnSpc>
            </a:pPr>
            <a:r>
              <a:rPr lang="en-US" sz="2000" dirty="0">
                <a:solidFill>
                  <a:srgbClr val="865A41"/>
                </a:solidFill>
                <a:latin typeface="Poppins"/>
              </a:rPr>
              <a:t>A search for “pumpkin spice” on Walmart’s website brings up over 1,000 pumpkin-scented or themed products, including cleaning products.</a:t>
            </a:r>
          </a:p>
        </p:txBody>
      </p:sp>
      <p:sp>
        <p:nvSpPr>
          <p:cNvPr id="9" name="Freeform 9"/>
          <p:cNvSpPr/>
          <p:nvPr/>
        </p:nvSpPr>
        <p:spPr>
          <a:xfrm>
            <a:off x="3352800" y="5448300"/>
            <a:ext cx="1793676" cy="1793676"/>
          </a:xfrm>
          <a:custGeom>
            <a:avLst/>
            <a:gdLst/>
            <a:ahLst/>
            <a:cxnLst/>
            <a:rect l="l" t="t" r="r" b="b"/>
            <a:pathLst>
              <a:path w="2296341" h="2296341">
                <a:moveTo>
                  <a:pt x="0" y="0"/>
                </a:moveTo>
                <a:lnTo>
                  <a:pt x="2296341" y="0"/>
                </a:lnTo>
                <a:lnTo>
                  <a:pt x="2296341" y="2296341"/>
                </a:lnTo>
                <a:lnTo>
                  <a:pt x="0" y="2296341"/>
                </a:lnTo>
                <a:lnTo>
                  <a:pt x="0" y="0"/>
                </a:lnTo>
                <a:close/>
              </a:path>
            </a:pathLst>
          </a:custGeom>
          <a:blipFill>
            <a:blip r:embed="rId20"/>
            <a:stretch>
              <a:fillRect/>
            </a:stretch>
          </a:blipFill>
        </p:spPr>
      </p:sp>
      <p:sp>
        <p:nvSpPr>
          <p:cNvPr id="10" name="Freeform 10"/>
          <p:cNvSpPr/>
          <p:nvPr/>
        </p:nvSpPr>
        <p:spPr>
          <a:xfrm>
            <a:off x="2397981" y="5510544"/>
            <a:ext cx="1432999" cy="1432999"/>
          </a:xfrm>
          <a:custGeom>
            <a:avLst/>
            <a:gdLst/>
            <a:ahLst/>
            <a:cxnLst/>
            <a:rect l="l" t="t" r="r" b="b"/>
            <a:pathLst>
              <a:path w="1834586" h="1834586">
                <a:moveTo>
                  <a:pt x="0" y="0"/>
                </a:moveTo>
                <a:lnTo>
                  <a:pt x="1834585" y="0"/>
                </a:lnTo>
                <a:lnTo>
                  <a:pt x="1834585" y="1834586"/>
                </a:lnTo>
                <a:lnTo>
                  <a:pt x="0" y="1834586"/>
                </a:lnTo>
                <a:lnTo>
                  <a:pt x="0" y="0"/>
                </a:lnTo>
                <a:close/>
              </a:path>
            </a:pathLst>
          </a:custGeom>
          <a:blipFill>
            <a:blip r:embed="rId21"/>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4">
              <a:alphaModFix amt="70000"/>
            </a:blip>
            <a:stretch>
              <a:fillRect/>
            </a:stretch>
          </a:blipFill>
        </p:spPr>
      </p:sp>
      <p:sp>
        <p:nvSpPr>
          <p:cNvPr id="4" name="Freeform 4"/>
          <p:cNvSpPr/>
          <p:nvPr/>
        </p:nvSpPr>
        <p:spPr>
          <a:xfrm rot="-2700000">
            <a:off x="16096826" y="-727075"/>
            <a:ext cx="2324948" cy="1454149"/>
          </a:xfrm>
          <a:custGeom>
            <a:avLst/>
            <a:gdLst/>
            <a:ahLst/>
            <a:cxnLst/>
            <a:rect l="l" t="t" r="r" b="b"/>
            <a:pathLst>
              <a:path w="2324948" h="1454149">
                <a:moveTo>
                  <a:pt x="0" y="0"/>
                </a:moveTo>
                <a:lnTo>
                  <a:pt x="2324948" y="0"/>
                </a:lnTo>
                <a:lnTo>
                  <a:pt x="2324948" y="1454150"/>
                </a:lnTo>
                <a:lnTo>
                  <a:pt x="0" y="1454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7"/>
            <a:stretch>
              <a:fillRect t="-8023" b="-8023"/>
            </a:stretch>
          </a:blipFill>
        </p:spPr>
      </p:sp>
      <p:sp>
        <p:nvSpPr>
          <p:cNvPr id="7" name="Freeform 7"/>
          <p:cNvSpPr/>
          <p:nvPr/>
        </p:nvSpPr>
        <p:spPr>
          <a:xfrm>
            <a:off x="1888669" y="5575678"/>
            <a:ext cx="3086100" cy="1262177"/>
          </a:xfrm>
          <a:custGeom>
            <a:avLst/>
            <a:gdLst/>
            <a:ahLst/>
            <a:cxnLst/>
            <a:rect l="l" t="t" r="r" b="b"/>
            <a:pathLst>
              <a:path w="812800" h="332425">
                <a:moveTo>
                  <a:pt x="166213" y="0"/>
                </a:moveTo>
                <a:lnTo>
                  <a:pt x="646587" y="0"/>
                </a:lnTo>
                <a:cubicBezTo>
                  <a:pt x="690670" y="0"/>
                  <a:pt x="732947" y="17512"/>
                  <a:pt x="764117" y="48683"/>
                </a:cubicBezTo>
                <a:cubicBezTo>
                  <a:pt x="795288" y="79853"/>
                  <a:pt x="812800" y="122130"/>
                  <a:pt x="812800" y="166213"/>
                </a:cubicBezTo>
                <a:lnTo>
                  <a:pt x="812800" y="166213"/>
                </a:lnTo>
                <a:cubicBezTo>
                  <a:pt x="812800" y="210295"/>
                  <a:pt x="795288" y="252572"/>
                  <a:pt x="764117" y="283743"/>
                </a:cubicBezTo>
                <a:cubicBezTo>
                  <a:pt x="732947" y="314914"/>
                  <a:pt x="690670" y="332425"/>
                  <a:pt x="646587" y="332425"/>
                </a:cubicBezTo>
                <a:lnTo>
                  <a:pt x="166213" y="332425"/>
                </a:lnTo>
                <a:cubicBezTo>
                  <a:pt x="122130" y="332425"/>
                  <a:pt x="79853" y="314914"/>
                  <a:pt x="48683" y="283743"/>
                </a:cubicBezTo>
                <a:cubicBezTo>
                  <a:pt x="17512" y="252572"/>
                  <a:pt x="0" y="210295"/>
                  <a:pt x="0" y="166213"/>
                </a:cubicBezTo>
                <a:lnTo>
                  <a:pt x="0" y="166213"/>
                </a:lnTo>
                <a:cubicBezTo>
                  <a:pt x="0" y="122130"/>
                  <a:pt x="17512" y="79853"/>
                  <a:pt x="48683" y="48683"/>
                </a:cubicBezTo>
                <a:cubicBezTo>
                  <a:pt x="79853" y="17512"/>
                  <a:pt x="122130" y="0"/>
                  <a:pt x="166213" y="0"/>
                </a:cubicBezTo>
                <a:close/>
              </a:path>
            </a:pathLst>
          </a:custGeom>
          <a:solidFill>
            <a:srgbClr val="6D2F13"/>
          </a:solidFill>
        </p:spPr>
      </p:sp>
      <p:sp>
        <p:nvSpPr>
          <p:cNvPr id="10" name="TextBox 10"/>
          <p:cNvSpPr txBox="1"/>
          <p:nvPr/>
        </p:nvSpPr>
        <p:spPr>
          <a:xfrm>
            <a:off x="2879694" y="483620"/>
            <a:ext cx="12528612" cy="1533535"/>
          </a:xfrm>
          <a:prstGeom prst="rect">
            <a:avLst/>
          </a:prstGeom>
        </p:spPr>
        <p:txBody>
          <a:bodyPr lIns="0" tIns="0" rIns="0" bIns="0" rtlCol="0" anchor="t">
            <a:spAutoFit/>
          </a:bodyPr>
          <a:lstStyle/>
          <a:p>
            <a:pPr algn="ctr">
              <a:lnSpc>
                <a:spcPts val="12599"/>
              </a:lnSpc>
              <a:spcBef>
                <a:spcPct val="0"/>
              </a:spcBef>
            </a:pPr>
            <a:r>
              <a:rPr lang="en-US" sz="8000" dirty="0">
                <a:solidFill>
                  <a:srgbClr val="B88148"/>
                </a:solidFill>
                <a:latin typeface="Merriweather Bold"/>
              </a:rPr>
              <a:t>Spicy Statistics</a:t>
            </a:r>
          </a:p>
        </p:txBody>
      </p:sp>
      <p:sp>
        <p:nvSpPr>
          <p:cNvPr id="11" name="TextBox 11"/>
          <p:cNvSpPr txBox="1"/>
          <p:nvPr/>
        </p:nvSpPr>
        <p:spPr>
          <a:xfrm>
            <a:off x="1956693" y="6922022"/>
            <a:ext cx="3086100" cy="1130299"/>
          </a:xfrm>
          <a:prstGeom prst="rect">
            <a:avLst/>
          </a:prstGeom>
        </p:spPr>
        <p:txBody>
          <a:bodyPr lIns="0" tIns="0" rIns="0" bIns="0" rtlCol="0" anchor="t">
            <a:spAutoFit/>
          </a:bodyPr>
          <a:lstStyle/>
          <a:p>
            <a:pPr algn="ctr">
              <a:lnSpc>
                <a:spcPts val="3360"/>
              </a:lnSpc>
            </a:pPr>
            <a:r>
              <a:rPr lang="en-US" sz="2400">
                <a:solidFill>
                  <a:srgbClr val="B88148"/>
                </a:solidFill>
                <a:latin typeface="Poppins Bold"/>
              </a:rPr>
              <a:t>Estimated PSL annual sales (2019)</a:t>
            </a:r>
          </a:p>
          <a:p>
            <a:pPr algn="ctr">
              <a:lnSpc>
                <a:spcPts val="2240"/>
              </a:lnSpc>
            </a:pPr>
            <a:r>
              <a:rPr lang="en-US" sz="1600">
                <a:solidFill>
                  <a:srgbClr val="B88148"/>
                </a:solidFill>
                <a:latin typeface="Poppins"/>
              </a:rPr>
              <a:t>source: Forbes</a:t>
            </a:r>
            <a:r>
              <a:rPr lang="en-US" sz="1600">
                <a:solidFill>
                  <a:srgbClr val="B88148"/>
                </a:solidFill>
                <a:latin typeface="Poppins Bold"/>
              </a:rPr>
              <a:t> </a:t>
            </a:r>
          </a:p>
        </p:txBody>
      </p:sp>
      <p:grpSp>
        <p:nvGrpSpPr>
          <p:cNvPr id="12" name="Group 12"/>
          <p:cNvGrpSpPr/>
          <p:nvPr/>
        </p:nvGrpSpPr>
        <p:grpSpPr>
          <a:xfrm>
            <a:off x="5784394" y="5766329"/>
            <a:ext cx="3086100" cy="977714"/>
            <a:chOff x="0" y="0"/>
            <a:chExt cx="812800" cy="257505"/>
          </a:xfrm>
        </p:grpSpPr>
        <p:sp>
          <p:nvSpPr>
            <p:cNvPr id="13" name="Freeform 13"/>
            <p:cNvSpPr/>
            <p:nvPr/>
          </p:nvSpPr>
          <p:spPr>
            <a:xfrm>
              <a:off x="0" y="0"/>
              <a:ext cx="812800" cy="257505"/>
            </a:xfrm>
            <a:custGeom>
              <a:avLst/>
              <a:gdLst/>
              <a:ahLst/>
              <a:cxnLst/>
              <a:rect l="l" t="t" r="r" b="b"/>
              <a:pathLst>
                <a:path w="812800" h="257505">
                  <a:moveTo>
                    <a:pt x="128753" y="0"/>
                  </a:moveTo>
                  <a:lnTo>
                    <a:pt x="684047" y="0"/>
                  </a:lnTo>
                  <a:cubicBezTo>
                    <a:pt x="718195" y="0"/>
                    <a:pt x="750943" y="13565"/>
                    <a:pt x="775089" y="37711"/>
                  </a:cubicBezTo>
                  <a:cubicBezTo>
                    <a:pt x="799235" y="61857"/>
                    <a:pt x="812800" y="94605"/>
                    <a:pt x="812800" y="128753"/>
                  </a:cubicBezTo>
                  <a:lnTo>
                    <a:pt x="812800" y="128753"/>
                  </a:lnTo>
                  <a:cubicBezTo>
                    <a:pt x="812800" y="162900"/>
                    <a:pt x="799235" y="195649"/>
                    <a:pt x="775089" y="219794"/>
                  </a:cubicBezTo>
                  <a:cubicBezTo>
                    <a:pt x="750943" y="243940"/>
                    <a:pt x="718195" y="257505"/>
                    <a:pt x="684047" y="257505"/>
                  </a:cubicBezTo>
                  <a:lnTo>
                    <a:pt x="128753" y="257505"/>
                  </a:lnTo>
                  <a:cubicBezTo>
                    <a:pt x="94605" y="257505"/>
                    <a:pt x="61857" y="243940"/>
                    <a:pt x="37711" y="219794"/>
                  </a:cubicBezTo>
                  <a:cubicBezTo>
                    <a:pt x="13565" y="195649"/>
                    <a:pt x="0" y="162900"/>
                    <a:pt x="0" y="128753"/>
                  </a:cubicBezTo>
                  <a:lnTo>
                    <a:pt x="0" y="128753"/>
                  </a:lnTo>
                  <a:cubicBezTo>
                    <a:pt x="0" y="94605"/>
                    <a:pt x="13565" y="61857"/>
                    <a:pt x="37711" y="37711"/>
                  </a:cubicBezTo>
                  <a:cubicBezTo>
                    <a:pt x="61857" y="13565"/>
                    <a:pt x="94605" y="0"/>
                    <a:pt x="128753" y="0"/>
                  </a:cubicBezTo>
                  <a:close/>
                </a:path>
              </a:pathLst>
            </a:custGeom>
            <a:solidFill>
              <a:srgbClr val="4B2B19"/>
            </a:solidFill>
          </p:spPr>
        </p:sp>
        <p:sp>
          <p:nvSpPr>
            <p:cNvPr id="14" name="TextBox 14"/>
            <p:cNvSpPr txBox="1"/>
            <p:nvPr/>
          </p:nvSpPr>
          <p:spPr>
            <a:xfrm>
              <a:off x="0" y="-9525"/>
              <a:ext cx="812800" cy="822325"/>
            </a:xfrm>
            <a:prstGeom prst="rect">
              <a:avLst/>
            </a:prstGeom>
          </p:spPr>
          <p:txBody>
            <a:bodyPr lIns="127000" tIns="127000" rIns="127000" bIns="127000" rtlCol="0" anchor="ctr"/>
            <a:lstStyle/>
            <a:p>
              <a:pPr algn="ctr">
                <a:lnSpc>
                  <a:spcPts val="3450"/>
                </a:lnSpc>
              </a:pPr>
              <a:r>
                <a:rPr lang="en-US" sz="3000">
                  <a:solidFill>
                    <a:srgbClr val="FFFFFF"/>
                  </a:solidFill>
                  <a:latin typeface="Poppins Bold"/>
                </a:rPr>
                <a:t>+25%</a:t>
              </a:r>
            </a:p>
          </p:txBody>
        </p:sp>
      </p:grpSp>
      <p:sp>
        <p:nvSpPr>
          <p:cNvPr id="15" name="TextBox 15"/>
          <p:cNvSpPr txBox="1"/>
          <p:nvPr/>
        </p:nvSpPr>
        <p:spPr>
          <a:xfrm>
            <a:off x="5784394" y="6904530"/>
            <a:ext cx="3086100" cy="2387599"/>
          </a:xfrm>
          <a:prstGeom prst="rect">
            <a:avLst/>
          </a:prstGeom>
        </p:spPr>
        <p:txBody>
          <a:bodyPr lIns="0" tIns="0" rIns="0" bIns="0" rtlCol="0" anchor="t">
            <a:spAutoFit/>
          </a:bodyPr>
          <a:lstStyle/>
          <a:p>
            <a:pPr algn="ctr">
              <a:lnSpc>
                <a:spcPts val="3360"/>
              </a:lnSpc>
            </a:pPr>
            <a:r>
              <a:rPr lang="en-US" sz="2400" dirty="0">
                <a:solidFill>
                  <a:srgbClr val="B88148"/>
                </a:solidFill>
                <a:latin typeface="Poppins Bold"/>
              </a:rPr>
              <a:t>Increase in Starbucks store foot traffic the week following Fall products  launch</a:t>
            </a:r>
          </a:p>
          <a:p>
            <a:pPr algn="ctr">
              <a:lnSpc>
                <a:spcPts val="2240"/>
              </a:lnSpc>
            </a:pPr>
            <a:r>
              <a:rPr lang="en-US" sz="1600" dirty="0">
                <a:solidFill>
                  <a:srgbClr val="B88148"/>
                </a:solidFill>
                <a:latin typeface="Poppins"/>
              </a:rPr>
              <a:t>source: </a:t>
            </a:r>
            <a:r>
              <a:rPr lang="en-US" sz="1600" dirty="0" err="1">
                <a:solidFill>
                  <a:srgbClr val="B88148"/>
                </a:solidFill>
                <a:latin typeface="Poppins"/>
              </a:rPr>
              <a:t>Placer.AI</a:t>
            </a:r>
            <a:endParaRPr lang="en-US" sz="1600" dirty="0">
              <a:solidFill>
                <a:srgbClr val="B88148"/>
              </a:solidFill>
              <a:latin typeface="Poppins"/>
            </a:endParaRPr>
          </a:p>
        </p:txBody>
      </p:sp>
      <p:grpSp>
        <p:nvGrpSpPr>
          <p:cNvPr id="16" name="Group 16"/>
          <p:cNvGrpSpPr/>
          <p:nvPr/>
        </p:nvGrpSpPr>
        <p:grpSpPr>
          <a:xfrm>
            <a:off x="9678375" y="5023380"/>
            <a:ext cx="3410467" cy="2252473"/>
            <a:chOff x="0" y="0"/>
            <a:chExt cx="898230" cy="593244"/>
          </a:xfrm>
        </p:grpSpPr>
        <p:sp>
          <p:nvSpPr>
            <p:cNvPr id="17" name="Freeform 17"/>
            <p:cNvSpPr/>
            <p:nvPr/>
          </p:nvSpPr>
          <p:spPr>
            <a:xfrm>
              <a:off x="0" y="0"/>
              <a:ext cx="898230" cy="593244"/>
            </a:xfrm>
            <a:custGeom>
              <a:avLst/>
              <a:gdLst/>
              <a:ahLst/>
              <a:cxnLst/>
              <a:rect l="l" t="t" r="r" b="b"/>
              <a:pathLst>
                <a:path w="898230" h="593244">
                  <a:moveTo>
                    <a:pt x="192954" y="0"/>
                  </a:moveTo>
                  <a:lnTo>
                    <a:pt x="705276" y="0"/>
                  </a:lnTo>
                  <a:cubicBezTo>
                    <a:pt x="811842" y="0"/>
                    <a:pt x="898230" y="86388"/>
                    <a:pt x="898230" y="192954"/>
                  </a:cubicBezTo>
                  <a:lnTo>
                    <a:pt x="898230" y="400290"/>
                  </a:lnTo>
                  <a:cubicBezTo>
                    <a:pt x="898230" y="451464"/>
                    <a:pt x="877901" y="500543"/>
                    <a:pt x="841715" y="536729"/>
                  </a:cubicBezTo>
                  <a:cubicBezTo>
                    <a:pt x="805529" y="572915"/>
                    <a:pt x="756451" y="593244"/>
                    <a:pt x="705276" y="593244"/>
                  </a:cubicBezTo>
                  <a:lnTo>
                    <a:pt x="192954" y="593244"/>
                  </a:lnTo>
                  <a:cubicBezTo>
                    <a:pt x="141779" y="593244"/>
                    <a:pt x="92701" y="572915"/>
                    <a:pt x="56515" y="536729"/>
                  </a:cubicBezTo>
                  <a:cubicBezTo>
                    <a:pt x="20329" y="500543"/>
                    <a:pt x="0" y="451464"/>
                    <a:pt x="0" y="400290"/>
                  </a:cubicBezTo>
                  <a:lnTo>
                    <a:pt x="0" y="192954"/>
                  </a:lnTo>
                  <a:cubicBezTo>
                    <a:pt x="0" y="141779"/>
                    <a:pt x="20329" y="92701"/>
                    <a:pt x="56515" y="56515"/>
                  </a:cubicBezTo>
                  <a:cubicBezTo>
                    <a:pt x="92701" y="20329"/>
                    <a:pt x="141779" y="0"/>
                    <a:pt x="192954" y="0"/>
                  </a:cubicBezTo>
                  <a:close/>
                </a:path>
              </a:pathLst>
            </a:custGeom>
            <a:solidFill>
              <a:srgbClr val="6D2F13"/>
            </a:solidFill>
          </p:spPr>
        </p:sp>
        <p:sp>
          <p:nvSpPr>
            <p:cNvPr id="18" name="TextBox 18"/>
            <p:cNvSpPr txBox="1"/>
            <p:nvPr/>
          </p:nvSpPr>
          <p:spPr>
            <a:xfrm>
              <a:off x="0" y="-9525"/>
              <a:ext cx="812800" cy="822325"/>
            </a:xfrm>
            <a:prstGeom prst="rect">
              <a:avLst/>
            </a:prstGeom>
          </p:spPr>
          <p:txBody>
            <a:bodyPr lIns="127000" tIns="127000" rIns="127000" bIns="127000" rtlCol="0" anchor="ctr"/>
            <a:lstStyle/>
            <a:p>
              <a:pPr algn="ctr">
                <a:lnSpc>
                  <a:spcPts val="3450"/>
                </a:lnSpc>
              </a:pPr>
              <a:endParaRPr lang="en-US" sz="3000" dirty="0">
                <a:solidFill>
                  <a:srgbClr val="FFFFFF"/>
                </a:solidFill>
                <a:latin typeface="Poppins Bold"/>
              </a:endParaRPr>
            </a:p>
          </p:txBody>
        </p:sp>
      </p:grpSp>
      <p:sp>
        <p:nvSpPr>
          <p:cNvPr id="19" name="TextBox 19"/>
          <p:cNvSpPr txBox="1"/>
          <p:nvPr/>
        </p:nvSpPr>
        <p:spPr>
          <a:xfrm>
            <a:off x="9841430" y="7453834"/>
            <a:ext cx="3086100" cy="2387599"/>
          </a:xfrm>
          <a:prstGeom prst="rect">
            <a:avLst/>
          </a:prstGeom>
        </p:spPr>
        <p:txBody>
          <a:bodyPr lIns="0" tIns="0" rIns="0" bIns="0" rtlCol="0" anchor="t">
            <a:spAutoFit/>
          </a:bodyPr>
          <a:lstStyle/>
          <a:p>
            <a:pPr algn="ctr">
              <a:lnSpc>
                <a:spcPts val="3360"/>
              </a:lnSpc>
            </a:pPr>
            <a:r>
              <a:rPr lang="en-US" sz="2400">
                <a:solidFill>
                  <a:srgbClr val="B88148"/>
                </a:solidFill>
                <a:latin typeface="Poppins Bold"/>
              </a:rPr>
              <a:t>Engagement with Starbucks Instagram post announcing 2023 PSL release</a:t>
            </a:r>
          </a:p>
          <a:p>
            <a:pPr algn="ctr">
              <a:lnSpc>
                <a:spcPts val="2240"/>
              </a:lnSpc>
            </a:pPr>
            <a:r>
              <a:rPr lang="en-US" sz="1600">
                <a:solidFill>
                  <a:srgbClr val="B88148"/>
                </a:solidFill>
                <a:latin typeface="Poppins"/>
              </a:rPr>
              <a:t>source: Instagram</a:t>
            </a:r>
            <a:r>
              <a:rPr lang="en-US" sz="1600">
                <a:solidFill>
                  <a:srgbClr val="B88148"/>
                </a:solidFill>
                <a:latin typeface="Poppins Bold"/>
              </a:rPr>
              <a:t> </a:t>
            </a:r>
          </a:p>
        </p:txBody>
      </p:sp>
      <p:grpSp>
        <p:nvGrpSpPr>
          <p:cNvPr id="20" name="Group 20"/>
          <p:cNvGrpSpPr/>
          <p:nvPr/>
        </p:nvGrpSpPr>
        <p:grpSpPr>
          <a:xfrm>
            <a:off x="13898467" y="5413788"/>
            <a:ext cx="3086100" cy="1376175"/>
            <a:chOff x="0" y="0"/>
            <a:chExt cx="812800" cy="362449"/>
          </a:xfrm>
        </p:grpSpPr>
        <p:sp>
          <p:nvSpPr>
            <p:cNvPr id="21" name="Freeform 21"/>
            <p:cNvSpPr/>
            <p:nvPr/>
          </p:nvSpPr>
          <p:spPr>
            <a:xfrm>
              <a:off x="0" y="0"/>
              <a:ext cx="812800" cy="362449"/>
            </a:xfrm>
            <a:custGeom>
              <a:avLst/>
              <a:gdLst/>
              <a:ahLst/>
              <a:cxnLst/>
              <a:rect l="l" t="t" r="r" b="b"/>
              <a:pathLst>
                <a:path w="812800" h="362449">
                  <a:moveTo>
                    <a:pt x="181225" y="0"/>
                  </a:moveTo>
                  <a:lnTo>
                    <a:pt x="631575" y="0"/>
                  </a:lnTo>
                  <a:cubicBezTo>
                    <a:pt x="679639" y="0"/>
                    <a:pt x="725734" y="19093"/>
                    <a:pt x="759721" y="53079"/>
                  </a:cubicBezTo>
                  <a:cubicBezTo>
                    <a:pt x="793707" y="87066"/>
                    <a:pt x="812800" y="133161"/>
                    <a:pt x="812800" y="181225"/>
                  </a:cubicBezTo>
                  <a:lnTo>
                    <a:pt x="812800" y="181225"/>
                  </a:lnTo>
                  <a:cubicBezTo>
                    <a:pt x="812800" y="229288"/>
                    <a:pt x="793707" y="275384"/>
                    <a:pt x="759721" y="309370"/>
                  </a:cubicBezTo>
                  <a:cubicBezTo>
                    <a:pt x="725734" y="343356"/>
                    <a:pt x="679639" y="362449"/>
                    <a:pt x="631575" y="362449"/>
                  </a:cubicBezTo>
                  <a:lnTo>
                    <a:pt x="181225" y="362449"/>
                  </a:lnTo>
                  <a:cubicBezTo>
                    <a:pt x="133161" y="362449"/>
                    <a:pt x="87066" y="343356"/>
                    <a:pt x="53079" y="309370"/>
                  </a:cubicBezTo>
                  <a:cubicBezTo>
                    <a:pt x="19093" y="275384"/>
                    <a:pt x="0" y="229288"/>
                    <a:pt x="0" y="181225"/>
                  </a:cubicBezTo>
                  <a:lnTo>
                    <a:pt x="0" y="181225"/>
                  </a:lnTo>
                  <a:cubicBezTo>
                    <a:pt x="0" y="133161"/>
                    <a:pt x="19093" y="87066"/>
                    <a:pt x="53079" y="53079"/>
                  </a:cubicBezTo>
                  <a:cubicBezTo>
                    <a:pt x="87066" y="19093"/>
                    <a:pt x="133161" y="0"/>
                    <a:pt x="181225" y="0"/>
                  </a:cubicBezTo>
                  <a:close/>
                </a:path>
              </a:pathLst>
            </a:custGeom>
            <a:solidFill>
              <a:srgbClr val="4B2B19"/>
            </a:solidFill>
          </p:spPr>
        </p:sp>
        <p:sp>
          <p:nvSpPr>
            <p:cNvPr id="22" name="TextBox 22"/>
            <p:cNvSpPr txBox="1"/>
            <p:nvPr/>
          </p:nvSpPr>
          <p:spPr>
            <a:xfrm>
              <a:off x="0" y="-9525"/>
              <a:ext cx="812800" cy="822325"/>
            </a:xfrm>
            <a:prstGeom prst="rect">
              <a:avLst/>
            </a:prstGeom>
          </p:spPr>
          <p:txBody>
            <a:bodyPr lIns="127000" tIns="127000" rIns="127000" bIns="127000" rtlCol="0" anchor="ctr"/>
            <a:lstStyle/>
            <a:p>
              <a:pPr algn="ctr">
                <a:lnSpc>
                  <a:spcPts val="3450"/>
                </a:lnSpc>
              </a:pPr>
              <a:endParaRPr lang="en-US" sz="3000" dirty="0">
                <a:solidFill>
                  <a:srgbClr val="FFFFFF"/>
                </a:solidFill>
                <a:latin typeface="Poppins Bold"/>
              </a:endParaRPr>
            </a:p>
          </p:txBody>
        </p:sp>
      </p:grpSp>
      <p:sp>
        <p:nvSpPr>
          <p:cNvPr id="23" name="TextBox 23"/>
          <p:cNvSpPr txBox="1"/>
          <p:nvPr/>
        </p:nvSpPr>
        <p:spPr>
          <a:xfrm>
            <a:off x="13898467" y="6904530"/>
            <a:ext cx="3086100" cy="1581202"/>
          </a:xfrm>
          <a:prstGeom prst="rect">
            <a:avLst/>
          </a:prstGeom>
        </p:spPr>
        <p:txBody>
          <a:bodyPr lIns="0" tIns="0" rIns="0" bIns="0" rtlCol="0" anchor="t">
            <a:spAutoFit/>
          </a:bodyPr>
          <a:lstStyle/>
          <a:p>
            <a:pPr algn="ctr">
              <a:lnSpc>
                <a:spcPts val="3360"/>
              </a:lnSpc>
            </a:pPr>
            <a:r>
              <a:rPr lang="en-US" sz="2400" dirty="0">
                <a:solidFill>
                  <a:srgbClr val="B88148"/>
                </a:solidFill>
                <a:latin typeface="Poppins Bold"/>
              </a:rPr>
              <a:t>Total number of PSL drinks sold </a:t>
            </a:r>
            <a:br>
              <a:rPr lang="en-US" sz="2400" dirty="0">
                <a:solidFill>
                  <a:srgbClr val="B88148"/>
                </a:solidFill>
                <a:latin typeface="Poppins Bold"/>
              </a:rPr>
            </a:br>
            <a:r>
              <a:rPr lang="en-US" sz="2400" dirty="0">
                <a:solidFill>
                  <a:srgbClr val="B88148"/>
                </a:solidFill>
                <a:latin typeface="Poppins Bold"/>
              </a:rPr>
              <a:t>(2003-2022)</a:t>
            </a:r>
          </a:p>
          <a:p>
            <a:pPr algn="ctr">
              <a:lnSpc>
                <a:spcPts val="2240"/>
              </a:lnSpc>
            </a:pPr>
            <a:r>
              <a:rPr lang="en-US" sz="1600" dirty="0">
                <a:solidFill>
                  <a:srgbClr val="B88148"/>
                </a:solidFill>
                <a:latin typeface="Poppins"/>
              </a:rPr>
              <a:t>source: CNN</a:t>
            </a:r>
          </a:p>
        </p:txBody>
      </p:sp>
      <p:sp>
        <p:nvSpPr>
          <p:cNvPr id="24" name="TextBox 24"/>
          <p:cNvSpPr txBox="1"/>
          <p:nvPr/>
        </p:nvSpPr>
        <p:spPr>
          <a:xfrm>
            <a:off x="3281251" y="2143681"/>
            <a:ext cx="11725499" cy="1354217"/>
          </a:xfrm>
          <a:prstGeom prst="rect">
            <a:avLst/>
          </a:prstGeom>
        </p:spPr>
        <p:txBody>
          <a:bodyPr lIns="0" tIns="0" rIns="0" bIns="0" rtlCol="0" anchor="t">
            <a:spAutoFit/>
          </a:bodyPr>
          <a:lstStyle/>
          <a:p>
            <a:pPr algn="ctr">
              <a:lnSpc>
                <a:spcPts val="11201"/>
              </a:lnSpc>
            </a:pPr>
            <a:r>
              <a:rPr lang="en-US" sz="7200" dirty="0">
                <a:solidFill>
                  <a:srgbClr val="4B2B19"/>
                </a:solidFill>
                <a:latin typeface="Poppins Bold"/>
              </a:rPr>
              <a:t>$3 Billion</a:t>
            </a:r>
          </a:p>
        </p:txBody>
      </p:sp>
      <p:sp>
        <p:nvSpPr>
          <p:cNvPr id="25" name="TextBox 25"/>
          <p:cNvSpPr txBox="1"/>
          <p:nvPr/>
        </p:nvSpPr>
        <p:spPr>
          <a:xfrm>
            <a:off x="3499743" y="3531131"/>
            <a:ext cx="11288515" cy="1130299"/>
          </a:xfrm>
          <a:prstGeom prst="rect">
            <a:avLst/>
          </a:prstGeom>
        </p:spPr>
        <p:txBody>
          <a:bodyPr lIns="0" tIns="0" rIns="0" bIns="0" rtlCol="0" anchor="t">
            <a:spAutoFit/>
          </a:bodyPr>
          <a:lstStyle/>
          <a:p>
            <a:pPr algn="ctr">
              <a:lnSpc>
                <a:spcPts val="3360"/>
              </a:lnSpc>
            </a:pPr>
            <a:r>
              <a:rPr lang="en-US" sz="2400" dirty="0">
                <a:solidFill>
                  <a:srgbClr val="865A41"/>
                </a:solidFill>
                <a:latin typeface="Poppins"/>
              </a:rPr>
              <a:t>Estimated total sales of Pumpkin Spice Latte drinks at Starbucks since the drink’s introduction in 2003.</a:t>
            </a:r>
          </a:p>
          <a:p>
            <a:pPr algn="ctr">
              <a:lnSpc>
                <a:spcPts val="2240"/>
              </a:lnSpc>
            </a:pPr>
            <a:r>
              <a:rPr lang="en-US" sz="1600" dirty="0">
                <a:solidFill>
                  <a:srgbClr val="865A41"/>
                </a:solidFill>
                <a:latin typeface="Poppins"/>
              </a:rPr>
              <a:t>Source: Yahoo Business</a:t>
            </a:r>
          </a:p>
        </p:txBody>
      </p:sp>
      <p:sp>
        <p:nvSpPr>
          <p:cNvPr id="26" name="TextBox 25">
            <a:extLst>
              <a:ext uri="{FF2B5EF4-FFF2-40B4-BE49-F238E27FC236}">
                <a16:creationId xmlns:a16="http://schemas.microsoft.com/office/drawing/2014/main" id="{830E82C7-E534-2FFE-CC0A-F1D6051B2C01}"/>
              </a:ext>
            </a:extLst>
          </p:cNvPr>
          <p:cNvSpPr txBox="1"/>
          <p:nvPr/>
        </p:nvSpPr>
        <p:spPr>
          <a:xfrm>
            <a:off x="2231936" y="5945156"/>
            <a:ext cx="2539987" cy="523220"/>
          </a:xfrm>
          <a:prstGeom prst="rect">
            <a:avLst/>
          </a:prstGeom>
          <a:noFill/>
        </p:spPr>
        <p:txBody>
          <a:bodyPr wrap="square" rtlCol="0">
            <a:spAutoFit/>
          </a:bodyPr>
          <a:lstStyle/>
          <a:p>
            <a:r>
              <a:rPr lang="en-US" sz="2800" dirty="0">
                <a:solidFill>
                  <a:srgbClr val="FFFFFF"/>
                </a:solidFill>
                <a:latin typeface="Poppins Bold"/>
              </a:rPr>
              <a:t>$100 million</a:t>
            </a:r>
          </a:p>
        </p:txBody>
      </p:sp>
      <p:sp>
        <p:nvSpPr>
          <p:cNvPr id="27" name="TextBox 21">
            <a:extLst>
              <a:ext uri="{FF2B5EF4-FFF2-40B4-BE49-F238E27FC236}">
                <a16:creationId xmlns:a16="http://schemas.microsoft.com/office/drawing/2014/main" id="{13853B16-F027-1277-CF1B-259F70200F40}"/>
              </a:ext>
            </a:extLst>
          </p:cNvPr>
          <p:cNvSpPr txBox="1"/>
          <p:nvPr/>
        </p:nvSpPr>
        <p:spPr>
          <a:xfrm>
            <a:off x="352683" y="339090"/>
            <a:ext cx="1280023" cy="1236345"/>
          </a:xfrm>
          <a:prstGeom prst="rect">
            <a:avLst/>
          </a:prstGeom>
        </p:spPr>
        <p:txBody>
          <a:bodyPr lIns="0" tIns="0" rIns="0" bIns="0" rtlCol="0" anchor="t">
            <a:spAutoFit/>
          </a:bodyPr>
          <a:lstStyle/>
          <a:p>
            <a:pPr algn="ctr">
              <a:lnSpc>
                <a:spcPts val="10080"/>
              </a:lnSpc>
              <a:spcBef>
                <a:spcPct val="0"/>
              </a:spcBef>
            </a:pPr>
            <a:r>
              <a:rPr lang="en-US" sz="7200" dirty="0">
                <a:solidFill>
                  <a:srgbClr val="B88148"/>
                </a:solidFill>
                <a:latin typeface="Merriweather Bold"/>
              </a:rPr>
              <a:t>16</a:t>
            </a:r>
          </a:p>
        </p:txBody>
      </p:sp>
      <p:sp>
        <p:nvSpPr>
          <p:cNvPr id="28" name="TextBox 27">
            <a:extLst>
              <a:ext uri="{FF2B5EF4-FFF2-40B4-BE49-F238E27FC236}">
                <a16:creationId xmlns:a16="http://schemas.microsoft.com/office/drawing/2014/main" id="{D24629BC-A109-730F-A1EC-E6D2137DC009}"/>
              </a:ext>
            </a:extLst>
          </p:cNvPr>
          <p:cNvSpPr txBox="1"/>
          <p:nvPr/>
        </p:nvSpPr>
        <p:spPr>
          <a:xfrm>
            <a:off x="6104645" y="5993576"/>
            <a:ext cx="2539987" cy="523220"/>
          </a:xfrm>
          <a:prstGeom prst="rect">
            <a:avLst/>
          </a:prstGeom>
          <a:noFill/>
        </p:spPr>
        <p:txBody>
          <a:bodyPr wrap="square" rtlCol="0">
            <a:spAutoFit/>
          </a:bodyPr>
          <a:lstStyle/>
          <a:p>
            <a:pPr algn="ctr"/>
            <a:r>
              <a:rPr lang="en-US" sz="2800" dirty="0">
                <a:solidFill>
                  <a:srgbClr val="FFFFFF"/>
                </a:solidFill>
                <a:latin typeface="Poppins Bold"/>
              </a:rPr>
              <a:t>+25%</a:t>
            </a:r>
          </a:p>
        </p:txBody>
      </p:sp>
      <p:sp>
        <p:nvSpPr>
          <p:cNvPr id="29" name="TextBox 28">
            <a:extLst>
              <a:ext uri="{FF2B5EF4-FFF2-40B4-BE49-F238E27FC236}">
                <a16:creationId xmlns:a16="http://schemas.microsoft.com/office/drawing/2014/main" id="{F494C77D-9041-EBDD-3A01-628EDECB7ED4}"/>
              </a:ext>
            </a:extLst>
          </p:cNvPr>
          <p:cNvSpPr txBox="1"/>
          <p:nvPr/>
        </p:nvSpPr>
        <p:spPr>
          <a:xfrm>
            <a:off x="10004486" y="5318619"/>
            <a:ext cx="2629875" cy="1661993"/>
          </a:xfrm>
          <a:prstGeom prst="rect">
            <a:avLst/>
          </a:prstGeom>
          <a:noFill/>
        </p:spPr>
        <p:txBody>
          <a:bodyPr wrap="square" rtlCol="0">
            <a:spAutoFit/>
          </a:bodyPr>
          <a:lstStyle/>
          <a:p>
            <a:pPr algn="ctr"/>
            <a:r>
              <a:rPr lang="en-US" sz="2800" dirty="0">
                <a:solidFill>
                  <a:srgbClr val="FFFFFF"/>
                </a:solidFill>
                <a:latin typeface="Poppins Bold"/>
              </a:rPr>
              <a:t>399,256</a:t>
            </a:r>
          </a:p>
          <a:p>
            <a:pPr algn="ctr"/>
            <a:r>
              <a:rPr lang="en-US" sz="1800" dirty="0">
                <a:solidFill>
                  <a:srgbClr val="FFFFFF"/>
                </a:solidFill>
                <a:latin typeface="Poppins Bold"/>
              </a:rPr>
              <a:t>likes</a:t>
            </a:r>
          </a:p>
          <a:p>
            <a:pPr algn="ctr">
              <a:spcBef>
                <a:spcPts val="1200"/>
              </a:spcBef>
            </a:pPr>
            <a:r>
              <a:rPr lang="en-US" sz="2800" dirty="0">
                <a:solidFill>
                  <a:srgbClr val="FFFFFF"/>
                </a:solidFill>
                <a:latin typeface="Poppins Bold"/>
              </a:rPr>
              <a:t>6,847 </a:t>
            </a:r>
          </a:p>
          <a:p>
            <a:pPr algn="ctr"/>
            <a:r>
              <a:rPr lang="en-US" sz="1800" dirty="0">
                <a:solidFill>
                  <a:srgbClr val="FFFFFF"/>
                </a:solidFill>
                <a:latin typeface="Poppins Bold"/>
              </a:rPr>
              <a:t>comments</a:t>
            </a:r>
            <a:endParaRPr lang="en-US" dirty="0"/>
          </a:p>
        </p:txBody>
      </p:sp>
      <p:sp>
        <p:nvSpPr>
          <p:cNvPr id="30" name="TextBox 29">
            <a:extLst>
              <a:ext uri="{FF2B5EF4-FFF2-40B4-BE49-F238E27FC236}">
                <a16:creationId xmlns:a16="http://schemas.microsoft.com/office/drawing/2014/main" id="{C33FC006-1903-DB09-3FDA-5BDDC0DCBA60}"/>
              </a:ext>
            </a:extLst>
          </p:cNvPr>
          <p:cNvSpPr txBox="1"/>
          <p:nvPr/>
        </p:nvSpPr>
        <p:spPr>
          <a:xfrm>
            <a:off x="13746193" y="5833532"/>
            <a:ext cx="3390648" cy="536685"/>
          </a:xfrm>
          <a:prstGeom prst="rect">
            <a:avLst/>
          </a:prstGeom>
          <a:noFill/>
        </p:spPr>
        <p:txBody>
          <a:bodyPr wrap="square" rtlCol="0">
            <a:spAutoFit/>
          </a:bodyPr>
          <a:lstStyle/>
          <a:p>
            <a:pPr algn="ctr">
              <a:lnSpc>
                <a:spcPts val="3450"/>
              </a:lnSpc>
            </a:pPr>
            <a:r>
              <a:rPr lang="en-US" sz="2800" dirty="0">
                <a:solidFill>
                  <a:srgbClr val="FFFFFF"/>
                </a:solidFill>
                <a:latin typeface="Poppins Bold"/>
              </a:rPr>
              <a:t>600 million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a:off x="0" y="570671"/>
            <a:ext cx="18288000" cy="9145657"/>
          </a:xfrm>
          <a:custGeom>
            <a:avLst/>
            <a:gdLst/>
            <a:ahLst/>
            <a:cxnLst/>
            <a:rect l="l" t="t" r="r" b="b"/>
            <a:pathLst>
              <a:path w="18288000" h="9145657">
                <a:moveTo>
                  <a:pt x="0" y="0"/>
                </a:moveTo>
                <a:lnTo>
                  <a:pt x="18288000" y="0"/>
                </a:lnTo>
                <a:lnTo>
                  <a:pt x="18288000" y="9145658"/>
                </a:lnTo>
                <a:lnTo>
                  <a:pt x="0" y="9145658"/>
                </a:lnTo>
                <a:lnTo>
                  <a:pt x="0" y="0"/>
                </a:lnTo>
                <a:close/>
              </a:path>
            </a:pathLst>
          </a:custGeom>
          <a:blipFill>
            <a:blip r:embed="rId2"/>
            <a:stretch>
              <a:fillRect l="-1306" r="-580"/>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4">
              <a:alphaModFix amt="70000"/>
            </a:blip>
            <a:stretch>
              <a:fillRect/>
            </a:stretch>
          </a:blipFill>
        </p:spPr>
      </p:sp>
      <p:sp>
        <p:nvSpPr>
          <p:cNvPr id="4" name="Freeform 4"/>
          <p:cNvSpPr/>
          <p:nvPr/>
        </p:nvSpPr>
        <p:spPr>
          <a:xfrm rot="-2700000">
            <a:off x="16096826" y="-727075"/>
            <a:ext cx="2324948" cy="1454149"/>
          </a:xfrm>
          <a:custGeom>
            <a:avLst/>
            <a:gdLst/>
            <a:ahLst/>
            <a:cxnLst/>
            <a:rect l="l" t="t" r="r" b="b"/>
            <a:pathLst>
              <a:path w="2324948" h="1454149">
                <a:moveTo>
                  <a:pt x="0" y="0"/>
                </a:moveTo>
                <a:lnTo>
                  <a:pt x="2324948" y="0"/>
                </a:lnTo>
                <a:lnTo>
                  <a:pt x="2324948" y="1454150"/>
                </a:lnTo>
                <a:lnTo>
                  <a:pt x="0" y="1454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7"/>
            <a:stretch>
              <a:fillRect t="-8023" b="-8023"/>
            </a:stretch>
          </a:blipFill>
        </p:spPr>
      </p:sp>
      <p:sp>
        <p:nvSpPr>
          <p:cNvPr id="6" name="Freeform 6"/>
          <p:cNvSpPr/>
          <p:nvPr/>
        </p:nvSpPr>
        <p:spPr>
          <a:xfrm>
            <a:off x="914400" y="3026217"/>
            <a:ext cx="7315200" cy="4876800"/>
          </a:xfrm>
          <a:custGeom>
            <a:avLst/>
            <a:gdLst/>
            <a:ahLst/>
            <a:cxnLst/>
            <a:rect l="l" t="t" r="r" b="b"/>
            <a:pathLst>
              <a:path w="7568276" h="5045517">
                <a:moveTo>
                  <a:pt x="0" y="0"/>
                </a:moveTo>
                <a:lnTo>
                  <a:pt x="7568275" y="0"/>
                </a:lnTo>
                <a:lnTo>
                  <a:pt x="7568275" y="5045517"/>
                </a:lnTo>
                <a:lnTo>
                  <a:pt x="0" y="5045517"/>
                </a:lnTo>
                <a:lnTo>
                  <a:pt x="0" y="0"/>
                </a:lnTo>
                <a:close/>
              </a:path>
            </a:pathLst>
          </a:custGeom>
          <a:blipFill>
            <a:blip r:embed="rId8"/>
            <a:stretch>
              <a:fillRect/>
            </a:stretch>
          </a:blipFill>
        </p:spPr>
      </p:sp>
      <p:sp>
        <p:nvSpPr>
          <p:cNvPr id="7" name="Freeform 7"/>
          <p:cNvSpPr/>
          <p:nvPr/>
        </p:nvSpPr>
        <p:spPr>
          <a:xfrm rot="82440">
            <a:off x="3500552" y="4533323"/>
            <a:ext cx="2626170" cy="1638073"/>
          </a:xfrm>
          <a:custGeom>
            <a:avLst/>
            <a:gdLst/>
            <a:ahLst/>
            <a:cxnLst/>
            <a:rect l="l" t="t" r="r" b="b"/>
            <a:pathLst>
              <a:path w="2717025" h="1694744">
                <a:moveTo>
                  <a:pt x="0" y="0"/>
                </a:moveTo>
                <a:lnTo>
                  <a:pt x="2717025" y="0"/>
                </a:lnTo>
                <a:lnTo>
                  <a:pt x="2717025" y="1694744"/>
                </a:lnTo>
                <a:lnTo>
                  <a:pt x="0" y="1694744"/>
                </a:lnTo>
                <a:lnTo>
                  <a:pt x="0" y="0"/>
                </a:lnTo>
                <a:close/>
              </a:path>
            </a:pathLst>
          </a:custGeom>
          <a:blipFill>
            <a:blip r:embed="rId9"/>
            <a:stretch>
              <a:fillRect/>
            </a:stretch>
          </a:blipFill>
        </p:spPr>
      </p:sp>
      <p:sp>
        <p:nvSpPr>
          <p:cNvPr id="8" name="Freeform 8"/>
          <p:cNvSpPr/>
          <p:nvPr/>
        </p:nvSpPr>
        <p:spPr>
          <a:xfrm rot="-1158037">
            <a:off x="1919136" y="5218984"/>
            <a:ext cx="2085406" cy="1997655"/>
          </a:xfrm>
          <a:custGeom>
            <a:avLst/>
            <a:gdLst/>
            <a:ahLst/>
            <a:cxnLst/>
            <a:rect l="l" t="t" r="r" b="b"/>
            <a:pathLst>
              <a:path w="2157554" h="2066767">
                <a:moveTo>
                  <a:pt x="0" y="0"/>
                </a:moveTo>
                <a:lnTo>
                  <a:pt x="2157553" y="0"/>
                </a:lnTo>
                <a:lnTo>
                  <a:pt x="2157553" y="2066767"/>
                </a:lnTo>
                <a:lnTo>
                  <a:pt x="0" y="2066767"/>
                </a:lnTo>
                <a:lnTo>
                  <a:pt x="0" y="0"/>
                </a:lnTo>
                <a:close/>
              </a:path>
            </a:pathLst>
          </a:custGeom>
          <a:blipFill>
            <a:blip r:embed="rId10"/>
            <a:stretch>
              <a:fillRect b="-608"/>
            </a:stretch>
          </a:blipFill>
        </p:spPr>
      </p:sp>
      <p:sp>
        <p:nvSpPr>
          <p:cNvPr id="9" name="TextBox 9"/>
          <p:cNvSpPr txBox="1"/>
          <p:nvPr/>
        </p:nvSpPr>
        <p:spPr>
          <a:xfrm>
            <a:off x="9144000" y="1333500"/>
            <a:ext cx="9326288" cy="1846659"/>
          </a:xfrm>
          <a:prstGeom prst="rect">
            <a:avLst/>
          </a:prstGeom>
        </p:spPr>
        <p:txBody>
          <a:bodyPr lIns="0" tIns="0" rIns="0" bIns="0" rtlCol="0" anchor="t">
            <a:spAutoFit/>
          </a:bodyPr>
          <a:lstStyle/>
          <a:p>
            <a:pPr>
              <a:spcBef>
                <a:spcPct val="0"/>
              </a:spcBef>
            </a:pPr>
            <a:r>
              <a:rPr lang="en-US" sz="6000" dirty="0">
                <a:solidFill>
                  <a:srgbClr val="6D2F13"/>
                </a:solidFill>
                <a:latin typeface="Merriweather Bold"/>
              </a:rPr>
              <a:t>The Future of </a:t>
            </a:r>
            <a:br>
              <a:rPr lang="en-US" sz="6000" dirty="0">
                <a:solidFill>
                  <a:srgbClr val="6D2F13"/>
                </a:solidFill>
                <a:latin typeface="Merriweather Bold"/>
              </a:rPr>
            </a:br>
            <a:r>
              <a:rPr lang="en-US" sz="6000" dirty="0">
                <a:solidFill>
                  <a:srgbClr val="6D2F13"/>
                </a:solidFill>
                <a:latin typeface="Merriweather Bold"/>
              </a:rPr>
              <a:t>Pumpkin Spice</a:t>
            </a:r>
          </a:p>
        </p:txBody>
      </p:sp>
      <p:sp>
        <p:nvSpPr>
          <p:cNvPr id="10" name="TextBox 10"/>
          <p:cNvSpPr txBox="1"/>
          <p:nvPr/>
        </p:nvSpPr>
        <p:spPr>
          <a:xfrm>
            <a:off x="352683" y="339092"/>
            <a:ext cx="1280023" cy="1236341"/>
          </a:xfrm>
          <a:prstGeom prst="rect">
            <a:avLst/>
          </a:prstGeom>
        </p:spPr>
        <p:txBody>
          <a:bodyPr lIns="0" tIns="0" rIns="0" bIns="0" rtlCol="0" anchor="t">
            <a:spAutoFit/>
          </a:bodyPr>
          <a:lstStyle/>
          <a:p>
            <a:pPr algn="ctr">
              <a:lnSpc>
                <a:spcPts val="10080"/>
              </a:lnSpc>
              <a:spcBef>
                <a:spcPct val="0"/>
              </a:spcBef>
            </a:pPr>
            <a:r>
              <a:rPr lang="en-US" sz="7200" dirty="0">
                <a:solidFill>
                  <a:srgbClr val="B88148"/>
                </a:solidFill>
                <a:latin typeface="Merriweather Bold"/>
              </a:rPr>
              <a:t>18</a:t>
            </a:r>
          </a:p>
        </p:txBody>
      </p:sp>
      <p:sp>
        <p:nvSpPr>
          <p:cNvPr id="11" name="TextBox 11"/>
          <p:cNvSpPr txBox="1"/>
          <p:nvPr/>
        </p:nvSpPr>
        <p:spPr>
          <a:xfrm>
            <a:off x="9144001" y="3467100"/>
            <a:ext cx="8229600" cy="6828792"/>
          </a:xfrm>
          <a:prstGeom prst="rect">
            <a:avLst/>
          </a:prstGeom>
        </p:spPr>
        <p:txBody>
          <a:bodyPr wrap="square" lIns="0" tIns="0" rIns="0" bIns="0" rtlCol="0" anchor="t">
            <a:spAutoFit/>
          </a:bodyPr>
          <a:lstStyle/>
          <a:p>
            <a:pPr>
              <a:lnSpc>
                <a:spcPct val="125000"/>
              </a:lnSpc>
              <a:spcAft>
                <a:spcPts val="1200"/>
              </a:spcAft>
            </a:pPr>
            <a:r>
              <a:rPr lang="en-US" sz="2000" dirty="0">
                <a:solidFill>
                  <a:srgbClr val="B88148"/>
                </a:solidFill>
                <a:latin typeface="Poppins Bold"/>
              </a:rPr>
              <a:t>What does the future hold?</a:t>
            </a:r>
          </a:p>
          <a:p>
            <a:pPr marL="342900" indent="-342900">
              <a:lnSpc>
                <a:spcPct val="125000"/>
              </a:lnSpc>
              <a:spcAft>
                <a:spcPts val="1200"/>
              </a:spcAft>
              <a:buFont typeface="Arial" panose="020B0604020202020204" pitchFamily="34" charset="0"/>
              <a:buChar char="•"/>
            </a:pPr>
            <a:r>
              <a:rPr lang="en-US" sz="2000" dirty="0">
                <a:solidFill>
                  <a:srgbClr val="B88148"/>
                </a:solidFill>
                <a:latin typeface="Poppins"/>
              </a:rPr>
              <a:t>In 2022, consumer interest in pumpkin spice began to decline.</a:t>
            </a:r>
          </a:p>
          <a:p>
            <a:pPr marL="342900" indent="-342900">
              <a:lnSpc>
                <a:spcPct val="125000"/>
              </a:lnSpc>
              <a:spcAft>
                <a:spcPts val="1200"/>
              </a:spcAft>
              <a:buFont typeface="Arial" panose="020B0604020202020204" pitchFamily="34" charset="0"/>
              <a:buChar char="•"/>
            </a:pPr>
            <a:r>
              <a:rPr lang="en-US" sz="2000" dirty="0">
                <a:solidFill>
                  <a:srgbClr val="B88148"/>
                </a:solidFill>
                <a:latin typeface="Poppins"/>
              </a:rPr>
              <a:t>Unit sales for pumpkin spice products have been on the decline for the past two years. </a:t>
            </a:r>
          </a:p>
          <a:p>
            <a:pPr marL="342900" indent="-342900">
              <a:lnSpc>
                <a:spcPct val="125000"/>
              </a:lnSpc>
              <a:spcAft>
                <a:spcPts val="1200"/>
              </a:spcAft>
              <a:buFont typeface="Arial" panose="020B0604020202020204" pitchFamily="34" charset="0"/>
              <a:buChar char="•"/>
            </a:pPr>
            <a:r>
              <a:rPr lang="en-US" sz="2000" dirty="0">
                <a:solidFill>
                  <a:srgbClr val="B88148"/>
                </a:solidFill>
                <a:latin typeface="Poppins"/>
              </a:rPr>
              <a:t>From July 2022 - 2023, unit sales decreased 1.5% from the previous year, after flatlining the year before.</a:t>
            </a:r>
          </a:p>
          <a:p>
            <a:pPr marL="342900" indent="-342900">
              <a:lnSpc>
                <a:spcPct val="125000"/>
              </a:lnSpc>
              <a:spcAft>
                <a:spcPts val="1200"/>
              </a:spcAft>
              <a:buFont typeface="Arial" panose="020B0604020202020204" pitchFamily="34" charset="0"/>
              <a:buChar char="•"/>
            </a:pPr>
            <a:r>
              <a:rPr lang="en-US" sz="2000" dirty="0">
                <a:solidFill>
                  <a:srgbClr val="B88148"/>
                </a:solidFill>
                <a:latin typeface="Poppins"/>
              </a:rPr>
              <a:t>Companies have begun to pull back on the number of pumpkin spice products they release. </a:t>
            </a:r>
          </a:p>
          <a:p>
            <a:pPr marL="342900" indent="-342900">
              <a:lnSpc>
                <a:spcPct val="125000"/>
              </a:lnSpc>
              <a:spcAft>
                <a:spcPts val="1200"/>
              </a:spcAft>
              <a:buFont typeface="Arial" panose="020B0604020202020204" pitchFamily="34" charset="0"/>
              <a:buChar char="•"/>
            </a:pPr>
            <a:r>
              <a:rPr lang="en-US" sz="2000" dirty="0">
                <a:solidFill>
                  <a:srgbClr val="B88148"/>
                </a:solidFill>
                <a:latin typeface="Poppins"/>
              </a:rPr>
              <a:t>From July 2022-2023, there were over 3,072 Pumpkin Spice products, down nearly 200, or 5%, from two years prior.</a:t>
            </a:r>
          </a:p>
          <a:p>
            <a:pPr marL="342900" indent="-342900">
              <a:lnSpc>
                <a:spcPct val="125000"/>
              </a:lnSpc>
              <a:spcAft>
                <a:spcPts val="1200"/>
              </a:spcAft>
              <a:buFont typeface="Arial" panose="020B0604020202020204" pitchFamily="34" charset="0"/>
              <a:buChar char="•"/>
            </a:pPr>
            <a:r>
              <a:rPr lang="en-US" sz="2000" dirty="0">
                <a:solidFill>
                  <a:srgbClr val="B88148"/>
                </a:solidFill>
                <a:latin typeface="Poppins"/>
              </a:rPr>
              <a:t>Pumpkin spice will not go extinct any time soon, but this decrease in production indicates a shift in consumer behavior that companies will need to keep an eye on.</a:t>
            </a:r>
          </a:p>
          <a:p>
            <a:pPr algn="r">
              <a:lnSpc>
                <a:spcPct val="125000"/>
              </a:lnSpc>
            </a:pPr>
            <a:r>
              <a:rPr lang="en-US" sz="2000" dirty="0">
                <a:solidFill>
                  <a:srgbClr val="B88148"/>
                </a:solidFill>
                <a:latin typeface="Poppins"/>
              </a:rPr>
              <a:t>(Source: </a:t>
            </a:r>
            <a:r>
              <a:rPr lang="en-US" sz="2000" dirty="0" err="1">
                <a:solidFill>
                  <a:srgbClr val="B88148"/>
                </a:solidFill>
                <a:latin typeface="Poppins"/>
              </a:rPr>
              <a:t>NielsenIQ</a:t>
            </a:r>
            <a:r>
              <a:rPr lang="en-US" sz="2000" dirty="0">
                <a:solidFill>
                  <a:srgbClr val="B88148"/>
                </a:solidFill>
                <a:latin typeface="Poppins"/>
              </a:rPr>
              <a:t>)</a:t>
            </a:r>
          </a:p>
          <a:p>
            <a:pPr algn="l">
              <a:lnSpc>
                <a:spcPct val="125000"/>
              </a:lnSpc>
            </a:pPr>
            <a:endParaRPr lang="en-US" sz="2000" dirty="0">
              <a:solidFill>
                <a:srgbClr val="B88148"/>
              </a:solidFill>
              <a:latin typeface="Poppins"/>
            </a:endParaRPr>
          </a:p>
        </p:txBody>
      </p:sp>
      <p:sp>
        <p:nvSpPr>
          <p:cNvPr id="12" name="TextBox 12"/>
          <p:cNvSpPr txBox="1"/>
          <p:nvPr/>
        </p:nvSpPr>
        <p:spPr>
          <a:xfrm>
            <a:off x="11469962" y="9864016"/>
            <a:ext cx="6630501" cy="276224"/>
          </a:xfrm>
          <a:prstGeom prst="rect">
            <a:avLst/>
          </a:prstGeom>
        </p:spPr>
        <p:txBody>
          <a:bodyPr lIns="0" tIns="0" rIns="0" bIns="0" rtlCol="0" anchor="t">
            <a:spAutoFit/>
          </a:bodyPr>
          <a:lstStyle/>
          <a:p>
            <a:pPr algn="r">
              <a:lnSpc>
                <a:spcPts val="2100"/>
              </a:lnSpc>
            </a:pPr>
            <a:r>
              <a:rPr lang="en-US" sz="1500">
                <a:solidFill>
                  <a:srgbClr val="FEFFF6"/>
                </a:solidFill>
                <a:latin typeface="Poppins Bold"/>
              </a:rPr>
              <a:t>Starbucks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flipV="1">
            <a:off x="13758635" y="-2882838"/>
            <a:ext cx="5361164" cy="4979181"/>
          </a:xfrm>
          <a:custGeom>
            <a:avLst/>
            <a:gdLst/>
            <a:ahLst/>
            <a:cxnLst/>
            <a:rect l="l" t="t" r="r" b="b"/>
            <a:pathLst>
              <a:path w="5361164" h="4979181">
                <a:moveTo>
                  <a:pt x="0" y="4979180"/>
                </a:moveTo>
                <a:lnTo>
                  <a:pt x="5361163" y="4979180"/>
                </a:lnTo>
                <a:lnTo>
                  <a:pt x="5361163" y="0"/>
                </a:lnTo>
                <a:lnTo>
                  <a:pt x="0" y="0"/>
                </a:lnTo>
                <a:lnTo>
                  <a:pt x="0" y="4979180"/>
                </a:lnTo>
                <a:close/>
              </a:path>
            </a:pathLst>
          </a:custGeom>
          <a:blipFill>
            <a:blip r:embed="rId2">
              <a:alphaModFix amt="70000"/>
            </a:blip>
            <a:stretch>
              <a:fillRect/>
            </a:stretch>
          </a:blipFill>
        </p:spPr>
      </p:sp>
      <p:sp>
        <p:nvSpPr>
          <p:cNvPr id="3" name="Freeform 3"/>
          <p:cNvSpPr/>
          <p:nvPr/>
        </p:nvSpPr>
        <p:spPr>
          <a:xfrm rot="-589880">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2">
              <a:alphaModFix amt="70000"/>
            </a:blip>
            <a:stretch>
              <a:fillRect/>
            </a:stretch>
          </a:blipFill>
        </p:spPr>
      </p:sp>
      <p:sp>
        <p:nvSpPr>
          <p:cNvPr id="4" name="TextBox 4"/>
          <p:cNvSpPr txBox="1"/>
          <p:nvPr/>
        </p:nvSpPr>
        <p:spPr>
          <a:xfrm>
            <a:off x="914400" y="1028700"/>
            <a:ext cx="10456737" cy="1698626"/>
          </a:xfrm>
          <a:prstGeom prst="rect">
            <a:avLst/>
          </a:prstGeom>
        </p:spPr>
        <p:txBody>
          <a:bodyPr lIns="0" tIns="0" rIns="0" bIns="0" rtlCol="0" anchor="t">
            <a:spAutoFit/>
          </a:bodyPr>
          <a:lstStyle/>
          <a:p>
            <a:pPr marL="0" marR="0" lvl="0" indent="0" algn="just" defTabSz="914400" rtl="0" eaLnBrk="1" fontAlgn="auto" latinLnBrk="0" hangingPunct="1">
              <a:lnSpc>
                <a:spcPts val="13999"/>
              </a:lnSpc>
              <a:spcBef>
                <a:spcPct val="0"/>
              </a:spcBef>
              <a:spcAft>
                <a:spcPts val="0"/>
              </a:spcAft>
              <a:buClrTx/>
              <a:buSzTx/>
              <a:buFontTx/>
              <a:buNone/>
              <a:tabLst/>
              <a:defRPr/>
            </a:pPr>
            <a:r>
              <a:rPr kumimoji="0" lang="en-US" sz="9999" b="0" i="0" u="none" strike="noStrike" kern="1200" cap="none" spc="0" normalizeH="0" baseline="0" noProof="0" dirty="0">
                <a:ln>
                  <a:noFill/>
                </a:ln>
                <a:solidFill>
                  <a:srgbClr val="6D2F13"/>
                </a:solidFill>
                <a:effectLst/>
                <a:uLnTx/>
                <a:uFillTx/>
                <a:latin typeface="Merriweather Bold"/>
                <a:ea typeface="+mn-ea"/>
                <a:cs typeface="+mn-cs"/>
              </a:rPr>
              <a:t>Discussion</a:t>
            </a:r>
          </a:p>
        </p:txBody>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3"/>
            <a:stretch>
              <a:fillRect t="-8023" b="-8023"/>
            </a:stretch>
          </a:blipFill>
        </p:spPr>
      </p:sp>
      <p:sp>
        <p:nvSpPr>
          <p:cNvPr id="6" name="TextBox 6"/>
          <p:cNvSpPr txBox="1"/>
          <p:nvPr/>
        </p:nvSpPr>
        <p:spPr>
          <a:xfrm>
            <a:off x="1600200" y="2933700"/>
            <a:ext cx="14110581" cy="5978560"/>
          </a:xfrm>
          <a:prstGeom prst="rect">
            <a:avLst/>
          </a:prstGeom>
        </p:spPr>
        <p:txBody>
          <a:bodyPr lIns="0" tIns="0" rIns="0" bIns="0" rtlCol="0" anchor="t">
            <a:spAutoFit/>
          </a:bodyPr>
          <a:lstStyle/>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B88148"/>
                </a:solidFill>
                <a:effectLst/>
                <a:uLnTx/>
                <a:uFillTx/>
                <a:latin typeface="Poppins"/>
                <a:ea typeface="+mn-ea"/>
                <a:cs typeface="+mn-cs"/>
              </a:rPr>
              <a:t>Starbucks introduced the Pumpkin Spice Latte twenty years ago. Why do you think they wanted to add a new product to the menu?</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B88148"/>
                </a:solidFill>
                <a:effectLst/>
                <a:uLnTx/>
                <a:uFillTx/>
                <a:latin typeface="Poppins"/>
                <a:ea typeface="+mn-ea"/>
                <a:cs typeface="+mn-cs"/>
              </a:rPr>
              <a:t>Why do you think a product name is important?</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lang="en-US" sz="2400" dirty="0">
                <a:solidFill>
                  <a:srgbClr val="B88148"/>
                </a:solidFill>
                <a:latin typeface="Poppins"/>
              </a:rPr>
              <a:t>The brand almost called the beverage the “Fall Harvest Latte” or “Pumpkin </a:t>
            </a:r>
            <a:r>
              <a:rPr lang="en-US" sz="2400" dirty="0" err="1">
                <a:solidFill>
                  <a:srgbClr val="B88148"/>
                </a:solidFill>
                <a:latin typeface="Poppins"/>
              </a:rPr>
              <a:t>Brulée</a:t>
            </a:r>
            <a:r>
              <a:rPr lang="en-US" sz="2400" dirty="0">
                <a:solidFill>
                  <a:srgbClr val="B88148"/>
                </a:solidFill>
                <a:latin typeface="Poppins"/>
              </a:rPr>
              <a:t> Latte.” </a:t>
            </a:r>
            <a:r>
              <a:rPr kumimoji="0" lang="en-US" sz="2400" b="0" i="0" u="none" strike="noStrike" kern="1200" cap="none" spc="0" normalizeH="0" baseline="0" noProof="0" dirty="0">
                <a:ln>
                  <a:noFill/>
                </a:ln>
                <a:solidFill>
                  <a:srgbClr val="B88148"/>
                </a:solidFill>
                <a:effectLst/>
                <a:uLnTx/>
                <a:uFillTx/>
                <a:latin typeface="Poppins"/>
                <a:ea typeface="+mn-ea"/>
                <a:cs typeface="+mn-cs"/>
              </a:rPr>
              <a:t>Why did Starbucks' initially consider calling the Pumpkin Spice Latte something else?</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B88148"/>
                </a:solidFill>
                <a:effectLst/>
                <a:uLnTx/>
                <a:uFillTx/>
                <a:latin typeface="Poppins"/>
                <a:ea typeface="+mn-ea"/>
                <a:cs typeface="+mn-cs"/>
              </a:rPr>
              <a:t>Do you think they made the right call? Why or why not?</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B88148"/>
                </a:solidFill>
                <a:effectLst/>
                <a:uLnTx/>
                <a:uFillTx/>
                <a:latin typeface="Poppins"/>
                <a:ea typeface="+mn-ea"/>
                <a:cs typeface="+mn-cs"/>
              </a:rPr>
              <a:t>What is an industry trend?</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B88148"/>
                </a:solidFill>
                <a:effectLst/>
                <a:uLnTx/>
                <a:uFillTx/>
                <a:latin typeface="Poppins"/>
                <a:ea typeface="+mn-ea"/>
                <a:cs typeface="+mn-cs"/>
              </a:rPr>
              <a:t>How did the decision to call the product the Pumpkin Spice Latte help to spark an industry trend?</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B88148"/>
                </a:solidFill>
                <a:effectLst/>
                <a:uLnTx/>
                <a:uFillTx/>
                <a:latin typeface="Poppins"/>
                <a:ea typeface="+mn-ea"/>
                <a:cs typeface="+mn-cs"/>
              </a:rPr>
              <a:t>What is product development?</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B88148"/>
                </a:solidFill>
                <a:effectLst/>
                <a:uLnTx/>
                <a:uFillTx/>
                <a:latin typeface="Poppins"/>
                <a:ea typeface="+mn-ea"/>
                <a:cs typeface="+mn-cs"/>
              </a:rPr>
              <a:t>This story references Starbucks' "research and development" space. What does that have to do with product development?</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B88148"/>
                </a:solidFill>
                <a:effectLst/>
                <a:uLnTx/>
                <a:uFillTx/>
                <a:latin typeface="Poppins"/>
                <a:ea typeface="+mn-ea"/>
                <a:cs typeface="+mn-cs"/>
              </a:rPr>
              <a:t>What factors were considered when Starbucks' developed the PSL?</a:t>
            </a:r>
          </a:p>
        </p:txBody>
      </p:sp>
    </p:spTree>
    <p:extLst>
      <p:ext uri="{BB962C8B-B14F-4D97-AF65-F5344CB8AC3E}">
        <p14:creationId xmlns:p14="http://schemas.microsoft.com/office/powerpoint/2010/main" val="1642324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flipV="1">
            <a:off x="13758635" y="-2882838"/>
            <a:ext cx="5361164" cy="4979181"/>
          </a:xfrm>
          <a:custGeom>
            <a:avLst/>
            <a:gdLst/>
            <a:ahLst/>
            <a:cxnLst/>
            <a:rect l="l" t="t" r="r" b="b"/>
            <a:pathLst>
              <a:path w="5361164" h="4979181">
                <a:moveTo>
                  <a:pt x="0" y="4979180"/>
                </a:moveTo>
                <a:lnTo>
                  <a:pt x="5361163" y="4979180"/>
                </a:lnTo>
                <a:lnTo>
                  <a:pt x="5361163" y="0"/>
                </a:lnTo>
                <a:lnTo>
                  <a:pt x="0" y="0"/>
                </a:lnTo>
                <a:lnTo>
                  <a:pt x="0" y="4979180"/>
                </a:lnTo>
                <a:close/>
              </a:path>
            </a:pathLst>
          </a:custGeom>
          <a:blipFill>
            <a:blip r:embed="rId2">
              <a:alphaModFix amt="70000"/>
            </a:blip>
            <a:stretch>
              <a:fillRect/>
            </a:stretch>
          </a:blipFill>
        </p:spPr>
      </p:sp>
      <p:sp>
        <p:nvSpPr>
          <p:cNvPr id="3" name="Freeform 3"/>
          <p:cNvSpPr/>
          <p:nvPr/>
        </p:nvSpPr>
        <p:spPr>
          <a:xfrm rot="-589880">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2">
              <a:alphaModFix amt="70000"/>
            </a:blip>
            <a:stretch>
              <a:fillRect/>
            </a:stretch>
          </a:blipFill>
        </p:spPr>
      </p:sp>
      <p:sp>
        <p:nvSpPr>
          <p:cNvPr id="6" name="Freeform 6"/>
          <p:cNvSpPr/>
          <p:nvPr/>
        </p:nvSpPr>
        <p:spPr>
          <a:xfrm rot="-1519578">
            <a:off x="6473006" y="450693"/>
            <a:ext cx="4035276" cy="398483"/>
          </a:xfrm>
          <a:custGeom>
            <a:avLst/>
            <a:gdLst/>
            <a:ahLst/>
            <a:cxnLst/>
            <a:rect l="l" t="t" r="r" b="b"/>
            <a:pathLst>
              <a:path w="4035276" h="398483">
                <a:moveTo>
                  <a:pt x="0" y="0"/>
                </a:moveTo>
                <a:lnTo>
                  <a:pt x="4035276" y="0"/>
                </a:lnTo>
                <a:lnTo>
                  <a:pt x="4035276" y="398483"/>
                </a:lnTo>
                <a:lnTo>
                  <a:pt x="0" y="398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1842654" y="2324100"/>
            <a:ext cx="7301346" cy="1171924"/>
          </a:xfrm>
          <a:prstGeom prst="rect">
            <a:avLst/>
          </a:prstGeom>
        </p:spPr>
        <p:txBody>
          <a:bodyPr lIns="0" tIns="0" rIns="0" bIns="0" rtlCol="0" anchor="t">
            <a:spAutoFit/>
          </a:bodyPr>
          <a:lstStyle/>
          <a:p>
            <a:pPr>
              <a:lnSpc>
                <a:spcPts val="10080"/>
              </a:lnSpc>
              <a:spcBef>
                <a:spcPct val="0"/>
              </a:spcBef>
            </a:pPr>
            <a:r>
              <a:rPr lang="en-US" sz="6000" dirty="0">
                <a:solidFill>
                  <a:srgbClr val="6D2F13"/>
                </a:solidFill>
                <a:latin typeface="Merriweather Bold"/>
              </a:rPr>
              <a:t>PSL History</a:t>
            </a:r>
          </a:p>
        </p:txBody>
      </p:sp>
      <p:sp>
        <p:nvSpPr>
          <p:cNvPr id="8" name="TextBox 8"/>
          <p:cNvSpPr txBox="1"/>
          <p:nvPr/>
        </p:nvSpPr>
        <p:spPr>
          <a:xfrm>
            <a:off x="1828800" y="3848100"/>
            <a:ext cx="8229600" cy="1519647"/>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a:rPr>
              <a:t>Introduced in Fall 2003, the </a:t>
            </a:r>
            <a:r>
              <a:rPr lang="en-US" sz="2000" dirty="0">
                <a:solidFill>
                  <a:srgbClr val="B88148"/>
                </a:solidFill>
                <a:latin typeface="Poppins Bold"/>
              </a:rPr>
              <a:t>Pumpkin Spice Latte</a:t>
            </a:r>
            <a:r>
              <a:rPr lang="en-US" sz="2000" dirty="0">
                <a:solidFill>
                  <a:srgbClr val="B88148"/>
                </a:solidFill>
                <a:latin typeface="Poppins"/>
              </a:rPr>
              <a:t> (nicknamed PSL), was Starbucks’ second seasonal drink offering after the brand launched the Peppermint Mocha for the holiday season in 2002. </a:t>
            </a:r>
          </a:p>
        </p:txBody>
      </p:sp>
      <p:sp>
        <p:nvSpPr>
          <p:cNvPr id="9" name="TextBox 9"/>
          <p:cNvSpPr txBox="1"/>
          <p:nvPr/>
        </p:nvSpPr>
        <p:spPr>
          <a:xfrm>
            <a:off x="15240000" y="9410700"/>
            <a:ext cx="2125414" cy="276225"/>
          </a:xfrm>
          <a:prstGeom prst="rect">
            <a:avLst/>
          </a:prstGeom>
        </p:spPr>
        <p:txBody>
          <a:bodyPr lIns="0" tIns="0" rIns="0" bIns="0" rtlCol="0" anchor="t">
            <a:spAutoFit/>
          </a:bodyPr>
          <a:lstStyle/>
          <a:p>
            <a:pPr algn="ctr">
              <a:lnSpc>
                <a:spcPts val="2100"/>
              </a:lnSpc>
            </a:pPr>
            <a:r>
              <a:rPr lang="en-US" sz="1500" dirty="0">
                <a:solidFill>
                  <a:srgbClr val="B88148"/>
                </a:solidFill>
                <a:latin typeface="Poppins Bold"/>
              </a:rPr>
              <a:t>Starbucks / Facebook</a:t>
            </a:r>
          </a:p>
        </p:txBody>
      </p:sp>
      <p:sp>
        <p:nvSpPr>
          <p:cNvPr id="10" name="Freeform 10"/>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5"/>
            <a:stretch>
              <a:fillRect t="-8023" b="-8023"/>
            </a:stretch>
          </a:blipFill>
        </p:spPr>
      </p:sp>
      <p:sp>
        <p:nvSpPr>
          <p:cNvPr id="11" name="Freeform 11"/>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218929" y="339092"/>
            <a:ext cx="1547531" cy="1236341"/>
          </a:xfrm>
          <a:prstGeom prst="rect">
            <a:avLst/>
          </a:prstGeom>
        </p:spPr>
        <p:txBody>
          <a:bodyPr lIns="0" tIns="0" rIns="0" bIns="0" rtlCol="0" anchor="t">
            <a:spAutoFit/>
          </a:bodyPr>
          <a:lstStyle/>
          <a:p>
            <a:pPr algn="ctr">
              <a:lnSpc>
                <a:spcPts val="10080"/>
              </a:lnSpc>
              <a:spcBef>
                <a:spcPct val="0"/>
              </a:spcBef>
            </a:pPr>
            <a:r>
              <a:rPr lang="en-US" sz="7200">
                <a:solidFill>
                  <a:srgbClr val="B88148"/>
                </a:solidFill>
                <a:latin typeface="Merriweather Bold"/>
              </a:rPr>
              <a:t>02</a:t>
            </a:r>
          </a:p>
        </p:txBody>
      </p:sp>
      <p:sp>
        <p:nvSpPr>
          <p:cNvPr id="13" name="TextBox 13"/>
          <p:cNvSpPr txBox="1"/>
          <p:nvPr/>
        </p:nvSpPr>
        <p:spPr>
          <a:xfrm>
            <a:off x="1828800" y="5600700"/>
            <a:ext cx="8229600" cy="1519647"/>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a:rPr>
              <a:t>“The Peppermint Mocha really seemed to resonate with our customers,” said Peter Dukes, former Starbucks Director of Market Strategy, who led the team that brought the PSL to life. “We saw an opportunity to do something for fall.”</a:t>
            </a:r>
          </a:p>
        </p:txBody>
      </p:sp>
      <p:pic>
        <p:nvPicPr>
          <p:cNvPr id="14" name="Picture 5">
            <a:extLst>
              <a:ext uri="{FF2B5EF4-FFF2-40B4-BE49-F238E27FC236}">
                <a16:creationId xmlns:a16="http://schemas.microsoft.com/office/drawing/2014/main" id="{E21CCBC9-AC70-1BF3-5438-5D157969C025}"/>
              </a:ext>
            </a:extLst>
          </p:cNvPr>
          <p:cNvPicPr>
            <a:picLocks noChangeAspect="1"/>
          </p:cNvPicPr>
          <p:nvPr/>
        </p:nvPicPr>
        <p:blipFill>
          <a:blip r:embed="rId8"/>
          <a:srcRect l="24172" r="24172"/>
          <a:stretch>
            <a:fillRect/>
          </a:stretch>
        </p:blipFill>
        <p:spPr>
          <a:xfrm>
            <a:off x="10972800" y="1028700"/>
            <a:ext cx="6437357" cy="8305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flipV="1">
            <a:off x="13758635" y="-2882838"/>
            <a:ext cx="5361164" cy="4979181"/>
          </a:xfrm>
          <a:custGeom>
            <a:avLst/>
            <a:gdLst/>
            <a:ahLst/>
            <a:cxnLst/>
            <a:rect l="l" t="t" r="r" b="b"/>
            <a:pathLst>
              <a:path w="5361164" h="4979181">
                <a:moveTo>
                  <a:pt x="0" y="4979180"/>
                </a:moveTo>
                <a:lnTo>
                  <a:pt x="5361163" y="4979180"/>
                </a:lnTo>
                <a:lnTo>
                  <a:pt x="5361163" y="0"/>
                </a:lnTo>
                <a:lnTo>
                  <a:pt x="0" y="0"/>
                </a:lnTo>
                <a:lnTo>
                  <a:pt x="0" y="4979180"/>
                </a:lnTo>
                <a:close/>
              </a:path>
            </a:pathLst>
          </a:custGeom>
          <a:blipFill>
            <a:blip r:embed="rId2">
              <a:alphaModFix amt="70000"/>
            </a:blip>
            <a:stretch>
              <a:fillRect/>
            </a:stretch>
          </a:blipFill>
        </p:spPr>
      </p:sp>
      <p:sp>
        <p:nvSpPr>
          <p:cNvPr id="3" name="Freeform 3"/>
          <p:cNvSpPr/>
          <p:nvPr/>
        </p:nvSpPr>
        <p:spPr>
          <a:xfrm rot="-589880">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2">
              <a:alphaModFix amt="70000"/>
            </a:blip>
            <a:stretch>
              <a:fillRect/>
            </a:stretch>
          </a:blipFill>
        </p:spPr>
      </p:sp>
      <p:sp>
        <p:nvSpPr>
          <p:cNvPr id="4" name="TextBox 4"/>
          <p:cNvSpPr txBox="1"/>
          <p:nvPr/>
        </p:nvSpPr>
        <p:spPr>
          <a:xfrm>
            <a:off x="914400" y="1028700"/>
            <a:ext cx="10456737" cy="1698626"/>
          </a:xfrm>
          <a:prstGeom prst="rect">
            <a:avLst/>
          </a:prstGeom>
        </p:spPr>
        <p:txBody>
          <a:bodyPr lIns="0" tIns="0" rIns="0" bIns="0" rtlCol="0" anchor="t">
            <a:spAutoFit/>
          </a:bodyPr>
          <a:lstStyle/>
          <a:p>
            <a:pPr algn="just">
              <a:lnSpc>
                <a:spcPts val="13999"/>
              </a:lnSpc>
              <a:spcBef>
                <a:spcPct val="0"/>
              </a:spcBef>
            </a:pPr>
            <a:r>
              <a:rPr lang="en-US" sz="9999" dirty="0">
                <a:solidFill>
                  <a:srgbClr val="6D2F13"/>
                </a:solidFill>
                <a:latin typeface="Merriweather Bold"/>
              </a:rPr>
              <a:t>Discussion</a:t>
            </a:r>
          </a:p>
        </p:txBody>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3"/>
            <a:stretch>
              <a:fillRect t="-8023" b="-8023"/>
            </a:stretch>
          </a:blipFill>
        </p:spPr>
      </p:sp>
      <p:sp>
        <p:nvSpPr>
          <p:cNvPr id="6" name="TextBox 6"/>
          <p:cNvSpPr txBox="1"/>
          <p:nvPr/>
        </p:nvSpPr>
        <p:spPr>
          <a:xfrm>
            <a:off x="1600200" y="2933700"/>
            <a:ext cx="14110581" cy="5978560"/>
          </a:xfrm>
          <a:prstGeom prst="rect">
            <a:avLst/>
          </a:prstGeom>
        </p:spPr>
        <p:txBody>
          <a:bodyPr lIns="0" tIns="0" rIns="0" bIns="0" rtlCol="0" anchor="t">
            <a:spAutoFit/>
          </a:bodyPr>
          <a:lstStyle/>
          <a:p>
            <a:pPr marL="518160" lvl="1" indent="-259080">
              <a:lnSpc>
                <a:spcPts val="3600"/>
              </a:lnSpc>
              <a:buFont typeface="Arial"/>
              <a:buChar char="•"/>
            </a:pPr>
            <a:r>
              <a:rPr lang="en-US" sz="2400" dirty="0">
                <a:solidFill>
                  <a:srgbClr val="B88148"/>
                </a:solidFill>
                <a:latin typeface="Poppins"/>
              </a:rPr>
              <a:t>Why do you think Starbucks initially launched as a test product before offering the PSL on menus everywhere?</a:t>
            </a:r>
          </a:p>
          <a:p>
            <a:pPr marL="518160" lvl="1" indent="-259080">
              <a:lnSpc>
                <a:spcPts val="3600"/>
              </a:lnSpc>
              <a:buFont typeface="Arial"/>
              <a:buChar char="•"/>
            </a:pPr>
            <a:r>
              <a:rPr lang="en-US" sz="2400" dirty="0">
                <a:solidFill>
                  <a:srgbClr val="B88148"/>
                </a:solidFill>
                <a:latin typeface="Poppins"/>
              </a:rPr>
              <a:t>What are some examples of the test markets for the PSL?  How do you think Starbucks determines which markets to test the new product?</a:t>
            </a:r>
          </a:p>
          <a:p>
            <a:pPr marL="518160" lvl="1" indent="-259080">
              <a:lnSpc>
                <a:spcPts val="3600"/>
              </a:lnSpc>
              <a:buFont typeface="Arial"/>
              <a:buChar char="•"/>
            </a:pPr>
            <a:r>
              <a:rPr lang="en-US" sz="2400" dirty="0">
                <a:solidFill>
                  <a:srgbClr val="B88148"/>
                </a:solidFill>
                <a:latin typeface="Poppins"/>
              </a:rPr>
              <a:t>What is product life cycle?</a:t>
            </a:r>
          </a:p>
          <a:p>
            <a:pPr marL="518160" lvl="1" indent="-259080">
              <a:lnSpc>
                <a:spcPts val="3600"/>
              </a:lnSpc>
              <a:buFont typeface="Arial"/>
              <a:buChar char="•"/>
            </a:pPr>
            <a:r>
              <a:rPr lang="en-US" sz="2400" dirty="0">
                <a:solidFill>
                  <a:srgbClr val="B88148"/>
                </a:solidFill>
                <a:latin typeface="Poppins"/>
              </a:rPr>
              <a:t>Which stage of the product life cycle best describes the Pumpkin Spice Latte's current position?</a:t>
            </a:r>
          </a:p>
          <a:p>
            <a:pPr marL="518160" lvl="1" indent="-259080">
              <a:lnSpc>
                <a:spcPts val="3600"/>
              </a:lnSpc>
              <a:buFont typeface="Arial"/>
              <a:buChar char="•"/>
            </a:pPr>
            <a:r>
              <a:rPr lang="en-US" sz="2400" dirty="0">
                <a:solidFill>
                  <a:srgbClr val="B88148"/>
                </a:solidFill>
                <a:latin typeface="Poppins"/>
              </a:rPr>
              <a:t>What do you think the future looks like for the Pumpkin Spice Latte and for pumpkin spice products as a whole?</a:t>
            </a:r>
          </a:p>
          <a:p>
            <a:pPr marL="518160" lvl="1" indent="-259080">
              <a:lnSpc>
                <a:spcPts val="3600"/>
              </a:lnSpc>
              <a:buFont typeface="Arial"/>
              <a:buChar char="•"/>
            </a:pPr>
            <a:r>
              <a:rPr lang="en-US" sz="2400" dirty="0">
                <a:solidFill>
                  <a:srgbClr val="B88148"/>
                </a:solidFill>
                <a:latin typeface="Poppins"/>
              </a:rPr>
              <a:t>What is brand extension?</a:t>
            </a:r>
          </a:p>
          <a:p>
            <a:pPr marL="518160" lvl="1" indent="-259080">
              <a:lnSpc>
                <a:spcPts val="3600"/>
              </a:lnSpc>
              <a:buFont typeface="Arial"/>
              <a:buChar char="•"/>
            </a:pPr>
            <a:r>
              <a:rPr lang="en-US" sz="2400" dirty="0">
                <a:solidFill>
                  <a:srgbClr val="B88148"/>
                </a:solidFill>
                <a:latin typeface="Poppins"/>
              </a:rPr>
              <a:t>How might the Starbucks' PSL illustrate an example of brand extension?</a:t>
            </a:r>
          </a:p>
          <a:p>
            <a:pPr marL="518160" lvl="1" indent="-259080">
              <a:lnSpc>
                <a:spcPts val="3600"/>
              </a:lnSpc>
              <a:buFont typeface="Arial"/>
              <a:buChar char="•"/>
            </a:pPr>
            <a:r>
              <a:rPr lang="en-US" sz="2400" dirty="0">
                <a:solidFill>
                  <a:srgbClr val="B88148"/>
                </a:solidFill>
                <a:latin typeface="Poppins"/>
              </a:rPr>
              <a:t>What is seasonality when it comes to marketing?</a:t>
            </a:r>
          </a:p>
          <a:p>
            <a:pPr marL="518160" lvl="1" indent="-259080">
              <a:lnSpc>
                <a:spcPts val="3600"/>
              </a:lnSpc>
              <a:buFont typeface="Arial"/>
              <a:buChar char="•"/>
            </a:pPr>
            <a:r>
              <a:rPr lang="en-US" sz="2400" dirty="0">
                <a:solidFill>
                  <a:srgbClr val="B88148"/>
                </a:solidFill>
                <a:latin typeface="Poppins"/>
              </a:rPr>
              <a:t>How the Pumpkin Spice Latte represent an example?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flipV="1">
            <a:off x="13758635" y="-2882838"/>
            <a:ext cx="5361164" cy="4979181"/>
          </a:xfrm>
          <a:custGeom>
            <a:avLst/>
            <a:gdLst/>
            <a:ahLst/>
            <a:cxnLst/>
            <a:rect l="l" t="t" r="r" b="b"/>
            <a:pathLst>
              <a:path w="5361164" h="4979181">
                <a:moveTo>
                  <a:pt x="0" y="4979180"/>
                </a:moveTo>
                <a:lnTo>
                  <a:pt x="5361163" y="4979180"/>
                </a:lnTo>
                <a:lnTo>
                  <a:pt x="5361163" y="0"/>
                </a:lnTo>
                <a:lnTo>
                  <a:pt x="0" y="0"/>
                </a:lnTo>
                <a:lnTo>
                  <a:pt x="0" y="4979180"/>
                </a:lnTo>
                <a:close/>
              </a:path>
            </a:pathLst>
          </a:custGeom>
          <a:blipFill>
            <a:blip r:embed="rId2">
              <a:alphaModFix amt="70000"/>
            </a:blip>
            <a:stretch>
              <a:fillRect/>
            </a:stretch>
          </a:blipFill>
        </p:spPr>
      </p:sp>
      <p:sp>
        <p:nvSpPr>
          <p:cNvPr id="3" name="Freeform 3"/>
          <p:cNvSpPr/>
          <p:nvPr/>
        </p:nvSpPr>
        <p:spPr>
          <a:xfrm rot="-589880">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2">
              <a:alphaModFix amt="70000"/>
            </a:blip>
            <a:stretch>
              <a:fillRect/>
            </a:stretch>
          </a:blipFill>
        </p:spPr>
      </p:sp>
      <p:sp>
        <p:nvSpPr>
          <p:cNvPr id="4" name="TextBox 4"/>
          <p:cNvSpPr txBox="1"/>
          <p:nvPr/>
        </p:nvSpPr>
        <p:spPr>
          <a:xfrm>
            <a:off x="914400" y="1028700"/>
            <a:ext cx="10456737" cy="1698626"/>
          </a:xfrm>
          <a:prstGeom prst="rect">
            <a:avLst/>
          </a:prstGeom>
        </p:spPr>
        <p:txBody>
          <a:bodyPr lIns="0" tIns="0" rIns="0" bIns="0" rtlCol="0" anchor="t">
            <a:spAutoFit/>
          </a:bodyPr>
          <a:lstStyle/>
          <a:p>
            <a:pPr marL="0" marR="0" lvl="0" indent="0" algn="just" defTabSz="914400" rtl="0" eaLnBrk="1" fontAlgn="auto" latinLnBrk="0" hangingPunct="1">
              <a:lnSpc>
                <a:spcPts val="13999"/>
              </a:lnSpc>
              <a:spcBef>
                <a:spcPct val="0"/>
              </a:spcBef>
              <a:spcAft>
                <a:spcPts val="0"/>
              </a:spcAft>
              <a:buClrTx/>
              <a:buSzTx/>
              <a:buFontTx/>
              <a:buNone/>
              <a:tabLst/>
              <a:defRPr/>
            </a:pPr>
            <a:r>
              <a:rPr kumimoji="0" lang="en-US" sz="9999" b="0" i="0" u="none" strike="noStrike" kern="1200" cap="none" spc="0" normalizeH="0" baseline="0" noProof="0" dirty="0">
                <a:ln>
                  <a:noFill/>
                </a:ln>
                <a:solidFill>
                  <a:srgbClr val="6D2F13"/>
                </a:solidFill>
                <a:effectLst/>
                <a:uLnTx/>
                <a:uFillTx/>
                <a:latin typeface="Merriweather Bold"/>
                <a:ea typeface="+mn-ea"/>
                <a:cs typeface="+mn-cs"/>
              </a:rPr>
              <a:t>Discussion</a:t>
            </a:r>
          </a:p>
        </p:txBody>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3"/>
            <a:stretch>
              <a:fillRect t="-8023" b="-8023"/>
            </a:stretch>
          </a:blipFill>
        </p:spPr>
      </p:sp>
      <p:sp>
        <p:nvSpPr>
          <p:cNvPr id="6" name="TextBox 6"/>
          <p:cNvSpPr txBox="1"/>
          <p:nvPr/>
        </p:nvSpPr>
        <p:spPr>
          <a:xfrm>
            <a:off x="1600200" y="2933700"/>
            <a:ext cx="14110581" cy="5516895"/>
          </a:xfrm>
          <a:prstGeom prst="rect">
            <a:avLst/>
          </a:prstGeom>
        </p:spPr>
        <p:txBody>
          <a:bodyPr lIns="0" tIns="0" rIns="0" bIns="0" rtlCol="0" anchor="t">
            <a:spAutoFit/>
          </a:bodyPr>
          <a:lstStyle/>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lang="en-US" sz="2400" dirty="0">
                <a:solidFill>
                  <a:srgbClr val="B88148"/>
                </a:solidFill>
                <a:latin typeface="Poppins"/>
              </a:rPr>
              <a:t>Why is a product launch important?</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lang="en-US" sz="2400" dirty="0">
                <a:solidFill>
                  <a:srgbClr val="B88148"/>
                </a:solidFill>
                <a:latin typeface="Poppins"/>
              </a:rPr>
              <a:t>What do you think a brand should consider when launching a new product?</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lang="en-US" sz="2400" dirty="0">
                <a:solidFill>
                  <a:srgbClr val="B88148"/>
                </a:solidFill>
                <a:latin typeface="Poppins"/>
              </a:rPr>
              <a:t>Why do you think Starbucks was so successful with the launch of the PSL?</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lang="en-US" sz="2400" dirty="0">
                <a:solidFill>
                  <a:srgbClr val="B88148"/>
                </a:solidFill>
                <a:latin typeface="Poppins"/>
              </a:rPr>
              <a:t>Do you think </a:t>
            </a:r>
            <a:r>
              <a:rPr lang="en-US" sz="2400" i="1" u="sng" dirty="0">
                <a:solidFill>
                  <a:srgbClr val="B88148"/>
                </a:solidFill>
                <a:latin typeface="Poppins"/>
              </a:rPr>
              <a:t>all</a:t>
            </a:r>
            <a:r>
              <a:rPr lang="en-US" sz="2400" dirty="0">
                <a:solidFill>
                  <a:srgbClr val="B88148"/>
                </a:solidFill>
                <a:latin typeface="Poppins"/>
              </a:rPr>
              <a:t> Starbucks’ new product launches are just as successful?  Why or why not?</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lang="en-US" sz="2400" dirty="0">
                <a:solidFill>
                  <a:srgbClr val="B88148"/>
                </a:solidFill>
                <a:latin typeface="Poppins"/>
              </a:rPr>
              <a:t>What is social media?</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B88148"/>
                </a:solidFill>
                <a:effectLst/>
                <a:uLnTx/>
                <a:uFillTx/>
                <a:latin typeface="Poppins"/>
                <a:ea typeface="+mn-ea"/>
                <a:cs typeface="+mn-cs"/>
              </a:rPr>
              <a:t>How can social media be used in marketing?</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lang="en-US" sz="2400" dirty="0">
                <a:solidFill>
                  <a:srgbClr val="B88148"/>
                </a:solidFill>
                <a:latin typeface="Poppins"/>
              </a:rPr>
              <a:t>How did social media help to boost the popularity of Starbucks’ Pumpkin Spice Latte?</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B88148"/>
                </a:solidFill>
                <a:effectLst/>
                <a:uLnTx/>
                <a:uFillTx/>
                <a:latin typeface="Poppins"/>
                <a:ea typeface="+mn-ea"/>
                <a:cs typeface="+mn-cs"/>
              </a:rPr>
              <a:t>What is consumer engagement?</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lang="en-US" sz="2400" dirty="0">
                <a:solidFill>
                  <a:srgbClr val="B88148"/>
                </a:solidFill>
                <a:latin typeface="Poppins"/>
              </a:rPr>
              <a:t>Why is it important to a brand?</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B88148"/>
                </a:solidFill>
                <a:effectLst/>
                <a:uLnTx/>
                <a:uFillTx/>
                <a:latin typeface="Poppins"/>
                <a:ea typeface="+mn-ea"/>
                <a:cs typeface="+mn-cs"/>
              </a:rPr>
              <a:t>What did Starbucks do to boost levels of consumer </a:t>
            </a:r>
            <a:r>
              <a:rPr lang="en-US" sz="2400" dirty="0">
                <a:solidFill>
                  <a:srgbClr val="B88148"/>
                </a:solidFill>
                <a:latin typeface="Poppins"/>
              </a:rPr>
              <a:t>engagement?</a:t>
            </a:r>
          </a:p>
          <a:p>
            <a:pPr marL="518160" marR="0" lvl="1" indent="-259080" algn="l" defTabSz="914400" rtl="0" eaLnBrk="1" fontAlgn="auto" latinLnBrk="0" hangingPunct="1">
              <a:lnSpc>
                <a:spcPts val="3600"/>
              </a:lnSpc>
              <a:spcBef>
                <a:spcPts val="0"/>
              </a:spcBef>
              <a:spcAft>
                <a:spcPts val="0"/>
              </a:spcAft>
              <a:buClrTx/>
              <a:buSzTx/>
              <a:buFont typeface="Arial"/>
              <a:buChar char="•"/>
              <a:tabLst/>
              <a:defRPr/>
            </a:pPr>
            <a:endParaRPr kumimoji="0" lang="en-US" sz="2400" b="0" i="0" u="none" strike="noStrike" kern="1200" cap="none" spc="0" normalizeH="0" baseline="0" noProof="0" dirty="0">
              <a:ln>
                <a:noFill/>
              </a:ln>
              <a:solidFill>
                <a:srgbClr val="B88148"/>
              </a:solidFill>
              <a:effectLst/>
              <a:uLnTx/>
              <a:uFillTx/>
              <a:latin typeface="Poppins"/>
              <a:ea typeface="+mn-ea"/>
              <a:cs typeface="+mn-cs"/>
            </a:endParaRPr>
          </a:p>
        </p:txBody>
      </p:sp>
    </p:spTree>
    <p:extLst>
      <p:ext uri="{BB962C8B-B14F-4D97-AF65-F5344CB8AC3E}">
        <p14:creationId xmlns:p14="http://schemas.microsoft.com/office/powerpoint/2010/main" val="1529310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flipV="1">
            <a:off x="13758635" y="-2882838"/>
            <a:ext cx="5361164" cy="4979181"/>
          </a:xfrm>
          <a:custGeom>
            <a:avLst/>
            <a:gdLst/>
            <a:ahLst/>
            <a:cxnLst/>
            <a:rect l="l" t="t" r="r" b="b"/>
            <a:pathLst>
              <a:path w="5361164" h="4979181">
                <a:moveTo>
                  <a:pt x="0" y="4979180"/>
                </a:moveTo>
                <a:lnTo>
                  <a:pt x="5361163" y="4979180"/>
                </a:lnTo>
                <a:lnTo>
                  <a:pt x="5361163" y="0"/>
                </a:lnTo>
                <a:lnTo>
                  <a:pt x="0" y="0"/>
                </a:lnTo>
                <a:lnTo>
                  <a:pt x="0" y="4979180"/>
                </a:lnTo>
                <a:close/>
              </a:path>
            </a:pathLst>
          </a:custGeom>
          <a:blipFill>
            <a:blip r:embed="rId2">
              <a:alphaModFix amt="70000"/>
            </a:blip>
            <a:stretch>
              <a:fillRect/>
            </a:stretch>
          </a:blipFill>
        </p:spPr>
      </p:sp>
      <p:sp>
        <p:nvSpPr>
          <p:cNvPr id="3" name="Freeform 3"/>
          <p:cNvSpPr/>
          <p:nvPr/>
        </p:nvSpPr>
        <p:spPr>
          <a:xfrm rot="-589880">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2">
              <a:alphaModFix amt="70000"/>
            </a:blip>
            <a:stretch>
              <a:fillRect/>
            </a:stretch>
          </a:blipFill>
        </p:spPr>
      </p:sp>
      <p:sp>
        <p:nvSpPr>
          <p:cNvPr id="4" name="TextBox 4"/>
          <p:cNvSpPr txBox="1"/>
          <p:nvPr/>
        </p:nvSpPr>
        <p:spPr>
          <a:xfrm>
            <a:off x="1028700" y="391099"/>
            <a:ext cx="10456737" cy="1698626"/>
          </a:xfrm>
          <a:prstGeom prst="rect">
            <a:avLst/>
          </a:prstGeom>
        </p:spPr>
        <p:txBody>
          <a:bodyPr lIns="0" tIns="0" rIns="0" bIns="0" rtlCol="0" anchor="t">
            <a:spAutoFit/>
          </a:bodyPr>
          <a:lstStyle/>
          <a:p>
            <a:pPr algn="just">
              <a:lnSpc>
                <a:spcPts val="13999"/>
              </a:lnSpc>
              <a:spcBef>
                <a:spcPct val="0"/>
              </a:spcBef>
            </a:pPr>
            <a:r>
              <a:rPr lang="en-US" sz="9999">
                <a:solidFill>
                  <a:srgbClr val="6D2F13"/>
                </a:solidFill>
                <a:latin typeface="Merriweather Bold"/>
              </a:rPr>
              <a:t>Sources</a:t>
            </a:r>
          </a:p>
        </p:txBody>
      </p:sp>
      <p:sp>
        <p:nvSpPr>
          <p:cNvPr id="5" name="TextBox 5"/>
          <p:cNvSpPr txBox="1"/>
          <p:nvPr/>
        </p:nvSpPr>
        <p:spPr>
          <a:xfrm>
            <a:off x="1028700" y="2448470"/>
            <a:ext cx="16761210" cy="5911209"/>
          </a:xfrm>
          <a:prstGeom prst="rect">
            <a:avLst/>
          </a:prstGeom>
        </p:spPr>
        <p:txBody>
          <a:bodyPr lIns="0" tIns="0" rIns="0" bIns="0" rtlCol="0" anchor="t">
            <a:spAutoFit/>
          </a:bodyPr>
          <a:lstStyle/>
          <a:p>
            <a:pPr>
              <a:lnSpc>
                <a:spcPts val="3600"/>
              </a:lnSpc>
            </a:pPr>
            <a:r>
              <a:rPr lang="en-US" sz="1600">
                <a:solidFill>
                  <a:srgbClr val="B88148"/>
                </a:solidFill>
                <a:latin typeface="Poppins"/>
              </a:rPr>
              <a:t>https://stories.starbucks.com/stories/2023/psl-turns-20-the-story-behind-starbucks-pumpkin-spice-latte/</a:t>
            </a:r>
          </a:p>
          <a:p>
            <a:pPr>
              <a:lnSpc>
                <a:spcPts val="3600"/>
              </a:lnSpc>
            </a:pPr>
            <a:r>
              <a:rPr lang="en-US" sz="1600">
                <a:solidFill>
                  <a:srgbClr val="B88148"/>
                </a:solidFill>
                <a:latin typeface="Poppins"/>
              </a:rPr>
              <a:t>https://www.cnn.com/2023/08/23/business/pumpkin-spice-latte-anniversary/index.html</a:t>
            </a:r>
          </a:p>
          <a:p>
            <a:pPr>
              <a:lnSpc>
                <a:spcPts val="3600"/>
              </a:lnSpc>
            </a:pPr>
            <a:r>
              <a:rPr lang="en-US" sz="1600">
                <a:solidFill>
                  <a:srgbClr val="B88148"/>
                </a:solidFill>
                <a:latin typeface="Poppins"/>
              </a:rPr>
              <a:t>https://blog.google/products/search/search-interest-trends-history-psl/</a:t>
            </a:r>
          </a:p>
          <a:p>
            <a:pPr>
              <a:lnSpc>
                <a:spcPts val="3600"/>
              </a:lnSpc>
            </a:pPr>
            <a:r>
              <a:rPr lang="en-US" sz="1600">
                <a:solidFill>
                  <a:srgbClr val="B88148"/>
                </a:solidFill>
                <a:latin typeface="Poppins"/>
              </a:rPr>
              <a:t>https://www.convinceandconvert.com/social-media/pumpkin-spice-latte-social-media/</a:t>
            </a:r>
          </a:p>
          <a:p>
            <a:pPr>
              <a:lnSpc>
                <a:spcPts val="3600"/>
              </a:lnSpc>
            </a:pPr>
            <a:r>
              <a:rPr lang="en-US" sz="1600">
                <a:solidFill>
                  <a:srgbClr val="B88148"/>
                </a:solidFill>
                <a:latin typeface="Poppins"/>
              </a:rPr>
              <a:t>https://www.ignitesocialmedia.com/uncategorized/how-social-media-changed-pumpkin-spice-phenomenon/</a:t>
            </a:r>
          </a:p>
          <a:p>
            <a:pPr>
              <a:lnSpc>
                <a:spcPts val="3600"/>
              </a:lnSpc>
            </a:pPr>
            <a:r>
              <a:rPr lang="en-US" sz="1600">
                <a:solidFill>
                  <a:srgbClr val="B88148"/>
                </a:solidFill>
                <a:latin typeface="Poppins"/>
              </a:rPr>
              <a:t>https://apnews.com/article/pumpkin-spice-latte-starbucks-aeac4eaecf371e77af161598f4b62949</a:t>
            </a:r>
          </a:p>
          <a:p>
            <a:pPr>
              <a:lnSpc>
                <a:spcPts val="3600"/>
              </a:lnSpc>
            </a:pPr>
            <a:r>
              <a:rPr lang="en-US" sz="1600">
                <a:solidFill>
                  <a:srgbClr val="B88148"/>
                </a:solidFill>
                <a:latin typeface="Poppins"/>
              </a:rPr>
              <a:t>https://www.forbes.com/sites/mollybohannon/2023/08/23/starbucks-pumpkin-spice-latte-returns-thursday-a-week-after-dunkin-and-a-full-month-before-fall</a:t>
            </a:r>
          </a:p>
          <a:p>
            <a:pPr>
              <a:lnSpc>
                <a:spcPts val="3600"/>
              </a:lnSpc>
            </a:pPr>
            <a:r>
              <a:rPr lang="en-US" sz="1600">
                <a:solidFill>
                  <a:srgbClr val="B88148"/>
                </a:solidFill>
                <a:latin typeface="Poppins"/>
              </a:rPr>
              <a:t>https://thetakeout.com/starbucks-pumpkin-spice-latte-psl-amazing-facts-history-1850752259</a:t>
            </a:r>
          </a:p>
          <a:p>
            <a:pPr>
              <a:lnSpc>
                <a:spcPts val="3600"/>
              </a:lnSpc>
            </a:pPr>
            <a:r>
              <a:rPr lang="en-US" sz="1600">
                <a:solidFill>
                  <a:srgbClr val="B88148"/>
                </a:solidFill>
                <a:latin typeface="Poppins"/>
              </a:rPr>
              <a:t>https://www.bid-on-equipment.com/post/pumpkin-spice-popularity</a:t>
            </a:r>
          </a:p>
          <a:p>
            <a:pPr>
              <a:lnSpc>
                <a:spcPts val="3600"/>
              </a:lnSpc>
            </a:pPr>
            <a:r>
              <a:rPr lang="en-US" sz="1600">
                <a:solidFill>
                  <a:srgbClr val="B88148"/>
                </a:solidFill>
                <a:latin typeface="Poppins"/>
              </a:rPr>
              <a:t>https://www.mic.com/articles/190963/pumpkin-spice-latte-2018-sales-how-much-money-does-it-make-for-starbucks</a:t>
            </a:r>
          </a:p>
          <a:p>
            <a:pPr>
              <a:lnSpc>
                <a:spcPts val="3600"/>
              </a:lnSpc>
            </a:pPr>
            <a:r>
              <a:rPr lang="en-US" sz="1600">
                <a:solidFill>
                  <a:srgbClr val="B88148"/>
                </a:solidFill>
                <a:latin typeface="Poppins"/>
              </a:rPr>
              <a:t>https://www.buzzfeed.com/vchamlee/how-pumpkin-spice-conquered-the-world</a:t>
            </a:r>
          </a:p>
          <a:p>
            <a:pPr>
              <a:lnSpc>
                <a:spcPts val="3600"/>
              </a:lnSpc>
            </a:pPr>
            <a:r>
              <a:rPr lang="en-US" sz="1600">
                <a:solidFill>
                  <a:srgbClr val="B88148"/>
                </a:solidFill>
                <a:latin typeface="Poppins"/>
              </a:rPr>
              <a:t>https://www.yahoo.com/video/fall-begins-much-money-pumpkin-150114158.html</a:t>
            </a:r>
          </a:p>
          <a:p>
            <a:pPr>
              <a:lnSpc>
                <a:spcPts val="3600"/>
              </a:lnSpc>
            </a:pPr>
            <a:r>
              <a:rPr lang="en-US" sz="1600">
                <a:solidFill>
                  <a:srgbClr val="B88148"/>
                </a:solidFill>
                <a:latin typeface="Poppins"/>
              </a:rPr>
              <a:t>https://finance.yahoo.com/news/starbucks-pumpkin-spice-latte-back-205333469.html</a:t>
            </a:r>
          </a:p>
        </p:txBody>
      </p:sp>
      <p:sp>
        <p:nvSpPr>
          <p:cNvPr id="6" name="Freeform 6"/>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3"/>
            <a:stretch>
              <a:fillRect t="-8023" b="-8023"/>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523595">
            <a:off x="15106787" y="6635283"/>
            <a:ext cx="2237883" cy="3469586"/>
          </a:xfrm>
          <a:custGeom>
            <a:avLst/>
            <a:gdLst/>
            <a:ahLst/>
            <a:cxnLst/>
            <a:rect l="l" t="t" r="r" b="b"/>
            <a:pathLst>
              <a:path w="2237883" h="3469586">
                <a:moveTo>
                  <a:pt x="0" y="0"/>
                </a:moveTo>
                <a:lnTo>
                  <a:pt x="2237884" y="0"/>
                </a:lnTo>
                <a:lnTo>
                  <a:pt x="2237884" y="3469587"/>
                </a:lnTo>
                <a:lnTo>
                  <a:pt x="0" y="34695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770114" y="1485900"/>
            <a:ext cx="12747771" cy="7315200"/>
          </a:xfrm>
          <a:custGeom>
            <a:avLst/>
            <a:gdLst/>
            <a:ahLst/>
            <a:cxnLst/>
            <a:rect l="l" t="t" r="r" b="b"/>
            <a:pathLst>
              <a:path w="3357438" h="1785140">
                <a:moveTo>
                  <a:pt x="0" y="0"/>
                </a:moveTo>
                <a:lnTo>
                  <a:pt x="3357438" y="0"/>
                </a:lnTo>
                <a:lnTo>
                  <a:pt x="3357438" y="1785140"/>
                </a:lnTo>
                <a:lnTo>
                  <a:pt x="0" y="1785140"/>
                </a:lnTo>
                <a:close/>
              </a:path>
            </a:pathLst>
          </a:custGeom>
          <a:solidFill>
            <a:srgbClr val="B88148"/>
          </a:solidFill>
        </p:spPr>
        <p:txBody>
          <a:bodyPr/>
          <a:lstStyle/>
          <a:p>
            <a:endParaRPr lang="en-US" dirty="0"/>
          </a:p>
        </p:txBody>
      </p:sp>
      <p:sp>
        <p:nvSpPr>
          <p:cNvPr id="7" name="TextBox 7"/>
          <p:cNvSpPr txBox="1"/>
          <p:nvPr/>
        </p:nvSpPr>
        <p:spPr>
          <a:xfrm>
            <a:off x="3657600" y="2400300"/>
            <a:ext cx="10972800" cy="3714750"/>
          </a:xfrm>
          <a:prstGeom prst="rect">
            <a:avLst/>
          </a:prstGeom>
        </p:spPr>
        <p:txBody>
          <a:bodyPr wrap="square" lIns="0" tIns="0" rIns="0" bIns="0" rtlCol="0" anchor="t">
            <a:spAutoFit/>
          </a:bodyPr>
          <a:lstStyle/>
          <a:p>
            <a:pPr algn="l">
              <a:lnSpc>
                <a:spcPts val="4200"/>
              </a:lnSpc>
              <a:spcBef>
                <a:spcPct val="0"/>
              </a:spcBef>
            </a:pPr>
            <a:r>
              <a:rPr lang="en-US" sz="3000" dirty="0">
                <a:solidFill>
                  <a:srgbClr val="FEFFF6"/>
                </a:solidFill>
                <a:latin typeface="Merriweather Bold Italics"/>
              </a:rPr>
              <a:t>“We started with a huge brainstorm list and filled the wall with ideas. We probably had at least a hundred ideas up on the wall. And once we got those ideas, we started to whittle away at them and came down to a list of about 20 different flavors including chocolate and caramel – the most popular flavors to pair with coffee – and there was orange and cinnamon ... and there was pumpkin there as well.”  </a:t>
            </a:r>
          </a:p>
        </p:txBody>
      </p:sp>
      <p:sp>
        <p:nvSpPr>
          <p:cNvPr id="8" name="Freeform 8"/>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6">
              <a:alphaModFix amt="70000"/>
            </a:blip>
            <a:stretch>
              <a:fillRect/>
            </a:stretch>
          </a:blipFill>
        </p:spPr>
      </p:sp>
      <p:sp>
        <p:nvSpPr>
          <p:cNvPr id="9" name="Freeform 9"/>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7"/>
            <a:stretch>
              <a:fillRect t="-8023" b="-8023"/>
            </a:stretch>
          </a:blipFill>
        </p:spPr>
      </p:sp>
      <p:sp>
        <p:nvSpPr>
          <p:cNvPr id="10" name="TextBox 10"/>
          <p:cNvSpPr txBox="1"/>
          <p:nvPr/>
        </p:nvSpPr>
        <p:spPr>
          <a:xfrm>
            <a:off x="352683" y="339092"/>
            <a:ext cx="1280023" cy="1236341"/>
          </a:xfrm>
          <a:prstGeom prst="rect">
            <a:avLst/>
          </a:prstGeom>
        </p:spPr>
        <p:txBody>
          <a:bodyPr lIns="0" tIns="0" rIns="0" bIns="0" rtlCol="0" anchor="t">
            <a:spAutoFit/>
          </a:bodyPr>
          <a:lstStyle/>
          <a:p>
            <a:pPr algn="ctr">
              <a:lnSpc>
                <a:spcPts val="10080"/>
              </a:lnSpc>
              <a:spcBef>
                <a:spcPct val="0"/>
              </a:spcBef>
            </a:pPr>
            <a:r>
              <a:rPr lang="en-US" sz="7200">
                <a:solidFill>
                  <a:srgbClr val="B88148"/>
                </a:solidFill>
                <a:latin typeface="Merriweather Bold"/>
              </a:rPr>
              <a:t>03</a:t>
            </a:r>
          </a:p>
        </p:txBody>
      </p:sp>
      <p:sp>
        <p:nvSpPr>
          <p:cNvPr id="11" name="TextBox 11"/>
          <p:cNvSpPr txBox="1"/>
          <p:nvPr/>
        </p:nvSpPr>
        <p:spPr>
          <a:xfrm>
            <a:off x="3352800" y="6667500"/>
            <a:ext cx="11242635" cy="1291316"/>
          </a:xfrm>
          <a:prstGeom prst="rect">
            <a:avLst/>
          </a:prstGeom>
        </p:spPr>
        <p:txBody>
          <a:bodyPr wrap="square" lIns="0" tIns="0" rIns="0" bIns="0" rtlCol="0" anchor="t">
            <a:spAutoFit/>
          </a:bodyPr>
          <a:lstStyle/>
          <a:p>
            <a:pPr algn="r">
              <a:lnSpc>
                <a:spcPts val="3359"/>
              </a:lnSpc>
            </a:pPr>
            <a:r>
              <a:rPr lang="en-US" sz="2399" dirty="0">
                <a:solidFill>
                  <a:srgbClr val="FEFFF6"/>
                </a:solidFill>
                <a:latin typeface="Poppins"/>
              </a:rPr>
              <a:t>Peter Dukes</a:t>
            </a:r>
          </a:p>
          <a:p>
            <a:pPr algn="r">
              <a:lnSpc>
                <a:spcPts val="3359"/>
              </a:lnSpc>
            </a:pPr>
            <a:r>
              <a:rPr lang="en-US" sz="2399" dirty="0">
                <a:solidFill>
                  <a:srgbClr val="FEFFF6"/>
                </a:solidFill>
                <a:latin typeface="Poppins"/>
              </a:rPr>
              <a:t>Former Director of Market Strategy</a:t>
            </a:r>
          </a:p>
          <a:p>
            <a:pPr algn="r">
              <a:lnSpc>
                <a:spcPts val="3359"/>
              </a:lnSpc>
            </a:pPr>
            <a:r>
              <a:rPr lang="en-US" sz="2399" dirty="0">
                <a:solidFill>
                  <a:srgbClr val="FEFFF6"/>
                </a:solidFill>
                <a:latin typeface="Poppins"/>
              </a:rPr>
              <a:t>Starbucks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4">
              <a:alphaModFix amt="70000"/>
            </a:blip>
            <a:stretch>
              <a:fillRect/>
            </a:stretch>
          </a:blipFill>
        </p:spPr>
      </p:sp>
      <p:sp>
        <p:nvSpPr>
          <p:cNvPr id="4" name="Freeform 4"/>
          <p:cNvSpPr/>
          <p:nvPr/>
        </p:nvSpPr>
        <p:spPr>
          <a:xfrm rot="1958200">
            <a:off x="14401987" y="9298866"/>
            <a:ext cx="2324948" cy="1454149"/>
          </a:xfrm>
          <a:custGeom>
            <a:avLst/>
            <a:gdLst/>
            <a:ahLst/>
            <a:cxnLst/>
            <a:rect l="l" t="t" r="r" b="b"/>
            <a:pathLst>
              <a:path w="2324948" h="1454149">
                <a:moveTo>
                  <a:pt x="0" y="0"/>
                </a:moveTo>
                <a:lnTo>
                  <a:pt x="2324947" y="0"/>
                </a:lnTo>
                <a:lnTo>
                  <a:pt x="2324947" y="1454149"/>
                </a:lnTo>
                <a:lnTo>
                  <a:pt x="0" y="14541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7"/>
            <a:stretch>
              <a:fillRect t="-8023" b="-8023"/>
            </a:stretch>
          </a:blipFill>
        </p:spPr>
      </p:sp>
      <p:grpSp>
        <p:nvGrpSpPr>
          <p:cNvPr id="6" name="Group 6"/>
          <p:cNvGrpSpPr/>
          <p:nvPr/>
        </p:nvGrpSpPr>
        <p:grpSpPr>
          <a:xfrm>
            <a:off x="1143000" y="2705100"/>
            <a:ext cx="6824077" cy="5251454"/>
            <a:chOff x="0" y="0"/>
            <a:chExt cx="9098769" cy="7001939"/>
          </a:xfrm>
        </p:grpSpPr>
        <p:sp>
          <p:nvSpPr>
            <p:cNvPr id="7" name="Freeform 7"/>
            <p:cNvSpPr/>
            <p:nvPr/>
          </p:nvSpPr>
          <p:spPr>
            <a:xfrm>
              <a:off x="1684331" y="0"/>
              <a:ext cx="3042847" cy="2244100"/>
            </a:xfrm>
            <a:custGeom>
              <a:avLst/>
              <a:gdLst/>
              <a:ahLst/>
              <a:cxnLst/>
              <a:rect l="l" t="t" r="r" b="b"/>
              <a:pathLst>
                <a:path w="3042847" h="2244100">
                  <a:moveTo>
                    <a:pt x="0" y="0"/>
                  </a:moveTo>
                  <a:lnTo>
                    <a:pt x="3042847" y="0"/>
                  </a:lnTo>
                  <a:lnTo>
                    <a:pt x="3042847" y="2244100"/>
                  </a:lnTo>
                  <a:lnTo>
                    <a:pt x="0" y="2244100"/>
                  </a:lnTo>
                  <a:lnTo>
                    <a:pt x="0" y="0"/>
                  </a:lnTo>
                  <a:close/>
                </a:path>
              </a:pathLst>
            </a:custGeom>
            <a:blipFill>
              <a:blip r:embed="rId8"/>
              <a:stretch>
                <a:fillRect/>
              </a:stretch>
            </a:blipFill>
          </p:spPr>
        </p:sp>
        <p:sp>
          <p:nvSpPr>
            <p:cNvPr id="8" name="Freeform 8"/>
            <p:cNvSpPr/>
            <p:nvPr/>
          </p:nvSpPr>
          <p:spPr>
            <a:xfrm>
              <a:off x="3738815" y="729358"/>
              <a:ext cx="5359954" cy="3202573"/>
            </a:xfrm>
            <a:custGeom>
              <a:avLst/>
              <a:gdLst/>
              <a:ahLst/>
              <a:cxnLst/>
              <a:rect l="l" t="t" r="r" b="b"/>
              <a:pathLst>
                <a:path w="5359954" h="3202573">
                  <a:moveTo>
                    <a:pt x="0" y="0"/>
                  </a:moveTo>
                  <a:lnTo>
                    <a:pt x="5359954" y="0"/>
                  </a:lnTo>
                  <a:lnTo>
                    <a:pt x="5359954" y="3202573"/>
                  </a:lnTo>
                  <a:lnTo>
                    <a:pt x="0" y="3202573"/>
                  </a:lnTo>
                  <a:lnTo>
                    <a:pt x="0" y="0"/>
                  </a:lnTo>
                  <a:close/>
                </a:path>
              </a:pathLst>
            </a:custGeom>
            <a:blipFill>
              <a:blip r:embed="rId9"/>
              <a:stretch>
                <a:fillRect/>
              </a:stretch>
            </a:blipFill>
          </p:spPr>
        </p:sp>
        <p:sp>
          <p:nvSpPr>
            <p:cNvPr id="9" name="Freeform 9"/>
            <p:cNvSpPr/>
            <p:nvPr/>
          </p:nvSpPr>
          <p:spPr>
            <a:xfrm>
              <a:off x="0" y="2742866"/>
              <a:ext cx="4727178" cy="3220390"/>
            </a:xfrm>
            <a:custGeom>
              <a:avLst/>
              <a:gdLst/>
              <a:ahLst/>
              <a:cxnLst/>
              <a:rect l="l" t="t" r="r" b="b"/>
              <a:pathLst>
                <a:path w="4727178" h="3220390">
                  <a:moveTo>
                    <a:pt x="0" y="0"/>
                  </a:moveTo>
                  <a:lnTo>
                    <a:pt x="4727178" y="0"/>
                  </a:lnTo>
                  <a:lnTo>
                    <a:pt x="4727178" y="3220390"/>
                  </a:lnTo>
                  <a:lnTo>
                    <a:pt x="0" y="3220390"/>
                  </a:lnTo>
                  <a:lnTo>
                    <a:pt x="0" y="0"/>
                  </a:lnTo>
                  <a:close/>
                </a:path>
              </a:pathLst>
            </a:custGeom>
            <a:blipFill>
              <a:blip r:embed="rId10"/>
              <a:stretch>
                <a:fillRect/>
              </a:stretch>
            </a:blipFill>
          </p:spPr>
        </p:sp>
        <p:sp>
          <p:nvSpPr>
            <p:cNvPr id="10" name="Freeform 10"/>
            <p:cNvSpPr/>
            <p:nvPr/>
          </p:nvSpPr>
          <p:spPr>
            <a:xfrm>
              <a:off x="4110608" y="4924573"/>
              <a:ext cx="4616368" cy="2077366"/>
            </a:xfrm>
            <a:custGeom>
              <a:avLst/>
              <a:gdLst/>
              <a:ahLst/>
              <a:cxnLst/>
              <a:rect l="l" t="t" r="r" b="b"/>
              <a:pathLst>
                <a:path w="4616368" h="2077366">
                  <a:moveTo>
                    <a:pt x="0" y="0"/>
                  </a:moveTo>
                  <a:lnTo>
                    <a:pt x="4616368" y="0"/>
                  </a:lnTo>
                  <a:lnTo>
                    <a:pt x="4616368" y="2077366"/>
                  </a:lnTo>
                  <a:lnTo>
                    <a:pt x="0" y="2077366"/>
                  </a:lnTo>
                  <a:lnTo>
                    <a:pt x="0" y="0"/>
                  </a:lnTo>
                  <a:close/>
                </a:path>
              </a:pathLst>
            </a:custGeom>
            <a:blipFill>
              <a:blip r:embed="rId11"/>
              <a:stretch>
                <a:fillRect/>
              </a:stretch>
            </a:blipFill>
          </p:spPr>
        </p:sp>
      </p:grpSp>
      <p:sp>
        <p:nvSpPr>
          <p:cNvPr id="11" name="TextBox 11"/>
          <p:cNvSpPr txBox="1"/>
          <p:nvPr/>
        </p:nvSpPr>
        <p:spPr>
          <a:xfrm>
            <a:off x="352683" y="339092"/>
            <a:ext cx="1280023" cy="1236341"/>
          </a:xfrm>
          <a:prstGeom prst="rect">
            <a:avLst/>
          </a:prstGeom>
        </p:spPr>
        <p:txBody>
          <a:bodyPr lIns="0" tIns="0" rIns="0" bIns="0" rtlCol="0" anchor="t">
            <a:spAutoFit/>
          </a:bodyPr>
          <a:lstStyle/>
          <a:p>
            <a:pPr algn="ctr">
              <a:lnSpc>
                <a:spcPts val="10080"/>
              </a:lnSpc>
              <a:spcBef>
                <a:spcPct val="0"/>
              </a:spcBef>
            </a:pPr>
            <a:r>
              <a:rPr lang="en-US" sz="7200" dirty="0">
                <a:solidFill>
                  <a:srgbClr val="B88148"/>
                </a:solidFill>
                <a:latin typeface="Merriweather Bold"/>
              </a:rPr>
              <a:t>04</a:t>
            </a:r>
          </a:p>
        </p:txBody>
      </p:sp>
      <p:sp>
        <p:nvSpPr>
          <p:cNvPr id="12" name="TextBox 12"/>
          <p:cNvSpPr txBox="1"/>
          <p:nvPr/>
        </p:nvSpPr>
        <p:spPr>
          <a:xfrm>
            <a:off x="9144001" y="2324100"/>
            <a:ext cx="8229600" cy="1172757"/>
          </a:xfrm>
          <a:prstGeom prst="rect">
            <a:avLst/>
          </a:prstGeom>
        </p:spPr>
        <p:txBody>
          <a:bodyPr wrap="square" lIns="0" tIns="0" rIns="0" bIns="0" rtlCol="0" anchor="t">
            <a:spAutoFit/>
          </a:bodyPr>
          <a:lstStyle/>
          <a:p>
            <a:pPr>
              <a:lnSpc>
                <a:spcPts val="9940"/>
              </a:lnSpc>
              <a:spcBef>
                <a:spcPct val="0"/>
              </a:spcBef>
            </a:pPr>
            <a:r>
              <a:rPr lang="en-US" sz="6000" dirty="0">
                <a:solidFill>
                  <a:srgbClr val="6D2F13"/>
                </a:solidFill>
                <a:latin typeface="Merriweather Bold"/>
              </a:rPr>
              <a:t>Market Research</a:t>
            </a:r>
          </a:p>
        </p:txBody>
      </p:sp>
      <p:sp>
        <p:nvSpPr>
          <p:cNvPr id="13" name="TextBox 13"/>
          <p:cNvSpPr txBox="1"/>
          <p:nvPr/>
        </p:nvSpPr>
        <p:spPr>
          <a:xfrm>
            <a:off x="9144000" y="3924300"/>
            <a:ext cx="8229600" cy="1288814"/>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a:rPr>
              <a:t>The Starbucks marketing team brainstormed possibilities for a new fall beverage, then provided customers with a list. </a:t>
            </a:r>
          </a:p>
          <a:p>
            <a:pPr>
              <a:lnSpc>
                <a:spcPct val="125000"/>
              </a:lnSpc>
              <a:spcBef>
                <a:spcPts val="1200"/>
              </a:spcBef>
            </a:pPr>
            <a:r>
              <a:rPr lang="en-US" sz="2000" b="1" dirty="0">
                <a:solidFill>
                  <a:srgbClr val="B88148"/>
                </a:solidFill>
                <a:latin typeface="Poppins"/>
              </a:rPr>
              <a:t>They then asked two key questions in a written survey:</a:t>
            </a:r>
          </a:p>
        </p:txBody>
      </p:sp>
      <p:sp>
        <p:nvSpPr>
          <p:cNvPr id="14" name="TextBox 14"/>
          <p:cNvSpPr txBox="1"/>
          <p:nvPr/>
        </p:nvSpPr>
        <p:spPr>
          <a:xfrm>
            <a:off x="9144000" y="5448300"/>
            <a:ext cx="8001001" cy="750205"/>
          </a:xfrm>
          <a:prstGeom prst="rect">
            <a:avLst/>
          </a:prstGeom>
        </p:spPr>
        <p:txBody>
          <a:bodyPr wrap="square" lIns="0" tIns="0" rIns="0" bIns="0" rtlCol="0" anchor="t">
            <a:spAutoFit/>
          </a:bodyPr>
          <a:lstStyle/>
          <a:p>
            <a:pPr marL="518160" lvl="1" indent="-259080">
              <a:lnSpc>
                <a:spcPct val="125000"/>
              </a:lnSpc>
              <a:buFont typeface="Arial"/>
              <a:buChar char="•"/>
            </a:pPr>
            <a:r>
              <a:rPr lang="en-US" sz="2000" dirty="0">
                <a:solidFill>
                  <a:srgbClr val="B88148"/>
                </a:solidFill>
                <a:latin typeface="Poppins"/>
              </a:rPr>
              <a:t>How likely would you be to purchase each drink on the list?</a:t>
            </a:r>
          </a:p>
          <a:p>
            <a:pPr marL="518160" lvl="1" indent="-259080">
              <a:lnSpc>
                <a:spcPct val="125000"/>
              </a:lnSpc>
              <a:buFont typeface="Arial"/>
              <a:buChar char="•"/>
            </a:pPr>
            <a:r>
              <a:rPr lang="en-US" sz="2000" dirty="0">
                <a:solidFill>
                  <a:srgbClr val="B88148"/>
                </a:solidFill>
                <a:latin typeface="Poppins"/>
              </a:rPr>
              <a:t>How unique do you think each flavor is?</a:t>
            </a:r>
          </a:p>
        </p:txBody>
      </p:sp>
      <p:sp>
        <p:nvSpPr>
          <p:cNvPr id="15" name="TextBox 15"/>
          <p:cNvSpPr txBox="1"/>
          <p:nvPr/>
        </p:nvSpPr>
        <p:spPr>
          <a:xfrm>
            <a:off x="9125713" y="6438900"/>
            <a:ext cx="8247887" cy="1519647"/>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a:rPr>
              <a:t>Caramel and chocolate flavored drinks scored highly when it came to likeliness to buy, but customers didn’t find them unique. The proposed pumpkin latte scored high for uniqueness, but customers were unsure about the proposed pumpkin flavor.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7239" flipH="1">
            <a:off x="12298510" y="8458214"/>
            <a:ext cx="1177926" cy="593380"/>
          </a:xfrm>
          <a:custGeom>
            <a:avLst/>
            <a:gdLst/>
            <a:ahLst/>
            <a:cxnLst/>
            <a:rect l="l" t="t" r="r" b="b"/>
            <a:pathLst>
              <a:path w="1177926" h="593380">
                <a:moveTo>
                  <a:pt x="1177925" y="0"/>
                </a:moveTo>
                <a:lnTo>
                  <a:pt x="0" y="0"/>
                </a:lnTo>
                <a:lnTo>
                  <a:pt x="0" y="593380"/>
                </a:lnTo>
                <a:lnTo>
                  <a:pt x="1177925" y="593380"/>
                </a:lnTo>
                <a:lnTo>
                  <a:pt x="117792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6096826" y="-727075"/>
            <a:ext cx="2324948" cy="1454149"/>
          </a:xfrm>
          <a:custGeom>
            <a:avLst/>
            <a:gdLst/>
            <a:ahLst/>
            <a:cxnLst/>
            <a:rect l="l" t="t" r="r" b="b"/>
            <a:pathLst>
              <a:path w="2324948" h="1454149">
                <a:moveTo>
                  <a:pt x="0" y="0"/>
                </a:moveTo>
                <a:lnTo>
                  <a:pt x="2324948" y="0"/>
                </a:lnTo>
                <a:lnTo>
                  <a:pt x="2324948" y="1454150"/>
                </a:lnTo>
                <a:lnTo>
                  <a:pt x="0" y="1454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700000">
            <a:off x="7539531" y="9408257"/>
            <a:ext cx="2324948" cy="1454149"/>
          </a:xfrm>
          <a:custGeom>
            <a:avLst/>
            <a:gdLst/>
            <a:ahLst/>
            <a:cxnLst/>
            <a:rect l="l" t="t" r="r" b="b"/>
            <a:pathLst>
              <a:path w="2324948" h="1454149">
                <a:moveTo>
                  <a:pt x="0" y="0"/>
                </a:moveTo>
                <a:lnTo>
                  <a:pt x="2324948" y="0"/>
                </a:lnTo>
                <a:lnTo>
                  <a:pt x="2324948" y="1454149"/>
                </a:lnTo>
                <a:lnTo>
                  <a:pt x="0" y="14541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6"/>
            <a:stretch>
              <a:fillRect t="-8023" b="-8023"/>
            </a:stretch>
          </a:blipFill>
        </p:spPr>
      </p:sp>
      <p:sp>
        <p:nvSpPr>
          <p:cNvPr id="6" name="Freeform 6"/>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914400" y="2781300"/>
            <a:ext cx="7341429" cy="5052215"/>
          </a:xfrm>
          <a:custGeom>
            <a:avLst/>
            <a:gdLst/>
            <a:ahLst/>
            <a:cxnLst/>
            <a:rect l="l" t="t" r="r" b="b"/>
            <a:pathLst>
              <a:path w="6137047" h="4223385">
                <a:moveTo>
                  <a:pt x="0" y="0"/>
                </a:moveTo>
                <a:lnTo>
                  <a:pt x="6137048" y="0"/>
                </a:lnTo>
                <a:lnTo>
                  <a:pt x="6137048" y="4223384"/>
                </a:lnTo>
                <a:lnTo>
                  <a:pt x="0" y="4223384"/>
                </a:lnTo>
                <a:lnTo>
                  <a:pt x="0" y="0"/>
                </a:lnTo>
                <a:close/>
              </a:path>
            </a:pathLst>
          </a:custGeom>
          <a:blipFill>
            <a:blip r:embed="rId9"/>
            <a:stretch>
              <a:fillRect l="-3291"/>
            </a:stretch>
          </a:blipFill>
        </p:spPr>
      </p:sp>
      <p:sp>
        <p:nvSpPr>
          <p:cNvPr id="9" name="TextBox 9"/>
          <p:cNvSpPr txBox="1"/>
          <p:nvPr/>
        </p:nvSpPr>
        <p:spPr>
          <a:xfrm>
            <a:off x="9143999" y="2327306"/>
            <a:ext cx="8515817" cy="1171924"/>
          </a:xfrm>
          <a:prstGeom prst="rect">
            <a:avLst/>
          </a:prstGeom>
        </p:spPr>
        <p:txBody>
          <a:bodyPr wrap="square" lIns="0" tIns="0" rIns="0" bIns="0" rtlCol="0" anchor="t">
            <a:spAutoFit/>
          </a:bodyPr>
          <a:lstStyle/>
          <a:p>
            <a:pPr>
              <a:lnSpc>
                <a:spcPts val="10080"/>
              </a:lnSpc>
              <a:spcBef>
                <a:spcPct val="0"/>
              </a:spcBef>
            </a:pPr>
            <a:r>
              <a:rPr lang="en-US" sz="6000" dirty="0">
                <a:solidFill>
                  <a:srgbClr val="6D2F13"/>
                </a:solidFill>
                <a:latin typeface="Merriweather Bold"/>
              </a:rPr>
              <a:t>Product Development</a:t>
            </a:r>
          </a:p>
        </p:txBody>
      </p:sp>
      <p:sp>
        <p:nvSpPr>
          <p:cNvPr id="10" name="TextBox 10"/>
          <p:cNvSpPr txBox="1"/>
          <p:nvPr/>
        </p:nvSpPr>
        <p:spPr>
          <a:xfrm>
            <a:off x="9144000" y="3848100"/>
            <a:ext cx="8229600" cy="1519647"/>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Bold"/>
              </a:rPr>
              <a:t>Spring 2003</a:t>
            </a:r>
          </a:p>
          <a:p>
            <a:pPr>
              <a:lnSpc>
                <a:spcPct val="125000"/>
              </a:lnSpc>
            </a:pPr>
            <a:r>
              <a:rPr lang="en-US" sz="2000" dirty="0">
                <a:solidFill>
                  <a:srgbClr val="B88148"/>
                </a:solidFill>
                <a:latin typeface="Poppins"/>
              </a:rPr>
              <a:t>The Starbucks product development team met in the “Liquid Lab,” a secure research and development space at Starbucks HQ in Seattle, to brainstorm flavor ideas for a fall themed drink.</a:t>
            </a:r>
          </a:p>
        </p:txBody>
      </p:sp>
      <p:sp>
        <p:nvSpPr>
          <p:cNvPr id="11" name="TextBox 11"/>
          <p:cNvSpPr txBox="1"/>
          <p:nvPr/>
        </p:nvSpPr>
        <p:spPr>
          <a:xfrm>
            <a:off x="9140952" y="5600700"/>
            <a:ext cx="8232648" cy="1519647"/>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a:rPr>
              <a:t>Members of the team began to explore ideas by sampling a forkful of pumpkin pie followed by a sip of hot espresso – to help determine which flavor notes from the pie complemented the flavor of the coffee.</a:t>
            </a:r>
          </a:p>
        </p:txBody>
      </p:sp>
      <p:sp>
        <p:nvSpPr>
          <p:cNvPr id="12" name="TextBox 11">
            <a:extLst>
              <a:ext uri="{FF2B5EF4-FFF2-40B4-BE49-F238E27FC236}">
                <a16:creationId xmlns:a16="http://schemas.microsoft.com/office/drawing/2014/main" id="{397C5A58-F31C-552C-61C9-60EC0065AAD2}"/>
              </a:ext>
            </a:extLst>
          </p:cNvPr>
          <p:cNvSpPr txBox="1"/>
          <p:nvPr/>
        </p:nvSpPr>
        <p:spPr>
          <a:xfrm>
            <a:off x="352683" y="339092"/>
            <a:ext cx="1280023" cy="1236341"/>
          </a:xfrm>
          <a:prstGeom prst="rect">
            <a:avLst/>
          </a:prstGeom>
        </p:spPr>
        <p:txBody>
          <a:bodyPr lIns="0" tIns="0" rIns="0" bIns="0" rtlCol="0" anchor="t">
            <a:spAutoFit/>
          </a:bodyPr>
          <a:lstStyle/>
          <a:p>
            <a:pPr algn="ctr">
              <a:lnSpc>
                <a:spcPts val="10080"/>
              </a:lnSpc>
              <a:spcBef>
                <a:spcPct val="0"/>
              </a:spcBef>
            </a:pPr>
            <a:r>
              <a:rPr lang="en-US" sz="7200" dirty="0">
                <a:solidFill>
                  <a:srgbClr val="B88148"/>
                </a:solidFill>
                <a:latin typeface="Merriweather Bold"/>
              </a:rPr>
              <a:t>05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4">
              <a:alphaModFix amt="70000"/>
            </a:blip>
            <a:stretch>
              <a:fillRect/>
            </a:stretch>
          </a:blipFill>
        </p:spPr>
      </p:sp>
      <p:sp>
        <p:nvSpPr>
          <p:cNvPr id="4" name="Freeform 4"/>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5"/>
            <a:stretch>
              <a:fillRect t="-8023" b="-8023"/>
            </a:stretch>
          </a:blipFill>
        </p:spPr>
      </p:sp>
      <p:sp>
        <p:nvSpPr>
          <p:cNvPr id="6" name="Freeform 6"/>
          <p:cNvSpPr/>
          <p:nvPr/>
        </p:nvSpPr>
        <p:spPr>
          <a:xfrm>
            <a:off x="10972799" y="1"/>
            <a:ext cx="7315201" cy="10287000"/>
          </a:xfrm>
          <a:custGeom>
            <a:avLst/>
            <a:gdLst/>
            <a:ahLst/>
            <a:cxnLst/>
            <a:rect l="l" t="t" r="r" b="b"/>
            <a:pathLst>
              <a:path w="1911579" h="2709333">
                <a:moveTo>
                  <a:pt x="0" y="0"/>
                </a:moveTo>
                <a:lnTo>
                  <a:pt x="1911579" y="0"/>
                </a:lnTo>
                <a:lnTo>
                  <a:pt x="1911579" y="2709333"/>
                </a:lnTo>
                <a:lnTo>
                  <a:pt x="0" y="2709333"/>
                </a:lnTo>
                <a:close/>
              </a:path>
            </a:pathLst>
          </a:custGeom>
          <a:solidFill>
            <a:srgbClr val="4B2B19"/>
          </a:solidFill>
        </p:spPr>
        <p:txBody>
          <a:bodyPr/>
          <a:lstStyle/>
          <a:p>
            <a:endParaRPr lang="en-US" dirty="0"/>
          </a:p>
        </p:txBody>
      </p:sp>
      <p:sp>
        <p:nvSpPr>
          <p:cNvPr id="8" name="Freeform 8"/>
          <p:cNvSpPr/>
          <p:nvPr/>
        </p:nvSpPr>
        <p:spPr>
          <a:xfrm>
            <a:off x="12479453" y="6972300"/>
            <a:ext cx="4392640" cy="461227"/>
          </a:xfrm>
          <a:custGeom>
            <a:avLst/>
            <a:gdLst/>
            <a:ahLst/>
            <a:cxnLst/>
            <a:rect l="l" t="t" r="r" b="b"/>
            <a:pathLst>
              <a:path w="4392640" h="461227">
                <a:moveTo>
                  <a:pt x="0" y="0"/>
                </a:moveTo>
                <a:lnTo>
                  <a:pt x="4392640" y="0"/>
                </a:lnTo>
                <a:lnTo>
                  <a:pt x="4392640" y="461227"/>
                </a:lnTo>
                <a:lnTo>
                  <a:pt x="0" y="4612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0800000">
            <a:off x="12479453" y="2484049"/>
            <a:ext cx="4392640" cy="461227"/>
          </a:xfrm>
          <a:custGeom>
            <a:avLst/>
            <a:gdLst/>
            <a:ahLst/>
            <a:cxnLst/>
            <a:rect l="l" t="t" r="r" b="b"/>
            <a:pathLst>
              <a:path w="4392640" h="461227">
                <a:moveTo>
                  <a:pt x="0" y="0"/>
                </a:moveTo>
                <a:lnTo>
                  <a:pt x="4392640" y="0"/>
                </a:lnTo>
                <a:lnTo>
                  <a:pt x="4392640" y="461227"/>
                </a:lnTo>
                <a:lnTo>
                  <a:pt x="0" y="4612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0" name="TextBox 10"/>
          <p:cNvSpPr txBox="1"/>
          <p:nvPr/>
        </p:nvSpPr>
        <p:spPr>
          <a:xfrm>
            <a:off x="1828800" y="2324100"/>
            <a:ext cx="9781794" cy="1191993"/>
          </a:xfrm>
          <a:prstGeom prst="rect">
            <a:avLst/>
          </a:prstGeom>
        </p:spPr>
        <p:txBody>
          <a:bodyPr lIns="0" tIns="0" rIns="0" bIns="0" rtlCol="0" anchor="t">
            <a:spAutoFit/>
          </a:bodyPr>
          <a:lstStyle/>
          <a:p>
            <a:pPr>
              <a:lnSpc>
                <a:spcPts val="10080"/>
              </a:lnSpc>
              <a:spcBef>
                <a:spcPct val="0"/>
              </a:spcBef>
            </a:pPr>
            <a:r>
              <a:rPr lang="en-US" sz="6000" dirty="0">
                <a:solidFill>
                  <a:srgbClr val="6D2F13"/>
                </a:solidFill>
                <a:latin typeface="Merriweather Bold"/>
              </a:rPr>
              <a:t>Refining the Recipe</a:t>
            </a:r>
          </a:p>
        </p:txBody>
      </p:sp>
      <p:sp>
        <p:nvSpPr>
          <p:cNvPr id="11" name="TextBox 11"/>
          <p:cNvSpPr txBox="1"/>
          <p:nvPr/>
        </p:nvSpPr>
        <p:spPr>
          <a:xfrm>
            <a:off x="352683" y="339092"/>
            <a:ext cx="1280023" cy="1236341"/>
          </a:xfrm>
          <a:prstGeom prst="rect">
            <a:avLst/>
          </a:prstGeom>
        </p:spPr>
        <p:txBody>
          <a:bodyPr lIns="0" tIns="0" rIns="0" bIns="0" rtlCol="0" anchor="t">
            <a:spAutoFit/>
          </a:bodyPr>
          <a:lstStyle/>
          <a:p>
            <a:pPr algn="ctr">
              <a:lnSpc>
                <a:spcPts val="10080"/>
              </a:lnSpc>
              <a:spcBef>
                <a:spcPct val="0"/>
              </a:spcBef>
            </a:pPr>
            <a:r>
              <a:rPr lang="en-US" sz="7200">
                <a:solidFill>
                  <a:srgbClr val="B88148"/>
                </a:solidFill>
                <a:latin typeface="Merriweather Bold"/>
              </a:rPr>
              <a:t>06</a:t>
            </a:r>
          </a:p>
        </p:txBody>
      </p:sp>
      <p:sp>
        <p:nvSpPr>
          <p:cNvPr id="12" name="TextBox 12"/>
          <p:cNvSpPr txBox="1"/>
          <p:nvPr/>
        </p:nvSpPr>
        <p:spPr>
          <a:xfrm>
            <a:off x="1822703" y="3848100"/>
            <a:ext cx="8235697" cy="2673809"/>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Bold"/>
              </a:rPr>
              <a:t>Spring - Summer 2003</a:t>
            </a:r>
          </a:p>
          <a:p>
            <a:pPr>
              <a:lnSpc>
                <a:spcPct val="125000"/>
              </a:lnSpc>
            </a:pPr>
            <a:r>
              <a:rPr lang="en-US" sz="2000" dirty="0">
                <a:solidFill>
                  <a:srgbClr val="B88148"/>
                </a:solidFill>
                <a:latin typeface="Poppins"/>
              </a:rPr>
              <a:t>Over the next three months, the product development team worked on the drink’s recipe, refining it to become the drink customers know and love today: a traditional latte, handcrafted with espresso, pumpkin spice sauce, and steamed milk – topped off with whipped cream and a dash of pumpkin pie spice topping. </a:t>
            </a:r>
          </a:p>
        </p:txBody>
      </p:sp>
      <p:sp>
        <p:nvSpPr>
          <p:cNvPr id="13" name="TextBox 13"/>
          <p:cNvSpPr txBox="1"/>
          <p:nvPr/>
        </p:nvSpPr>
        <p:spPr>
          <a:xfrm>
            <a:off x="12039600" y="3370018"/>
            <a:ext cx="5272347" cy="2948939"/>
          </a:xfrm>
          <a:prstGeom prst="rect">
            <a:avLst/>
          </a:prstGeom>
        </p:spPr>
        <p:txBody>
          <a:bodyPr lIns="0" tIns="0" rIns="0" bIns="0" rtlCol="0" anchor="t">
            <a:spAutoFit/>
          </a:bodyPr>
          <a:lstStyle/>
          <a:p>
            <a:pPr algn="ctr">
              <a:lnSpc>
                <a:spcPts val="4725"/>
              </a:lnSpc>
            </a:pPr>
            <a:r>
              <a:rPr lang="en-US" sz="2100" dirty="0">
                <a:solidFill>
                  <a:srgbClr val="B88148"/>
                </a:solidFill>
                <a:latin typeface="Poppins Bold"/>
              </a:rPr>
              <a:t>1 cup steamed milk</a:t>
            </a:r>
          </a:p>
          <a:p>
            <a:pPr algn="ctr">
              <a:lnSpc>
                <a:spcPts val="4725"/>
              </a:lnSpc>
            </a:pPr>
            <a:r>
              <a:rPr lang="en-US" sz="2100" dirty="0">
                <a:solidFill>
                  <a:srgbClr val="B88148"/>
                </a:solidFill>
                <a:latin typeface="Poppins Bold"/>
              </a:rPr>
              <a:t>1 oz brewed Starbucks® Espresso Roast</a:t>
            </a:r>
          </a:p>
          <a:p>
            <a:pPr algn="ctr">
              <a:lnSpc>
                <a:spcPts val="4725"/>
              </a:lnSpc>
            </a:pPr>
            <a:r>
              <a:rPr lang="en-US" sz="2100" dirty="0">
                <a:solidFill>
                  <a:srgbClr val="B88148"/>
                </a:solidFill>
                <a:latin typeface="Poppins Bold"/>
              </a:rPr>
              <a:t>3 Tbsp Pumpkin Spice Syrup</a:t>
            </a:r>
          </a:p>
          <a:p>
            <a:pPr algn="ctr">
              <a:lnSpc>
                <a:spcPts val="4725"/>
              </a:lnSpc>
            </a:pPr>
            <a:r>
              <a:rPr lang="en-US" sz="2100" dirty="0">
                <a:solidFill>
                  <a:srgbClr val="B88148"/>
                </a:solidFill>
                <a:latin typeface="Poppins Bold"/>
              </a:rPr>
              <a:t>0.5 cup whipped cream</a:t>
            </a:r>
          </a:p>
          <a:p>
            <a:pPr algn="ctr">
              <a:lnSpc>
                <a:spcPts val="4725"/>
              </a:lnSpc>
            </a:pPr>
            <a:r>
              <a:rPr lang="en-US" sz="2100" dirty="0">
                <a:solidFill>
                  <a:srgbClr val="B88148"/>
                </a:solidFill>
                <a:latin typeface="Poppins Bold"/>
              </a:rPr>
              <a:t>1 pinch pumpkin pie spice (garnish)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4">
              <a:alphaModFix amt="70000"/>
            </a:blip>
            <a:stretch>
              <a:fillRect/>
            </a:stretch>
          </a:blipFill>
        </p:spPr>
      </p:sp>
      <p:sp>
        <p:nvSpPr>
          <p:cNvPr id="4" name="TextBox 4"/>
          <p:cNvSpPr txBox="1"/>
          <p:nvPr/>
        </p:nvSpPr>
        <p:spPr>
          <a:xfrm>
            <a:off x="1828800" y="2324100"/>
            <a:ext cx="9738221" cy="1171924"/>
          </a:xfrm>
          <a:prstGeom prst="rect">
            <a:avLst/>
          </a:prstGeom>
        </p:spPr>
        <p:txBody>
          <a:bodyPr lIns="0" tIns="0" rIns="0" bIns="0" rtlCol="0" anchor="t">
            <a:spAutoFit/>
          </a:bodyPr>
          <a:lstStyle/>
          <a:p>
            <a:pPr>
              <a:lnSpc>
                <a:spcPts val="10080"/>
              </a:lnSpc>
              <a:spcBef>
                <a:spcPct val="0"/>
              </a:spcBef>
            </a:pPr>
            <a:r>
              <a:rPr lang="en-US" sz="6000" dirty="0">
                <a:solidFill>
                  <a:srgbClr val="6D2F13"/>
                </a:solidFill>
                <a:latin typeface="Merriweather Bold"/>
              </a:rPr>
              <a:t>Naming the Product</a:t>
            </a:r>
          </a:p>
        </p:txBody>
      </p:sp>
      <p:sp>
        <p:nvSpPr>
          <p:cNvPr id="5" name="TextBox 5"/>
          <p:cNvSpPr txBox="1"/>
          <p:nvPr/>
        </p:nvSpPr>
        <p:spPr>
          <a:xfrm>
            <a:off x="352683" y="339092"/>
            <a:ext cx="1280023" cy="1236341"/>
          </a:xfrm>
          <a:prstGeom prst="rect">
            <a:avLst/>
          </a:prstGeom>
        </p:spPr>
        <p:txBody>
          <a:bodyPr lIns="0" tIns="0" rIns="0" bIns="0" rtlCol="0" anchor="t">
            <a:spAutoFit/>
          </a:bodyPr>
          <a:lstStyle/>
          <a:p>
            <a:pPr algn="ctr">
              <a:lnSpc>
                <a:spcPts val="10080"/>
              </a:lnSpc>
              <a:spcBef>
                <a:spcPct val="0"/>
              </a:spcBef>
            </a:pPr>
            <a:r>
              <a:rPr lang="en-US" sz="7200">
                <a:solidFill>
                  <a:srgbClr val="B88148"/>
                </a:solidFill>
                <a:latin typeface="Merriweather Bold"/>
              </a:rPr>
              <a:t>07</a:t>
            </a:r>
          </a:p>
        </p:txBody>
      </p:sp>
      <p:sp>
        <p:nvSpPr>
          <p:cNvPr id="6" name="Freeform 6"/>
          <p:cNvSpPr/>
          <p:nvPr/>
        </p:nvSpPr>
        <p:spPr>
          <a:xfrm rot="-2700000">
            <a:off x="16096826" y="-727075"/>
            <a:ext cx="2324948" cy="1454149"/>
          </a:xfrm>
          <a:custGeom>
            <a:avLst/>
            <a:gdLst/>
            <a:ahLst/>
            <a:cxnLst/>
            <a:rect l="l" t="t" r="r" b="b"/>
            <a:pathLst>
              <a:path w="2324948" h="1454149">
                <a:moveTo>
                  <a:pt x="0" y="0"/>
                </a:moveTo>
                <a:lnTo>
                  <a:pt x="2324948" y="0"/>
                </a:lnTo>
                <a:lnTo>
                  <a:pt x="2324948" y="1454150"/>
                </a:lnTo>
                <a:lnTo>
                  <a:pt x="0" y="1454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7"/>
            <a:stretch>
              <a:fillRect t="-8023" b="-8023"/>
            </a:stretch>
          </a:blipFill>
        </p:spPr>
      </p:sp>
      <p:sp>
        <p:nvSpPr>
          <p:cNvPr id="8" name="TextBox 8"/>
          <p:cNvSpPr txBox="1"/>
          <p:nvPr/>
        </p:nvSpPr>
        <p:spPr>
          <a:xfrm>
            <a:off x="1828800" y="3848100"/>
            <a:ext cx="8229600" cy="3039743"/>
          </a:xfrm>
          <a:prstGeom prst="rect">
            <a:avLst/>
          </a:prstGeom>
        </p:spPr>
        <p:txBody>
          <a:bodyPr wrap="square" lIns="0" tIns="0" rIns="0" bIns="0" rtlCol="0" anchor="t">
            <a:spAutoFit/>
          </a:bodyPr>
          <a:lstStyle/>
          <a:p>
            <a:pPr algn="l">
              <a:lnSpc>
                <a:spcPts val="4049"/>
              </a:lnSpc>
            </a:pPr>
            <a:r>
              <a:rPr lang="en-US" sz="2699" dirty="0">
                <a:solidFill>
                  <a:srgbClr val="B88148"/>
                </a:solidFill>
                <a:latin typeface="Merriweather Bold Italics"/>
              </a:rPr>
              <a:t>“There was a desire to choose a really unique name, such as the fall harvest latte.  We ultimately ended up landing on Pumpkin Spice Latte because the spices play a really important role in bringing out the flavors of pumpkin, while also highlighting the espresso in the cup.” </a:t>
            </a:r>
          </a:p>
        </p:txBody>
      </p:sp>
      <p:sp>
        <p:nvSpPr>
          <p:cNvPr id="9" name="TextBox 9"/>
          <p:cNvSpPr txBox="1"/>
          <p:nvPr/>
        </p:nvSpPr>
        <p:spPr>
          <a:xfrm>
            <a:off x="11469962" y="9864016"/>
            <a:ext cx="6630501" cy="276224"/>
          </a:xfrm>
          <a:prstGeom prst="rect">
            <a:avLst/>
          </a:prstGeom>
        </p:spPr>
        <p:txBody>
          <a:bodyPr lIns="0" tIns="0" rIns="0" bIns="0" rtlCol="0" anchor="t">
            <a:spAutoFit/>
          </a:bodyPr>
          <a:lstStyle/>
          <a:p>
            <a:pPr algn="r">
              <a:lnSpc>
                <a:spcPts val="2100"/>
              </a:lnSpc>
            </a:pPr>
            <a:r>
              <a:rPr lang="en-US" sz="1500">
                <a:solidFill>
                  <a:srgbClr val="FEFFF6"/>
                </a:solidFill>
                <a:latin typeface="Poppins Bold"/>
              </a:rPr>
              <a:t>Starbucks</a:t>
            </a:r>
          </a:p>
        </p:txBody>
      </p:sp>
      <p:sp>
        <p:nvSpPr>
          <p:cNvPr id="10" name="Freeform 10"/>
          <p:cNvSpPr/>
          <p:nvPr/>
        </p:nvSpPr>
        <p:spPr>
          <a:xfrm>
            <a:off x="11201400" y="2705100"/>
            <a:ext cx="5949418" cy="4990074"/>
          </a:xfrm>
          <a:custGeom>
            <a:avLst/>
            <a:gdLst/>
            <a:ahLst/>
            <a:cxnLst/>
            <a:rect l="l" t="t" r="r" b="b"/>
            <a:pathLst>
              <a:path w="5949418" h="4990074">
                <a:moveTo>
                  <a:pt x="0" y="0"/>
                </a:moveTo>
                <a:lnTo>
                  <a:pt x="5949418" y="0"/>
                </a:lnTo>
                <a:lnTo>
                  <a:pt x="5949418" y="4990074"/>
                </a:lnTo>
                <a:lnTo>
                  <a:pt x="0" y="49900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1828800" y="6896100"/>
            <a:ext cx="8229600" cy="1240155"/>
          </a:xfrm>
          <a:prstGeom prst="rect">
            <a:avLst/>
          </a:prstGeom>
        </p:spPr>
        <p:txBody>
          <a:bodyPr wrap="square" lIns="0" tIns="0" rIns="0" bIns="0" rtlCol="0" anchor="t">
            <a:spAutoFit/>
          </a:bodyPr>
          <a:lstStyle/>
          <a:p>
            <a:pPr algn="r">
              <a:lnSpc>
                <a:spcPts val="3240"/>
              </a:lnSpc>
            </a:pPr>
            <a:r>
              <a:rPr lang="en-US" sz="2000" dirty="0">
                <a:solidFill>
                  <a:srgbClr val="B88148"/>
                </a:solidFill>
                <a:latin typeface="Poppins"/>
              </a:rPr>
              <a:t>Peter Dukes</a:t>
            </a:r>
          </a:p>
          <a:p>
            <a:pPr algn="r">
              <a:lnSpc>
                <a:spcPts val="3240"/>
              </a:lnSpc>
            </a:pPr>
            <a:r>
              <a:rPr lang="en-US" sz="2000" dirty="0">
                <a:solidFill>
                  <a:srgbClr val="B88148"/>
                </a:solidFill>
                <a:latin typeface="Poppins"/>
              </a:rPr>
              <a:t>Former Director of Market Strategy</a:t>
            </a:r>
          </a:p>
          <a:p>
            <a:pPr algn="r">
              <a:lnSpc>
                <a:spcPts val="3240"/>
              </a:lnSpc>
            </a:pPr>
            <a:r>
              <a:rPr lang="en-US" sz="2000" dirty="0">
                <a:solidFill>
                  <a:srgbClr val="B88148"/>
                </a:solidFill>
                <a:latin typeface="Poppins"/>
              </a:rPr>
              <a:t>Starbucks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4">
              <a:alphaModFix amt="70000"/>
            </a:blip>
            <a:stretch>
              <a:fillRect/>
            </a:stretch>
          </a:blipFill>
        </p:spPr>
      </p:sp>
      <p:sp>
        <p:nvSpPr>
          <p:cNvPr id="4" name="TextBox 4"/>
          <p:cNvSpPr txBox="1"/>
          <p:nvPr/>
        </p:nvSpPr>
        <p:spPr>
          <a:xfrm>
            <a:off x="1828800" y="2324100"/>
            <a:ext cx="8920621" cy="1171924"/>
          </a:xfrm>
          <a:prstGeom prst="rect">
            <a:avLst/>
          </a:prstGeom>
        </p:spPr>
        <p:txBody>
          <a:bodyPr lIns="0" tIns="0" rIns="0" bIns="0" rtlCol="0" anchor="t">
            <a:spAutoFit/>
          </a:bodyPr>
          <a:lstStyle/>
          <a:p>
            <a:pPr>
              <a:lnSpc>
                <a:spcPts val="10080"/>
              </a:lnSpc>
              <a:spcBef>
                <a:spcPct val="0"/>
              </a:spcBef>
            </a:pPr>
            <a:r>
              <a:rPr lang="en-US" sz="6000" dirty="0">
                <a:solidFill>
                  <a:srgbClr val="6D2F13"/>
                </a:solidFill>
                <a:latin typeface="Merriweather Bold"/>
              </a:rPr>
              <a:t>Test Market</a:t>
            </a:r>
          </a:p>
        </p:txBody>
      </p:sp>
      <p:sp>
        <p:nvSpPr>
          <p:cNvPr id="5" name="TextBox 5"/>
          <p:cNvSpPr txBox="1"/>
          <p:nvPr/>
        </p:nvSpPr>
        <p:spPr>
          <a:xfrm>
            <a:off x="352683" y="339092"/>
            <a:ext cx="1280023" cy="1236341"/>
          </a:xfrm>
          <a:prstGeom prst="rect">
            <a:avLst/>
          </a:prstGeom>
        </p:spPr>
        <p:txBody>
          <a:bodyPr lIns="0" tIns="0" rIns="0" bIns="0" rtlCol="0" anchor="t">
            <a:spAutoFit/>
          </a:bodyPr>
          <a:lstStyle/>
          <a:p>
            <a:pPr algn="ctr">
              <a:lnSpc>
                <a:spcPts val="10080"/>
              </a:lnSpc>
              <a:spcBef>
                <a:spcPct val="0"/>
              </a:spcBef>
            </a:pPr>
            <a:r>
              <a:rPr lang="en-US" sz="7200">
                <a:solidFill>
                  <a:srgbClr val="B88148"/>
                </a:solidFill>
                <a:latin typeface="Merriweather Bold"/>
              </a:rPr>
              <a:t>08</a:t>
            </a:r>
          </a:p>
        </p:txBody>
      </p:sp>
      <p:sp>
        <p:nvSpPr>
          <p:cNvPr id="6" name="Freeform 6"/>
          <p:cNvSpPr/>
          <p:nvPr/>
        </p:nvSpPr>
        <p:spPr>
          <a:xfrm rot="-2700000">
            <a:off x="16096826" y="-727075"/>
            <a:ext cx="2324948" cy="1454149"/>
          </a:xfrm>
          <a:custGeom>
            <a:avLst/>
            <a:gdLst/>
            <a:ahLst/>
            <a:cxnLst/>
            <a:rect l="l" t="t" r="r" b="b"/>
            <a:pathLst>
              <a:path w="2324948" h="1454149">
                <a:moveTo>
                  <a:pt x="0" y="0"/>
                </a:moveTo>
                <a:lnTo>
                  <a:pt x="2324948" y="0"/>
                </a:lnTo>
                <a:lnTo>
                  <a:pt x="2324948" y="1454150"/>
                </a:lnTo>
                <a:lnTo>
                  <a:pt x="0" y="1454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7"/>
            <a:stretch>
              <a:fillRect t="-8023" b="-8023"/>
            </a:stretch>
          </a:blipFill>
        </p:spPr>
      </p:sp>
      <p:sp>
        <p:nvSpPr>
          <p:cNvPr id="8" name="TextBox 8"/>
          <p:cNvSpPr txBox="1"/>
          <p:nvPr/>
        </p:nvSpPr>
        <p:spPr>
          <a:xfrm>
            <a:off x="1828801" y="3848100"/>
            <a:ext cx="8229600" cy="1134926"/>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Bold"/>
              </a:rPr>
              <a:t>Fall 2003</a:t>
            </a:r>
          </a:p>
          <a:p>
            <a:pPr algn="l">
              <a:lnSpc>
                <a:spcPct val="125000"/>
              </a:lnSpc>
            </a:pPr>
            <a:r>
              <a:rPr lang="en-US" sz="2000" dirty="0">
                <a:solidFill>
                  <a:srgbClr val="B88148"/>
                </a:solidFill>
                <a:latin typeface="Poppins"/>
              </a:rPr>
              <a:t>Starbucks released the Pumpkin Spice Latte as a test product in about 100 stores in Washington, D.C. and Vancouver, Canada.</a:t>
            </a:r>
          </a:p>
        </p:txBody>
      </p:sp>
      <p:sp>
        <p:nvSpPr>
          <p:cNvPr id="9" name="Freeform 9"/>
          <p:cNvSpPr/>
          <p:nvPr/>
        </p:nvSpPr>
        <p:spPr>
          <a:xfrm>
            <a:off x="10972800" y="-677132"/>
            <a:ext cx="7382920" cy="10979706"/>
          </a:xfrm>
          <a:custGeom>
            <a:avLst/>
            <a:gdLst/>
            <a:ahLst/>
            <a:cxnLst/>
            <a:rect l="l" t="t" r="r" b="b"/>
            <a:pathLst>
              <a:path w="6917134" h="10287000">
                <a:moveTo>
                  <a:pt x="0" y="0"/>
                </a:moveTo>
                <a:lnTo>
                  <a:pt x="6917134" y="0"/>
                </a:lnTo>
                <a:lnTo>
                  <a:pt x="6917134" y="10287000"/>
                </a:lnTo>
                <a:lnTo>
                  <a:pt x="0" y="10287000"/>
                </a:lnTo>
                <a:lnTo>
                  <a:pt x="0" y="0"/>
                </a:lnTo>
                <a:close/>
              </a:path>
            </a:pathLst>
          </a:custGeom>
          <a:blipFill>
            <a:blip r:embed="rId8"/>
            <a:stretch>
              <a:fillRect l="-6773" t="-561" r="-11723" b="-168"/>
            </a:stretch>
          </a:blipFill>
        </p:spPr>
      </p:sp>
      <p:sp>
        <p:nvSpPr>
          <p:cNvPr id="10" name="TextBox 10"/>
          <p:cNvSpPr txBox="1"/>
          <p:nvPr/>
        </p:nvSpPr>
        <p:spPr>
          <a:xfrm>
            <a:off x="11469962" y="9864016"/>
            <a:ext cx="6630501" cy="276224"/>
          </a:xfrm>
          <a:prstGeom prst="rect">
            <a:avLst/>
          </a:prstGeom>
        </p:spPr>
        <p:txBody>
          <a:bodyPr lIns="0" tIns="0" rIns="0" bIns="0" rtlCol="0" anchor="t">
            <a:spAutoFit/>
          </a:bodyPr>
          <a:lstStyle/>
          <a:p>
            <a:pPr algn="r">
              <a:lnSpc>
                <a:spcPts val="2100"/>
              </a:lnSpc>
            </a:pPr>
            <a:r>
              <a:rPr lang="en-US" sz="1500">
                <a:solidFill>
                  <a:srgbClr val="FEFFF6"/>
                </a:solidFill>
                <a:latin typeface="Poppins Bold"/>
              </a:rPr>
              <a:t>Starbucks</a:t>
            </a:r>
          </a:p>
        </p:txBody>
      </p:sp>
      <p:sp>
        <p:nvSpPr>
          <p:cNvPr id="11" name="TextBox 11"/>
          <p:cNvSpPr txBox="1"/>
          <p:nvPr/>
        </p:nvSpPr>
        <p:spPr>
          <a:xfrm>
            <a:off x="1828799" y="5676900"/>
            <a:ext cx="8229601" cy="1811458"/>
          </a:xfrm>
          <a:prstGeom prst="rect">
            <a:avLst/>
          </a:prstGeom>
        </p:spPr>
        <p:txBody>
          <a:bodyPr wrap="square" lIns="0" tIns="0" rIns="0" bIns="0" rtlCol="0" anchor="t">
            <a:spAutoFit/>
          </a:bodyPr>
          <a:lstStyle/>
          <a:p>
            <a:pPr algn="l">
              <a:lnSpc>
                <a:spcPct val="125000"/>
              </a:lnSpc>
            </a:pPr>
            <a:r>
              <a:rPr lang="en-US" sz="2400" dirty="0">
                <a:solidFill>
                  <a:srgbClr val="B88148"/>
                </a:solidFill>
                <a:latin typeface="Merriweather Bold Italics"/>
              </a:rPr>
              <a:t>“Within the first week of the market test, we knew we had a winner. I remember calling store managers on the phone to see how the new beverage was doing, and we could hear the excitement in their voices.” </a:t>
            </a:r>
          </a:p>
        </p:txBody>
      </p:sp>
      <p:sp>
        <p:nvSpPr>
          <p:cNvPr id="12" name="TextBox 12"/>
          <p:cNvSpPr txBox="1"/>
          <p:nvPr/>
        </p:nvSpPr>
        <p:spPr>
          <a:xfrm>
            <a:off x="1219200" y="7658100"/>
            <a:ext cx="8832911" cy="1134926"/>
          </a:xfrm>
          <a:prstGeom prst="rect">
            <a:avLst/>
          </a:prstGeom>
        </p:spPr>
        <p:txBody>
          <a:bodyPr lIns="0" tIns="0" rIns="0" bIns="0" rtlCol="0" anchor="t">
            <a:spAutoFit/>
          </a:bodyPr>
          <a:lstStyle/>
          <a:p>
            <a:pPr algn="r">
              <a:lnSpc>
                <a:spcPct val="125000"/>
              </a:lnSpc>
            </a:pPr>
            <a:r>
              <a:rPr lang="en-US" sz="2000" dirty="0">
                <a:solidFill>
                  <a:srgbClr val="B88148"/>
                </a:solidFill>
                <a:latin typeface="Poppins"/>
              </a:rPr>
              <a:t>Peter Dukes</a:t>
            </a:r>
          </a:p>
          <a:p>
            <a:pPr algn="r">
              <a:lnSpc>
                <a:spcPct val="125000"/>
              </a:lnSpc>
            </a:pPr>
            <a:r>
              <a:rPr lang="en-US" sz="2000" dirty="0">
                <a:solidFill>
                  <a:srgbClr val="B88148"/>
                </a:solidFill>
                <a:latin typeface="Poppins"/>
              </a:rPr>
              <a:t>Former Director of Market Strategy</a:t>
            </a:r>
          </a:p>
          <a:p>
            <a:pPr algn="r">
              <a:lnSpc>
                <a:spcPct val="125000"/>
              </a:lnSpc>
            </a:pPr>
            <a:r>
              <a:rPr lang="en-US" sz="2000" dirty="0">
                <a:solidFill>
                  <a:srgbClr val="B88148"/>
                </a:solidFill>
                <a:latin typeface="Poppins"/>
              </a:rPr>
              <a:t>Starbucks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F6"/>
        </a:solidFill>
        <a:effectLst/>
      </p:bgPr>
    </p:bg>
    <p:spTree>
      <p:nvGrpSpPr>
        <p:cNvPr id="1" name=""/>
        <p:cNvGrpSpPr/>
        <p:nvPr/>
      </p:nvGrpSpPr>
      <p:grpSpPr>
        <a:xfrm>
          <a:off x="0" y="0"/>
          <a:ext cx="0" cy="0"/>
          <a:chOff x="0" y="0"/>
          <a:chExt cx="0" cy="0"/>
        </a:xfrm>
      </p:grpSpPr>
      <p:sp>
        <p:nvSpPr>
          <p:cNvPr id="2" name="Freeform 2"/>
          <p:cNvSpPr/>
          <p:nvPr/>
        </p:nvSpPr>
        <p:spPr>
          <a:xfrm rot="2114745" flipH="1">
            <a:off x="-528091" y="-406206"/>
            <a:ext cx="3041571" cy="2869812"/>
          </a:xfrm>
          <a:custGeom>
            <a:avLst/>
            <a:gdLst/>
            <a:ahLst/>
            <a:cxnLst/>
            <a:rect l="l" t="t" r="r" b="b"/>
            <a:pathLst>
              <a:path w="3041571" h="2869812">
                <a:moveTo>
                  <a:pt x="3041571" y="0"/>
                </a:moveTo>
                <a:lnTo>
                  <a:pt x="0" y="0"/>
                </a:lnTo>
                <a:lnTo>
                  <a:pt x="0" y="2869812"/>
                </a:lnTo>
                <a:lnTo>
                  <a:pt x="3041571" y="2869812"/>
                </a:lnTo>
                <a:lnTo>
                  <a:pt x="30415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75545">
            <a:off x="-4332464" y="6438130"/>
            <a:ext cx="5361164" cy="4979181"/>
          </a:xfrm>
          <a:custGeom>
            <a:avLst/>
            <a:gdLst/>
            <a:ahLst/>
            <a:cxnLst/>
            <a:rect l="l" t="t" r="r" b="b"/>
            <a:pathLst>
              <a:path w="5361164" h="4979181">
                <a:moveTo>
                  <a:pt x="0" y="0"/>
                </a:moveTo>
                <a:lnTo>
                  <a:pt x="5361164" y="0"/>
                </a:lnTo>
                <a:lnTo>
                  <a:pt x="5361164" y="4979180"/>
                </a:lnTo>
                <a:lnTo>
                  <a:pt x="0" y="4979180"/>
                </a:lnTo>
                <a:lnTo>
                  <a:pt x="0" y="0"/>
                </a:lnTo>
                <a:close/>
              </a:path>
            </a:pathLst>
          </a:custGeom>
          <a:blipFill>
            <a:blip r:embed="rId4">
              <a:alphaModFix amt="70000"/>
            </a:blip>
            <a:stretch>
              <a:fillRect/>
            </a:stretch>
          </a:blipFill>
        </p:spPr>
      </p:sp>
      <p:sp>
        <p:nvSpPr>
          <p:cNvPr id="4" name="Freeform 4"/>
          <p:cNvSpPr/>
          <p:nvPr/>
        </p:nvSpPr>
        <p:spPr>
          <a:xfrm rot="-2700000">
            <a:off x="16096826" y="-727075"/>
            <a:ext cx="2324948" cy="1454149"/>
          </a:xfrm>
          <a:custGeom>
            <a:avLst/>
            <a:gdLst/>
            <a:ahLst/>
            <a:cxnLst/>
            <a:rect l="l" t="t" r="r" b="b"/>
            <a:pathLst>
              <a:path w="2324948" h="1454149">
                <a:moveTo>
                  <a:pt x="0" y="0"/>
                </a:moveTo>
                <a:lnTo>
                  <a:pt x="2324948" y="0"/>
                </a:lnTo>
                <a:lnTo>
                  <a:pt x="2324948" y="1454150"/>
                </a:lnTo>
                <a:lnTo>
                  <a:pt x="0" y="1454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028700" y="9235020"/>
            <a:ext cx="1406082" cy="790921"/>
          </a:xfrm>
          <a:custGeom>
            <a:avLst/>
            <a:gdLst/>
            <a:ahLst/>
            <a:cxnLst/>
            <a:rect l="l" t="t" r="r" b="b"/>
            <a:pathLst>
              <a:path w="1406082" h="790921">
                <a:moveTo>
                  <a:pt x="0" y="0"/>
                </a:moveTo>
                <a:lnTo>
                  <a:pt x="1406082" y="0"/>
                </a:lnTo>
                <a:lnTo>
                  <a:pt x="1406082" y="790921"/>
                </a:lnTo>
                <a:lnTo>
                  <a:pt x="0" y="790921"/>
                </a:lnTo>
                <a:lnTo>
                  <a:pt x="0" y="0"/>
                </a:lnTo>
                <a:close/>
              </a:path>
            </a:pathLst>
          </a:custGeom>
          <a:blipFill>
            <a:blip r:embed="rId7"/>
            <a:stretch>
              <a:fillRect t="-8023" b="-8023"/>
            </a:stretch>
          </a:blipFill>
        </p:spPr>
      </p:sp>
      <p:sp>
        <p:nvSpPr>
          <p:cNvPr id="6" name="Freeform 6"/>
          <p:cNvSpPr/>
          <p:nvPr/>
        </p:nvSpPr>
        <p:spPr>
          <a:xfrm>
            <a:off x="10067544" y="2400300"/>
            <a:ext cx="7342150" cy="5506613"/>
          </a:xfrm>
          <a:custGeom>
            <a:avLst/>
            <a:gdLst/>
            <a:ahLst/>
            <a:cxnLst/>
            <a:rect l="l" t="t" r="r" b="b"/>
            <a:pathLst>
              <a:path w="7960894" h="5970671">
                <a:moveTo>
                  <a:pt x="0" y="0"/>
                </a:moveTo>
                <a:lnTo>
                  <a:pt x="7960895" y="0"/>
                </a:lnTo>
                <a:lnTo>
                  <a:pt x="7960895" y="5970671"/>
                </a:lnTo>
                <a:lnTo>
                  <a:pt x="0" y="5970671"/>
                </a:lnTo>
                <a:lnTo>
                  <a:pt x="0" y="0"/>
                </a:lnTo>
                <a:close/>
              </a:path>
            </a:pathLst>
          </a:custGeom>
          <a:blipFill>
            <a:blip r:embed="rId8"/>
            <a:stretch>
              <a:fillRect/>
            </a:stretch>
          </a:blipFill>
        </p:spPr>
      </p:sp>
      <p:sp>
        <p:nvSpPr>
          <p:cNvPr id="7" name="TextBox 7"/>
          <p:cNvSpPr txBox="1"/>
          <p:nvPr/>
        </p:nvSpPr>
        <p:spPr>
          <a:xfrm>
            <a:off x="1828800" y="2324100"/>
            <a:ext cx="8920621" cy="1171924"/>
          </a:xfrm>
          <a:prstGeom prst="rect">
            <a:avLst/>
          </a:prstGeom>
        </p:spPr>
        <p:txBody>
          <a:bodyPr lIns="0" tIns="0" rIns="0" bIns="0" rtlCol="0" anchor="t">
            <a:spAutoFit/>
          </a:bodyPr>
          <a:lstStyle/>
          <a:p>
            <a:pPr>
              <a:lnSpc>
                <a:spcPts val="10080"/>
              </a:lnSpc>
              <a:spcBef>
                <a:spcPct val="0"/>
              </a:spcBef>
            </a:pPr>
            <a:r>
              <a:rPr lang="en-US" sz="6000" dirty="0">
                <a:solidFill>
                  <a:srgbClr val="6D2F13"/>
                </a:solidFill>
                <a:latin typeface="Merriweather Bold"/>
              </a:rPr>
              <a:t>Product Launch</a:t>
            </a:r>
          </a:p>
        </p:txBody>
      </p:sp>
      <p:sp>
        <p:nvSpPr>
          <p:cNvPr id="8" name="TextBox 8"/>
          <p:cNvSpPr txBox="1"/>
          <p:nvPr/>
        </p:nvSpPr>
        <p:spPr>
          <a:xfrm>
            <a:off x="352683" y="339092"/>
            <a:ext cx="1280023" cy="1236341"/>
          </a:xfrm>
          <a:prstGeom prst="rect">
            <a:avLst/>
          </a:prstGeom>
        </p:spPr>
        <p:txBody>
          <a:bodyPr lIns="0" tIns="0" rIns="0" bIns="0" rtlCol="0" anchor="t">
            <a:spAutoFit/>
          </a:bodyPr>
          <a:lstStyle/>
          <a:p>
            <a:pPr algn="ctr">
              <a:lnSpc>
                <a:spcPts val="10080"/>
              </a:lnSpc>
              <a:spcBef>
                <a:spcPct val="0"/>
              </a:spcBef>
            </a:pPr>
            <a:r>
              <a:rPr lang="en-US" sz="7200">
                <a:solidFill>
                  <a:srgbClr val="B88148"/>
                </a:solidFill>
                <a:latin typeface="Merriweather Bold"/>
              </a:rPr>
              <a:t>09</a:t>
            </a:r>
          </a:p>
        </p:txBody>
      </p:sp>
      <p:sp>
        <p:nvSpPr>
          <p:cNvPr id="9" name="TextBox 9"/>
          <p:cNvSpPr txBox="1"/>
          <p:nvPr/>
        </p:nvSpPr>
        <p:spPr>
          <a:xfrm>
            <a:off x="1828800" y="3924300"/>
            <a:ext cx="7315200" cy="1134926"/>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Bold"/>
              </a:rPr>
              <a:t>Fall 2004</a:t>
            </a:r>
          </a:p>
          <a:p>
            <a:pPr algn="l">
              <a:lnSpc>
                <a:spcPct val="125000"/>
              </a:lnSpc>
            </a:pPr>
            <a:r>
              <a:rPr lang="en-US" sz="2000" dirty="0">
                <a:solidFill>
                  <a:srgbClr val="B88148"/>
                </a:solidFill>
                <a:latin typeface="Poppins"/>
              </a:rPr>
              <a:t>Starbucks rolled out the Pumpkin Spice Latte across the U.S. and Canada.</a:t>
            </a:r>
          </a:p>
        </p:txBody>
      </p:sp>
      <p:sp>
        <p:nvSpPr>
          <p:cNvPr id="10" name="TextBox 10"/>
          <p:cNvSpPr txBox="1"/>
          <p:nvPr/>
        </p:nvSpPr>
        <p:spPr>
          <a:xfrm>
            <a:off x="10779193" y="7962900"/>
            <a:ext cx="6630501" cy="276224"/>
          </a:xfrm>
          <a:prstGeom prst="rect">
            <a:avLst/>
          </a:prstGeom>
        </p:spPr>
        <p:txBody>
          <a:bodyPr lIns="0" tIns="0" rIns="0" bIns="0" rtlCol="0" anchor="t">
            <a:spAutoFit/>
          </a:bodyPr>
          <a:lstStyle/>
          <a:p>
            <a:pPr algn="r">
              <a:lnSpc>
                <a:spcPts val="2100"/>
              </a:lnSpc>
            </a:pPr>
            <a:r>
              <a:rPr lang="en-US" sz="1500">
                <a:solidFill>
                  <a:srgbClr val="865A41"/>
                </a:solidFill>
                <a:latin typeface="Poppins Bold"/>
              </a:rPr>
              <a:t>Starbucks</a:t>
            </a:r>
          </a:p>
        </p:txBody>
      </p:sp>
      <p:sp>
        <p:nvSpPr>
          <p:cNvPr id="11" name="TextBox 11"/>
          <p:cNvSpPr txBox="1"/>
          <p:nvPr/>
        </p:nvSpPr>
        <p:spPr>
          <a:xfrm>
            <a:off x="1828800" y="5295900"/>
            <a:ext cx="7315200" cy="1519647"/>
          </a:xfrm>
          <a:prstGeom prst="rect">
            <a:avLst/>
          </a:prstGeom>
        </p:spPr>
        <p:txBody>
          <a:bodyPr wrap="square" lIns="0" tIns="0" rIns="0" bIns="0" rtlCol="0" anchor="t">
            <a:spAutoFit/>
          </a:bodyPr>
          <a:lstStyle/>
          <a:p>
            <a:pPr>
              <a:lnSpc>
                <a:spcPct val="125000"/>
              </a:lnSpc>
            </a:pPr>
            <a:r>
              <a:rPr lang="en-US" sz="2000" dirty="0">
                <a:solidFill>
                  <a:srgbClr val="B88148"/>
                </a:solidFill>
                <a:latin typeface="Poppins"/>
              </a:rPr>
              <a:t>In the years following the drink’s initial release, Starbucks considered replacing the PSL with other seasonal drinks, the thought being that keeping their menu “fresh” would increase customer curiosity and sales.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1939</Words>
  <Application>Microsoft Macintosh PowerPoint</Application>
  <PresentationFormat>Custom</PresentationFormat>
  <Paragraphs>180</Paragraphs>
  <Slides>22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Poppins</vt:lpstr>
      <vt:lpstr>Merriweather Bold Italics</vt:lpstr>
      <vt:lpstr>Calibri</vt:lpstr>
      <vt:lpstr>Merriweather Bold</vt:lpstr>
      <vt:lpstr>Galada</vt:lpstr>
      <vt:lpstr>Arial</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Pumpkin Spice Latte</dc:title>
  <cp:lastModifiedBy>Chris Lindauer</cp:lastModifiedBy>
  <cp:revision>5</cp:revision>
  <dcterms:created xsi:type="dcterms:W3CDTF">2006-08-16T00:00:00Z</dcterms:created>
  <dcterms:modified xsi:type="dcterms:W3CDTF">2023-09-22T19:21:31Z</dcterms:modified>
  <dc:identifier>DAFuLSSri1A</dc:identifier>
</cp:coreProperties>
</file>