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5143500" type="screen16x9"/>
  <p:notesSz cx="6858000" cy="9144000"/>
  <p:embeddedFontLst>
    <p:embeddedFont>
      <p:font typeface="Montserrat" pitchFamily="2" charset="77"/>
      <p:regular r:id="rId20"/>
      <p:bold r:id="rId21"/>
      <p:italic r:id="rId22"/>
      <p:boldItalic r:id="rId23"/>
    </p:embeddedFont>
    <p:embeddedFont>
      <p:font typeface="Oswald" panose="02000703000000000000" pitchFamily="2" charset="77"/>
      <p:regular r:id="rId24"/>
      <p:bold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8" roundtripDataSignature="AMtx7mjfZhKG4yE0qXM6FZGZDsLAaGORG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72"/>
  </p:normalViewPr>
  <p:slideViewPr>
    <p:cSldViewPr snapToGrid="0">
      <p:cViewPr varScale="1">
        <p:scale>
          <a:sx n="132" d="100"/>
          <a:sy n="132" d="100"/>
        </p:scale>
        <p:origin x="50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customschemas.google.com/relationships/presentationmetadata" Target="metadata"/><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Google Shape;26;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 name="Google Shape;27;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0" name="Google Shape;110;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0" name="Google Shape;120;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9" name="Google Shape;129;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8" name="Google Shape;138;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7" name="Google Shape;147;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6" name="Google Shape;156;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6" name="Google Shape;166;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5" name="Google Shape;175;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
        <p:cNvGrpSpPr/>
        <p:nvPr/>
      </p:nvGrpSpPr>
      <p:grpSpPr>
        <a:xfrm>
          <a:off x="0" y="0"/>
          <a:ext cx="0" cy="0"/>
          <a:chOff x="0" y="0"/>
          <a:chExt cx="0" cy="0"/>
        </a:xfrm>
      </p:grpSpPr>
      <p:sp>
        <p:nvSpPr>
          <p:cNvPr id="35" name="Google Shape;35;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 name="Google Shape;36;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Google Shape;4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 name="Google Shape;4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Google Shape;5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5" name="Google Shape;5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 name="Google Shape;64;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3" name="Google Shape;73;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3" name="Google Shape;83;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2" name="Google Shape;9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1" name="Google Shape;101;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19"/>
          <p:cNvSpPr txBox="1">
            <a:spLocks noGrp="1"/>
          </p:cNvSpPr>
          <p:nvPr>
            <p:ph type="ctrTitle"/>
          </p:nvPr>
        </p:nvSpPr>
        <p:spPr>
          <a:xfrm>
            <a:off x="2175900" y="1950100"/>
            <a:ext cx="4792200" cy="6447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10" name="Google Shape;10;p19"/>
          <p:cNvSpPr txBox="1">
            <a:spLocks noGrp="1"/>
          </p:cNvSpPr>
          <p:nvPr>
            <p:ph type="subTitle" idx="1"/>
          </p:nvPr>
        </p:nvSpPr>
        <p:spPr>
          <a:xfrm>
            <a:off x="2044200" y="3704650"/>
            <a:ext cx="5055600" cy="4647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Clr>
                <a:schemeClr val="accent1"/>
              </a:buClr>
              <a:buSzPts val="1400"/>
              <a:buNone/>
              <a:defRPr sz="1400">
                <a:solidFill>
                  <a:schemeClr val="accen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Text 1">
  <p:cSld name="Title + Text 1">
    <p:spTree>
      <p:nvGrpSpPr>
        <p:cNvPr id="1" name="Shape 11"/>
        <p:cNvGrpSpPr/>
        <p:nvPr/>
      </p:nvGrpSpPr>
      <p:grpSpPr>
        <a:xfrm>
          <a:off x="0" y="0"/>
          <a:ext cx="0" cy="0"/>
          <a:chOff x="0" y="0"/>
          <a:chExt cx="0" cy="0"/>
        </a:xfrm>
      </p:grpSpPr>
      <p:sp>
        <p:nvSpPr>
          <p:cNvPr id="12" name="Google Shape;12;p20"/>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3" name="Google Shape;13;p20"/>
          <p:cNvSpPr txBox="1">
            <a:spLocks noGrp="1"/>
          </p:cNvSpPr>
          <p:nvPr>
            <p:ph type="subTitle" idx="1"/>
          </p:nvPr>
        </p:nvSpPr>
        <p:spPr>
          <a:xfrm>
            <a:off x="938500" y="2435925"/>
            <a:ext cx="2556300" cy="2048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lt1"/>
              </a:buClr>
              <a:buSzPts val="1800"/>
              <a:buNone/>
              <a:defRPr>
                <a:solidFill>
                  <a:schemeClr val="lt1"/>
                </a:solidFill>
              </a:defRPr>
            </a:lvl1pPr>
            <a:lvl2pPr lvl="1" algn="ctr">
              <a:lnSpc>
                <a:spcPct val="100000"/>
              </a:lnSpc>
              <a:spcBef>
                <a:spcPts val="0"/>
              </a:spcBef>
              <a:spcAft>
                <a:spcPts val="0"/>
              </a:spcAft>
              <a:buClr>
                <a:schemeClr val="lt1"/>
              </a:buClr>
              <a:buSzPts val="1800"/>
              <a:buNone/>
              <a:defRPr sz="1800">
                <a:solidFill>
                  <a:schemeClr val="lt1"/>
                </a:solidFill>
              </a:defRPr>
            </a:lvl2pPr>
            <a:lvl3pPr lvl="2" algn="ctr">
              <a:lnSpc>
                <a:spcPct val="100000"/>
              </a:lnSpc>
              <a:spcBef>
                <a:spcPts val="0"/>
              </a:spcBef>
              <a:spcAft>
                <a:spcPts val="0"/>
              </a:spcAft>
              <a:buClr>
                <a:schemeClr val="lt1"/>
              </a:buClr>
              <a:buSzPts val="1800"/>
              <a:buNone/>
              <a:defRPr sz="1800">
                <a:solidFill>
                  <a:schemeClr val="lt1"/>
                </a:solidFill>
              </a:defRPr>
            </a:lvl3pPr>
            <a:lvl4pPr lvl="3" algn="ctr">
              <a:lnSpc>
                <a:spcPct val="100000"/>
              </a:lnSpc>
              <a:spcBef>
                <a:spcPts val="0"/>
              </a:spcBef>
              <a:spcAft>
                <a:spcPts val="0"/>
              </a:spcAft>
              <a:buClr>
                <a:schemeClr val="lt1"/>
              </a:buClr>
              <a:buSzPts val="1800"/>
              <a:buNone/>
              <a:defRPr sz="1800">
                <a:solidFill>
                  <a:schemeClr val="lt1"/>
                </a:solidFill>
              </a:defRPr>
            </a:lvl4pPr>
            <a:lvl5pPr lvl="4" algn="ctr">
              <a:lnSpc>
                <a:spcPct val="100000"/>
              </a:lnSpc>
              <a:spcBef>
                <a:spcPts val="0"/>
              </a:spcBef>
              <a:spcAft>
                <a:spcPts val="0"/>
              </a:spcAft>
              <a:buClr>
                <a:schemeClr val="lt1"/>
              </a:buClr>
              <a:buSzPts val="1800"/>
              <a:buNone/>
              <a:defRPr sz="1800">
                <a:solidFill>
                  <a:schemeClr val="lt1"/>
                </a:solidFill>
              </a:defRPr>
            </a:lvl5pPr>
            <a:lvl6pPr lvl="5" algn="ctr">
              <a:lnSpc>
                <a:spcPct val="100000"/>
              </a:lnSpc>
              <a:spcBef>
                <a:spcPts val="0"/>
              </a:spcBef>
              <a:spcAft>
                <a:spcPts val="0"/>
              </a:spcAft>
              <a:buClr>
                <a:schemeClr val="lt1"/>
              </a:buClr>
              <a:buSzPts val="1800"/>
              <a:buNone/>
              <a:defRPr sz="1800">
                <a:solidFill>
                  <a:schemeClr val="lt1"/>
                </a:solidFill>
              </a:defRPr>
            </a:lvl6pPr>
            <a:lvl7pPr lvl="6" algn="ctr">
              <a:lnSpc>
                <a:spcPct val="100000"/>
              </a:lnSpc>
              <a:spcBef>
                <a:spcPts val="0"/>
              </a:spcBef>
              <a:spcAft>
                <a:spcPts val="0"/>
              </a:spcAft>
              <a:buClr>
                <a:schemeClr val="lt1"/>
              </a:buClr>
              <a:buSzPts val="1800"/>
              <a:buNone/>
              <a:defRPr sz="1800">
                <a:solidFill>
                  <a:schemeClr val="lt1"/>
                </a:solidFill>
              </a:defRPr>
            </a:lvl7pPr>
            <a:lvl8pPr lvl="7" algn="ctr">
              <a:lnSpc>
                <a:spcPct val="100000"/>
              </a:lnSpc>
              <a:spcBef>
                <a:spcPts val="0"/>
              </a:spcBef>
              <a:spcAft>
                <a:spcPts val="0"/>
              </a:spcAft>
              <a:buClr>
                <a:schemeClr val="lt1"/>
              </a:buClr>
              <a:buSzPts val="1800"/>
              <a:buNone/>
              <a:defRPr sz="1800">
                <a:solidFill>
                  <a:schemeClr val="lt1"/>
                </a:solidFill>
              </a:defRPr>
            </a:lvl8pPr>
            <a:lvl9pPr lvl="8" algn="ctr">
              <a:lnSpc>
                <a:spcPct val="100000"/>
              </a:lnSpc>
              <a:spcBef>
                <a:spcPts val="0"/>
              </a:spcBef>
              <a:spcAft>
                <a:spcPts val="0"/>
              </a:spcAft>
              <a:buClr>
                <a:schemeClr val="lt1"/>
              </a:buClr>
              <a:buSzPts val="1800"/>
              <a:buNone/>
              <a:defRPr sz="1800">
                <a:solidFill>
                  <a:schemeClr val="lt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14"/>
        <p:cNvGrpSpPr/>
        <p:nvPr/>
      </p:nvGrpSpPr>
      <p:grpSpPr>
        <a:xfrm>
          <a:off x="0" y="0"/>
          <a:ext cx="0" cy="0"/>
          <a:chOff x="0" y="0"/>
          <a:chExt cx="0" cy="0"/>
        </a:xfrm>
      </p:grpSpPr>
      <p:sp>
        <p:nvSpPr>
          <p:cNvPr id="15" name="Google Shape;15;p21"/>
          <p:cNvSpPr txBox="1">
            <a:spLocks noGrp="1"/>
          </p:cNvSpPr>
          <p:nvPr>
            <p:ph type="title"/>
          </p:nvPr>
        </p:nvSpPr>
        <p:spPr>
          <a:xfrm>
            <a:off x="5337175" y="1297125"/>
            <a:ext cx="2837400" cy="12525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6" name="Google Shape;16;p21"/>
          <p:cNvSpPr txBox="1">
            <a:spLocks noGrp="1"/>
          </p:cNvSpPr>
          <p:nvPr>
            <p:ph type="body" idx="1"/>
          </p:nvPr>
        </p:nvSpPr>
        <p:spPr>
          <a:xfrm>
            <a:off x="5337175" y="2593875"/>
            <a:ext cx="2837400" cy="1252500"/>
          </a:xfrm>
          <a:prstGeom prst="rect">
            <a:avLst/>
          </a:prstGeom>
          <a:noFill/>
          <a:ln>
            <a:noFill/>
          </a:ln>
        </p:spPr>
        <p:txBody>
          <a:bodyPr spcFirstLastPara="1" wrap="square" lIns="91425" tIns="91425" rIns="91425" bIns="91425" anchor="t" anchorCtr="0">
            <a:noAutofit/>
          </a:bodyPr>
          <a:lstStyle>
            <a:lvl1pPr marL="457200" lvl="0" indent="-330200" algn="l">
              <a:lnSpc>
                <a:spcPct val="100000"/>
              </a:lnSpc>
              <a:spcBef>
                <a:spcPts val="0"/>
              </a:spcBef>
              <a:spcAft>
                <a:spcPts val="0"/>
              </a:spcAft>
              <a:buClr>
                <a:schemeClr val="lt1"/>
              </a:buClr>
              <a:buSzPts val="1600"/>
              <a:buChar char="●"/>
              <a:defRPr sz="1600">
                <a:solidFill>
                  <a:schemeClr val="lt1"/>
                </a:solidFill>
              </a:defRPr>
            </a:lvl1pPr>
            <a:lvl2pPr marL="914400" lvl="1" indent="-330200" algn="l">
              <a:lnSpc>
                <a:spcPct val="100000"/>
              </a:lnSpc>
              <a:spcBef>
                <a:spcPts val="1600"/>
              </a:spcBef>
              <a:spcAft>
                <a:spcPts val="0"/>
              </a:spcAft>
              <a:buClr>
                <a:schemeClr val="lt1"/>
              </a:buClr>
              <a:buSzPts val="1600"/>
              <a:buChar char="○"/>
              <a:defRPr sz="1600">
                <a:solidFill>
                  <a:schemeClr val="lt1"/>
                </a:solidFill>
              </a:defRPr>
            </a:lvl2pPr>
            <a:lvl3pPr marL="1371600" lvl="2" indent="-330200" algn="l">
              <a:lnSpc>
                <a:spcPct val="100000"/>
              </a:lnSpc>
              <a:spcBef>
                <a:spcPts val="1600"/>
              </a:spcBef>
              <a:spcAft>
                <a:spcPts val="0"/>
              </a:spcAft>
              <a:buClr>
                <a:schemeClr val="lt1"/>
              </a:buClr>
              <a:buSzPts val="1600"/>
              <a:buChar char="■"/>
              <a:defRPr sz="1600">
                <a:solidFill>
                  <a:schemeClr val="lt1"/>
                </a:solidFill>
              </a:defRPr>
            </a:lvl3pPr>
            <a:lvl4pPr marL="1828800" lvl="3" indent="-330200" algn="l">
              <a:lnSpc>
                <a:spcPct val="100000"/>
              </a:lnSpc>
              <a:spcBef>
                <a:spcPts val="1600"/>
              </a:spcBef>
              <a:spcAft>
                <a:spcPts val="0"/>
              </a:spcAft>
              <a:buClr>
                <a:schemeClr val="lt1"/>
              </a:buClr>
              <a:buSzPts val="1600"/>
              <a:buChar char="●"/>
              <a:defRPr sz="1600">
                <a:solidFill>
                  <a:schemeClr val="lt1"/>
                </a:solidFill>
              </a:defRPr>
            </a:lvl4pPr>
            <a:lvl5pPr marL="2286000" lvl="4" indent="-330200" algn="l">
              <a:lnSpc>
                <a:spcPct val="100000"/>
              </a:lnSpc>
              <a:spcBef>
                <a:spcPts val="1600"/>
              </a:spcBef>
              <a:spcAft>
                <a:spcPts val="0"/>
              </a:spcAft>
              <a:buClr>
                <a:schemeClr val="lt1"/>
              </a:buClr>
              <a:buSzPts val="1600"/>
              <a:buChar char="○"/>
              <a:defRPr sz="1600">
                <a:solidFill>
                  <a:schemeClr val="lt1"/>
                </a:solidFill>
              </a:defRPr>
            </a:lvl5pPr>
            <a:lvl6pPr marL="2743200" lvl="5" indent="-330200" algn="l">
              <a:lnSpc>
                <a:spcPct val="100000"/>
              </a:lnSpc>
              <a:spcBef>
                <a:spcPts val="1600"/>
              </a:spcBef>
              <a:spcAft>
                <a:spcPts val="0"/>
              </a:spcAft>
              <a:buClr>
                <a:schemeClr val="lt1"/>
              </a:buClr>
              <a:buSzPts val="1600"/>
              <a:buChar char="■"/>
              <a:defRPr sz="1600">
                <a:solidFill>
                  <a:schemeClr val="lt1"/>
                </a:solidFill>
              </a:defRPr>
            </a:lvl6pPr>
            <a:lvl7pPr marL="3200400" lvl="6" indent="-330200" algn="l">
              <a:lnSpc>
                <a:spcPct val="100000"/>
              </a:lnSpc>
              <a:spcBef>
                <a:spcPts val="1600"/>
              </a:spcBef>
              <a:spcAft>
                <a:spcPts val="0"/>
              </a:spcAft>
              <a:buClr>
                <a:schemeClr val="lt1"/>
              </a:buClr>
              <a:buSzPts val="1600"/>
              <a:buChar char="●"/>
              <a:defRPr sz="1600">
                <a:solidFill>
                  <a:schemeClr val="lt1"/>
                </a:solidFill>
              </a:defRPr>
            </a:lvl7pPr>
            <a:lvl8pPr marL="3657600" lvl="7" indent="-330200" algn="l">
              <a:lnSpc>
                <a:spcPct val="100000"/>
              </a:lnSpc>
              <a:spcBef>
                <a:spcPts val="1600"/>
              </a:spcBef>
              <a:spcAft>
                <a:spcPts val="0"/>
              </a:spcAft>
              <a:buClr>
                <a:schemeClr val="lt1"/>
              </a:buClr>
              <a:buSzPts val="1600"/>
              <a:buChar char="○"/>
              <a:defRPr sz="1600">
                <a:solidFill>
                  <a:schemeClr val="lt1"/>
                </a:solidFill>
              </a:defRPr>
            </a:lvl8pPr>
            <a:lvl9pPr marL="4114800" lvl="8" indent="-330200" algn="l">
              <a:lnSpc>
                <a:spcPct val="100000"/>
              </a:lnSpc>
              <a:spcBef>
                <a:spcPts val="1600"/>
              </a:spcBef>
              <a:spcAft>
                <a:spcPts val="1600"/>
              </a:spcAft>
              <a:buClr>
                <a:schemeClr val="lt1"/>
              </a:buClr>
              <a:buSzPts val="1600"/>
              <a:buChar char="■"/>
              <a:defRPr sz="1600">
                <a:solidFill>
                  <a:schemeClr val="lt1"/>
                </a:solidFil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Bullet Points">
  <p:cSld name="CAPTION_ONLY_3">
    <p:spTree>
      <p:nvGrpSpPr>
        <p:cNvPr id="1" name="Shape 17"/>
        <p:cNvGrpSpPr/>
        <p:nvPr/>
      </p:nvGrpSpPr>
      <p:grpSpPr>
        <a:xfrm>
          <a:off x="0" y="0"/>
          <a:ext cx="0" cy="0"/>
          <a:chOff x="0" y="0"/>
          <a:chExt cx="0" cy="0"/>
        </a:xfrm>
      </p:grpSpPr>
      <p:sp>
        <p:nvSpPr>
          <p:cNvPr id="18" name="Google Shape;18;p22"/>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19" name="Google Shape;19;p22"/>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lvl1pPr marL="457200" lvl="0" indent="-301625" algn="l">
              <a:lnSpc>
                <a:spcPct val="100000"/>
              </a:lnSpc>
              <a:spcBef>
                <a:spcPts val="0"/>
              </a:spcBef>
              <a:spcAft>
                <a:spcPts val="0"/>
              </a:spcAft>
              <a:buClr>
                <a:schemeClr val="lt1"/>
              </a:buClr>
              <a:buSzPts val="1150"/>
              <a:buChar char="●"/>
              <a:defRPr sz="1150">
                <a:solidFill>
                  <a:schemeClr val="lt1"/>
                </a:solidFill>
              </a:defRPr>
            </a:lvl1pPr>
            <a:lvl2pPr marL="914400" lvl="1" indent="-301625" algn="l">
              <a:lnSpc>
                <a:spcPct val="100000"/>
              </a:lnSpc>
              <a:spcBef>
                <a:spcPts val="1600"/>
              </a:spcBef>
              <a:spcAft>
                <a:spcPts val="0"/>
              </a:spcAft>
              <a:buClr>
                <a:schemeClr val="lt1"/>
              </a:buClr>
              <a:buSzPts val="1150"/>
              <a:buChar char="○"/>
              <a:defRPr sz="1150">
                <a:solidFill>
                  <a:schemeClr val="lt1"/>
                </a:solidFill>
              </a:defRPr>
            </a:lvl2pPr>
            <a:lvl3pPr marL="1371600" lvl="2" indent="-301625" algn="l">
              <a:lnSpc>
                <a:spcPct val="100000"/>
              </a:lnSpc>
              <a:spcBef>
                <a:spcPts val="1600"/>
              </a:spcBef>
              <a:spcAft>
                <a:spcPts val="0"/>
              </a:spcAft>
              <a:buClr>
                <a:schemeClr val="lt1"/>
              </a:buClr>
              <a:buSzPts val="1150"/>
              <a:buChar char="■"/>
              <a:defRPr sz="1150">
                <a:solidFill>
                  <a:schemeClr val="lt1"/>
                </a:solidFill>
              </a:defRPr>
            </a:lvl3pPr>
            <a:lvl4pPr marL="1828800" lvl="3" indent="-301625" algn="l">
              <a:lnSpc>
                <a:spcPct val="100000"/>
              </a:lnSpc>
              <a:spcBef>
                <a:spcPts val="1600"/>
              </a:spcBef>
              <a:spcAft>
                <a:spcPts val="0"/>
              </a:spcAft>
              <a:buClr>
                <a:schemeClr val="lt1"/>
              </a:buClr>
              <a:buSzPts val="1150"/>
              <a:buChar char="●"/>
              <a:defRPr sz="1150">
                <a:solidFill>
                  <a:schemeClr val="lt1"/>
                </a:solidFill>
              </a:defRPr>
            </a:lvl4pPr>
            <a:lvl5pPr marL="2286000" lvl="4" indent="-301625" algn="l">
              <a:lnSpc>
                <a:spcPct val="100000"/>
              </a:lnSpc>
              <a:spcBef>
                <a:spcPts val="1600"/>
              </a:spcBef>
              <a:spcAft>
                <a:spcPts val="0"/>
              </a:spcAft>
              <a:buClr>
                <a:schemeClr val="lt1"/>
              </a:buClr>
              <a:buSzPts val="1150"/>
              <a:buChar char="○"/>
              <a:defRPr sz="1150">
                <a:solidFill>
                  <a:schemeClr val="lt1"/>
                </a:solidFill>
              </a:defRPr>
            </a:lvl5pPr>
            <a:lvl6pPr marL="2743200" lvl="5" indent="-301625" algn="l">
              <a:lnSpc>
                <a:spcPct val="100000"/>
              </a:lnSpc>
              <a:spcBef>
                <a:spcPts val="1600"/>
              </a:spcBef>
              <a:spcAft>
                <a:spcPts val="0"/>
              </a:spcAft>
              <a:buClr>
                <a:schemeClr val="lt1"/>
              </a:buClr>
              <a:buSzPts val="1150"/>
              <a:buChar char="■"/>
              <a:defRPr sz="1150">
                <a:solidFill>
                  <a:schemeClr val="lt1"/>
                </a:solidFill>
              </a:defRPr>
            </a:lvl6pPr>
            <a:lvl7pPr marL="3200400" lvl="6" indent="-301625" algn="l">
              <a:lnSpc>
                <a:spcPct val="100000"/>
              </a:lnSpc>
              <a:spcBef>
                <a:spcPts val="1600"/>
              </a:spcBef>
              <a:spcAft>
                <a:spcPts val="0"/>
              </a:spcAft>
              <a:buClr>
                <a:schemeClr val="lt1"/>
              </a:buClr>
              <a:buSzPts val="1150"/>
              <a:buChar char="●"/>
              <a:defRPr sz="1150">
                <a:solidFill>
                  <a:schemeClr val="lt1"/>
                </a:solidFill>
              </a:defRPr>
            </a:lvl7pPr>
            <a:lvl8pPr marL="3657600" lvl="7" indent="-301625" algn="l">
              <a:lnSpc>
                <a:spcPct val="100000"/>
              </a:lnSpc>
              <a:spcBef>
                <a:spcPts val="1600"/>
              </a:spcBef>
              <a:spcAft>
                <a:spcPts val="0"/>
              </a:spcAft>
              <a:buClr>
                <a:schemeClr val="lt1"/>
              </a:buClr>
              <a:buSzPts val="1150"/>
              <a:buChar char="○"/>
              <a:defRPr sz="1150">
                <a:solidFill>
                  <a:schemeClr val="lt1"/>
                </a:solidFill>
              </a:defRPr>
            </a:lvl8pPr>
            <a:lvl9pPr marL="4114800" lvl="8" indent="-301625" algn="l">
              <a:lnSpc>
                <a:spcPct val="100000"/>
              </a:lnSpc>
              <a:spcBef>
                <a:spcPts val="1600"/>
              </a:spcBef>
              <a:spcAft>
                <a:spcPts val="1600"/>
              </a:spcAft>
              <a:buClr>
                <a:schemeClr val="lt1"/>
              </a:buClr>
              <a:buSzPts val="1150"/>
              <a:buChar char="■"/>
              <a:defRPr sz="1150">
                <a:solidFill>
                  <a:schemeClr val="lt1"/>
                </a:solidFil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0"/>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24"/>
          <p:cNvSpPr txBox="1">
            <a:spLocks noGrp="1"/>
          </p:cNvSpPr>
          <p:nvPr>
            <p:ph type="title"/>
          </p:nvPr>
        </p:nvSpPr>
        <p:spPr>
          <a:xfrm>
            <a:off x="938500" y="445025"/>
            <a:ext cx="4629300" cy="9414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Clr>
                <a:schemeClr val="accent1"/>
              </a:buClr>
              <a:buSzPts val="2400"/>
              <a:buNone/>
              <a:defRPr sz="2400">
                <a:solidFill>
                  <a:schemeClr val="accent1"/>
                </a:solidFill>
              </a:defRPr>
            </a:lvl1pPr>
            <a:lvl2pPr lvl="1" algn="l">
              <a:lnSpc>
                <a:spcPct val="100000"/>
              </a:lnSpc>
              <a:spcBef>
                <a:spcPts val="0"/>
              </a:spcBef>
              <a:spcAft>
                <a:spcPts val="0"/>
              </a:spcAft>
              <a:buClr>
                <a:schemeClr val="lt1"/>
              </a:buClr>
              <a:buSzPts val="2800"/>
              <a:buNone/>
              <a:defRPr>
                <a:solidFill>
                  <a:schemeClr val="lt1"/>
                </a:solidFill>
              </a:defRPr>
            </a:lvl2pPr>
            <a:lvl3pPr lvl="2" algn="l">
              <a:lnSpc>
                <a:spcPct val="100000"/>
              </a:lnSpc>
              <a:spcBef>
                <a:spcPts val="0"/>
              </a:spcBef>
              <a:spcAft>
                <a:spcPts val="0"/>
              </a:spcAft>
              <a:buClr>
                <a:schemeClr val="lt1"/>
              </a:buClr>
              <a:buSzPts val="2800"/>
              <a:buNone/>
              <a:defRPr>
                <a:solidFill>
                  <a:schemeClr val="lt1"/>
                </a:solidFill>
              </a:defRPr>
            </a:lvl3pPr>
            <a:lvl4pPr lvl="3" algn="l">
              <a:lnSpc>
                <a:spcPct val="100000"/>
              </a:lnSpc>
              <a:spcBef>
                <a:spcPts val="0"/>
              </a:spcBef>
              <a:spcAft>
                <a:spcPts val="0"/>
              </a:spcAft>
              <a:buClr>
                <a:schemeClr val="lt1"/>
              </a:buClr>
              <a:buSzPts val="2800"/>
              <a:buNone/>
              <a:defRPr>
                <a:solidFill>
                  <a:schemeClr val="lt1"/>
                </a:solidFill>
              </a:defRPr>
            </a:lvl4pPr>
            <a:lvl5pPr lvl="4" algn="l">
              <a:lnSpc>
                <a:spcPct val="100000"/>
              </a:lnSpc>
              <a:spcBef>
                <a:spcPts val="0"/>
              </a:spcBef>
              <a:spcAft>
                <a:spcPts val="0"/>
              </a:spcAft>
              <a:buClr>
                <a:schemeClr val="lt1"/>
              </a:buClr>
              <a:buSzPts val="2800"/>
              <a:buNone/>
              <a:defRPr>
                <a:solidFill>
                  <a:schemeClr val="lt1"/>
                </a:solidFill>
              </a:defRPr>
            </a:lvl5pPr>
            <a:lvl6pPr lvl="5" algn="l">
              <a:lnSpc>
                <a:spcPct val="100000"/>
              </a:lnSpc>
              <a:spcBef>
                <a:spcPts val="0"/>
              </a:spcBef>
              <a:spcAft>
                <a:spcPts val="0"/>
              </a:spcAft>
              <a:buClr>
                <a:schemeClr val="lt1"/>
              </a:buClr>
              <a:buSzPts val="2800"/>
              <a:buNone/>
              <a:defRPr>
                <a:solidFill>
                  <a:schemeClr val="lt1"/>
                </a:solidFill>
              </a:defRPr>
            </a:lvl6pPr>
            <a:lvl7pPr lvl="6" algn="l">
              <a:lnSpc>
                <a:spcPct val="100000"/>
              </a:lnSpc>
              <a:spcBef>
                <a:spcPts val="0"/>
              </a:spcBef>
              <a:spcAft>
                <a:spcPts val="0"/>
              </a:spcAft>
              <a:buClr>
                <a:schemeClr val="lt1"/>
              </a:buClr>
              <a:buSzPts val="2800"/>
              <a:buNone/>
              <a:defRPr>
                <a:solidFill>
                  <a:schemeClr val="lt1"/>
                </a:solidFill>
              </a:defRPr>
            </a:lvl7pPr>
            <a:lvl8pPr lvl="7" algn="l">
              <a:lnSpc>
                <a:spcPct val="100000"/>
              </a:lnSpc>
              <a:spcBef>
                <a:spcPts val="0"/>
              </a:spcBef>
              <a:spcAft>
                <a:spcPts val="0"/>
              </a:spcAft>
              <a:buClr>
                <a:schemeClr val="lt1"/>
              </a:buClr>
              <a:buSzPts val="2800"/>
              <a:buNone/>
              <a:defRPr>
                <a:solidFill>
                  <a:schemeClr val="lt1"/>
                </a:solidFill>
              </a:defRPr>
            </a:lvl8pPr>
            <a:lvl9pPr lvl="8" algn="l">
              <a:lnSpc>
                <a:spcPct val="100000"/>
              </a:lnSpc>
              <a:spcBef>
                <a:spcPts val="0"/>
              </a:spcBef>
              <a:spcAft>
                <a:spcPts val="0"/>
              </a:spcAft>
              <a:buClr>
                <a:schemeClr val="lt1"/>
              </a:buClr>
              <a:buSzPts val="2800"/>
              <a:buNone/>
              <a:defRPr>
                <a:solidFill>
                  <a:schemeClr val="lt1"/>
                </a:solidFill>
              </a:defRPr>
            </a:lvl9pPr>
          </a:lstStyle>
          <a:p>
            <a:endParaRPr/>
          </a:p>
        </p:txBody>
      </p:sp>
      <p:sp>
        <p:nvSpPr>
          <p:cNvPr id="23" name="Google Shape;23;p24"/>
          <p:cNvSpPr txBox="1">
            <a:spLocks noGrp="1"/>
          </p:cNvSpPr>
          <p:nvPr>
            <p:ph type="body" idx="1"/>
          </p:nvPr>
        </p:nvSpPr>
        <p:spPr>
          <a:xfrm>
            <a:off x="938500"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
        <p:nvSpPr>
          <p:cNvPr id="24" name="Google Shape;24;p24"/>
          <p:cNvSpPr txBox="1">
            <a:spLocks noGrp="1"/>
          </p:cNvSpPr>
          <p:nvPr>
            <p:ph type="body" idx="2"/>
          </p:nvPr>
        </p:nvSpPr>
        <p:spPr>
          <a:xfrm>
            <a:off x="5037525" y="1659275"/>
            <a:ext cx="3186900" cy="2760900"/>
          </a:xfrm>
          <a:prstGeom prst="rect">
            <a:avLst/>
          </a:prstGeom>
          <a:noFill/>
          <a:ln>
            <a:noFill/>
          </a:ln>
        </p:spPr>
        <p:txBody>
          <a:bodyPr spcFirstLastPara="1" wrap="square" lIns="91425" tIns="91425" rIns="91425" bIns="91425" anchor="t" anchorCtr="0">
            <a:noAutofit/>
          </a:bodyPr>
          <a:lstStyle>
            <a:lvl1pPr marL="457200" lvl="0" indent="-317500" algn="l">
              <a:lnSpc>
                <a:spcPct val="100000"/>
              </a:lnSpc>
              <a:spcBef>
                <a:spcPts val="0"/>
              </a:spcBef>
              <a:spcAft>
                <a:spcPts val="0"/>
              </a:spcAft>
              <a:buClr>
                <a:schemeClr val="lt1"/>
              </a:buClr>
              <a:buSzPts val="1400"/>
              <a:buChar char="●"/>
              <a:defRPr sz="1400">
                <a:solidFill>
                  <a:schemeClr val="lt1"/>
                </a:solidFill>
              </a:defRPr>
            </a:lvl1pPr>
            <a:lvl2pPr marL="914400" lvl="1" indent="-317500" algn="l">
              <a:lnSpc>
                <a:spcPct val="100000"/>
              </a:lnSpc>
              <a:spcBef>
                <a:spcPts val="1600"/>
              </a:spcBef>
              <a:spcAft>
                <a:spcPts val="0"/>
              </a:spcAft>
              <a:buClr>
                <a:schemeClr val="lt1"/>
              </a:buClr>
              <a:buSzPts val="1400"/>
              <a:buChar char="○"/>
              <a:defRPr>
                <a:solidFill>
                  <a:schemeClr val="lt1"/>
                </a:solidFill>
              </a:defRPr>
            </a:lvl2pPr>
            <a:lvl3pPr marL="1371600" lvl="2" indent="-317500" algn="l">
              <a:lnSpc>
                <a:spcPct val="100000"/>
              </a:lnSpc>
              <a:spcBef>
                <a:spcPts val="1600"/>
              </a:spcBef>
              <a:spcAft>
                <a:spcPts val="0"/>
              </a:spcAft>
              <a:buClr>
                <a:schemeClr val="lt1"/>
              </a:buClr>
              <a:buSzPts val="1400"/>
              <a:buChar char="■"/>
              <a:defRPr>
                <a:solidFill>
                  <a:schemeClr val="lt1"/>
                </a:solidFill>
              </a:defRPr>
            </a:lvl3pPr>
            <a:lvl4pPr marL="1828800" lvl="3" indent="-317500" algn="l">
              <a:lnSpc>
                <a:spcPct val="100000"/>
              </a:lnSpc>
              <a:spcBef>
                <a:spcPts val="1600"/>
              </a:spcBef>
              <a:spcAft>
                <a:spcPts val="0"/>
              </a:spcAft>
              <a:buClr>
                <a:schemeClr val="lt1"/>
              </a:buClr>
              <a:buSzPts val="1400"/>
              <a:buChar char="●"/>
              <a:defRPr>
                <a:solidFill>
                  <a:schemeClr val="lt1"/>
                </a:solidFill>
              </a:defRPr>
            </a:lvl4pPr>
            <a:lvl5pPr marL="2286000" lvl="4" indent="-317500" algn="l">
              <a:lnSpc>
                <a:spcPct val="100000"/>
              </a:lnSpc>
              <a:spcBef>
                <a:spcPts val="1600"/>
              </a:spcBef>
              <a:spcAft>
                <a:spcPts val="0"/>
              </a:spcAft>
              <a:buClr>
                <a:schemeClr val="lt1"/>
              </a:buClr>
              <a:buSzPts val="1400"/>
              <a:buChar char="○"/>
              <a:defRPr>
                <a:solidFill>
                  <a:schemeClr val="lt1"/>
                </a:solidFill>
              </a:defRPr>
            </a:lvl5pPr>
            <a:lvl6pPr marL="2743200" lvl="5" indent="-317500" algn="l">
              <a:lnSpc>
                <a:spcPct val="100000"/>
              </a:lnSpc>
              <a:spcBef>
                <a:spcPts val="1600"/>
              </a:spcBef>
              <a:spcAft>
                <a:spcPts val="0"/>
              </a:spcAft>
              <a:buClr>
                <a:schemeClr val="lt1"/>
              </a:buClr>
              <a:buSzPts val="1400"/>
              <a:buChar char="■"/>
              <a:defRPr>
                <a:solidFill>
                  <a:schemeClr val="lt1"/>
                </a:solidFill>
              </a:defRPr>
            </a:lvl6pPr>
            <a:lvl7pPr marL="3200400" lvl="6" indent="-317500" algn="l">
              <a:lnSpc>
                <a:spcPct val="100000"/>
              </a:lnSpc>
              <a:spcBef>
                <a:spcPts val="1600"/>
              </a:spcBef>
              <a:spcAft>
                <a:spcPts val="0"/>
              </a:spcAft>
              <a:buClr>
                <a:schemeClr val="lt1"/>
              </a:buClr>
              <a:buSzPts val="1400"/>
              <a:buChar char="●"/>
              <a:defRPr>
                <a:solidFill>
                  <a:schemeClr val="lt1"/>
                </a:solidFill>
              </a:defRPr>
            </a:lvl7pPr>
            <a:lvl8pPr marL="3657600" lvl="7" indent="-317500" algn="l">
              <a:lnSpc>
                <a:spcPct val="100000"/>
              </a:lnSpc>
              <a:spcBef>
                <a:spcPts val="1600"/>
              </a:spcBef>
              <a:spcAft>
                <a:spcPts val="0"/>
              </a:spcAft>
              <a:buClr>
                <a:schemeClr val="lt1"/>
              </a:buClr>
              <a:buSzPts val="1400"/>
              <a:buChar char="○"/>
              <a:defRPr>
                <a:solidFill>
                  <a:schemeClr val="lt1"/>
                </a:solidFill>
              </a:defRPr>
            </a:lvl8pPr>
            <a:lvl9pPr marL="4114800" lvl="8" indent="-317500" algn="l">
              <a:lnSpc>
                <a:spcPct val="100000"/>
              </a:lnSpc>
              <a:spcBef>
                <a:spcPts val="1600"/>
              </a:spcBef>
              <a:spcAft>
                <a:spcPts val="1600"/>
              </a:spcAft>
              <a:buClr>
                <a:schemeClr val="lt1"/>
              </a:buClr>
              <a:buSzPts val="1400"/>
              <a:buChar char="■"/>
              <a:defRPr>
                <a:solidFill>
                  <a:schemeClr val="lt1"/>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blipFill>
          <a:blip r:embed="rId8">
            <a:alphaModFix/>
          </a:blip>
          <a:stretch>
            <a:fillRect/>
          </a:stretch>
        </a:blipFill>
        <a:effectLst/>
      </p:bgPr>
    </p:bg>
    <p:spTree>
      <p:nvGrpSpPr>
        <p:cNvPr id="1" name="Shape 5"/>
        <p:cNvGrpSpPr/>
        <p:nvPr/>
      </p:nvGrpSpPr>
      <p:grpSpPr>
        <a:xfrm>
          <a:off x="0" y="0"/>
          <a:ext cx="0" cy="0"/>
          <a:chOff x="0" y="0"/>
          <a:chExt cx="0" cy="0"/>
        </a:xfrm>
      </p:grpSpPr>
      <p:sp>
        <p:nvSpPr>
          <p:cNvPr id="6" name="Google Shape;6;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2pPr>
            <a:lvl3pPr marR="0" lvl="2"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3pPr>
            <a:lvl4pPr marR="0" lvl="3"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4pPr>
            <a:lvl5pPr marR="0" lvl="4"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5pPr>
            <a:lvl6pPr marR="0" lvl="5"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6pPr>
            <a:lvl7pPr marR="0" lvl="6"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7pPr>
            <a:lvl8pPr marR="0" lvl="7"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8pPr>
            <a:lvl9pPr marR="0" lvl="8" algn="l" rtl="0">
              <a:lnSpc>
                <a:spcPct val="100000"/>
              </a:lnSpc>
              <a:spcBef>
                <a:spcPts val="0"/>
              </a:spcBef>
              <a:spcAft>
                <a:spcPts val="0"/>
              </a:spcAft>
              <a:buClr>
                <a:schemeClr val="dk1"/>
              </a:buClr>
              <a:buSzPts val="2800"/>
              <a:buFont typeface="Montserrat"/>
              <a:buNone/>
              <a:defRPr sz="2800" b="0" i="0" u="none" strike="noStrike" cap="none">
                <a:solidFill>
                  <a:schemeClr val="dk1"/>
                </a:solidFill>
                <a:latin typeface="Montserrat"/>
                <a:ea typeface="Montserrat"/>
                <a:cs typeface="Montserrat"/>
                <a:sym typeface="Montserrat"/>
              </a:defRPr>
            </a:lvl9pPr>
          </a:lstStyle>
          <a:p>
            <a:endParaRPr/>
          </a:p>
        </p:txBody>
      </p:sp>
      <p:sp>
        <p:nvSpPr>
          <p:cNvPr id="7" name="Google Shape;7;p1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00000"/>
              </a:lnSpc>
              <a:spcBef>
                <a:spcPts val="0"/>
              </a:spcBef>
              <a:spcAft>
                <a:spcPts val="0"/>
              </a:spcAft>
              <a:buClr>
                <a:schemeClr val="dk2"/>
              </a:buClr>
              <a:buSzPts val="1800"/>
              <a:buFont typeface="Montserrat"/>
              <a:buChar char="●"/>
              <a:defRPr sz="1800" b="0" i="0" u="none" strike="noStrike" cap="none">
                <a:solidFill>
                  <a:schemeClr val="dk2"/>
                </a:solidFill>
                <a:latin typeface="Montserrat"/>
                <a:ea typeface="Montserrat"/>
                <a:cs typeface="Montserrat"/>
                <a:sym typeface="Montserrat"/>
              </a:defRPr>
            </a:lvl1pPr>
            <a:lvl2pPr marL="914400" marR="0" lvl="1"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2pPr>
            <a:lvl3pPr marL="1371600" marR="0" lvl="2"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3pPr>
            <a:lvl4pPr marL="1828800" marR="0" lvl="3"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4pPr>
            <a:lvl5pPr marL="2286000" marR="0" lvl="4"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5pPr>
            <a:lvl6pPr marL="2743200" marR="0" lvl="5"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6pPr>
            <a:lvl7pPr marL="3200400" marR="0" lvl="6"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7pPr>
            <a:lvl8pPr marL="3657600" marR="0" lvl="7" indent="-317500" algn="l" rtl="0">
              <a:lnSpc>
                <a:spcPct val="100000"/>
              </a:lnSpc>
              <a:spcBef>
                <a:spcPts val="1600"/>
              </a:spcBef>
              <a:spcAft>
                <a:spcPts val="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8pPr>
            <a:lvl9pPr marL="4114800" marR="0" lvl="8" indent="-317500" algn="l" rtl="0">
              <a:lnSpc>
                <a:spcPct val="100000"/>
              </a:lnSpc>
              <a:spcBef>
                <a:spcPts val="1600"/>
              </a:spcBef>
              <a:spcAft>
                <a:spcPts val="1600"/>
              </a:spcAft>
              <a:buClr>
                <a:schemeClr val="dk2"/>
              </a:buClr>
              <a:buSzPts val="1400"/>
              <a:buFont typeface="Montserrat"/>
              <a:buChar char="■"/>
              <a:defRPr sz="1400" b="0" i="0" u="none" strike="noStrike" cap="none">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7.jp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8"/>
        <p:cNvGrpSpPr/>
        <p:nvPr/>
      </p:nvGrpSpPr>
      <p:grpSpPr>
        <a:xfrm>
          <a:off x="0" y="0"/>
          <a:ext cx="0" cy="0"/>
          <a:chOff x="0" y="0"/>
          <a:chExt cx="0" cy="0"/>
        </a:xfrm>
      </p:grpSpPr>
      <p:sp>
        <p:nvSpPr>
          <p:cNvPr id="29" name="Google Shape;29;p1"/>
          <p:cNvSpPr txBox="1">
            <a:spLocks noGrp="1"/>
          </p:cNvSpPr>
          <p:nvPr>
            <p:ph type="ctrTitle"/>
          </p:nvPr>
        </p:nvSpPr>
        <p:spPr>
          <a:xfrm>
            <a:off x="1591733" y="1927050"/>
            <a:ext cx="5960534" cy="644700"/>
          </a:xfrm>
          <a:prstGeom prst="rect">
            <a:avLst/>
          </a:prstGeom>
          <a:noFill/>
          <a:ln>
            <a:noFill/>
          </a:ln>
          <a:effectLst>
            <a:outerShdw blurRad="142875" dist="19050" dir="8760000" algn="bl" rotWithShape="0">
              <a:srgbClr val="76A5AF">
                <a:alpha val="49411"/>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a:latin typeface="Arial"/>
                <a:ea typeface="Arial"/>
                <a:cs typeface="Arial"/>
                <a:sym typeface="Arial"/>
              </a:rPr>
              <a:t>UNDERSTANDING SALES</a:t>
            </a:r>
            <a:endParaRPr/>
          </a:p>
        </p:txBody>
      </p:sp>
      <p:sp>
        <p:nvSpPr>
          <p:cNvPr id="30" name="Google Shape;30;p1"/>
          <p:cNvSpPr txBox="1">
            <a:spLocks noGrp="1"/>
          </p:cNvSpPr>
          <p:nvPr>
            <p:ph type="ctrTitle"/>
          </p:nvPr>
        </p:nvSpPr>
        <p:spPr>
          <a:xfrm>
            <a:off x="2941650" y="2624375"/>
            <a:ext cx="3260700" cy="464700"/>
          </a:xfrm>
          <a:prstGeom prst="rect">
            <a:avLst/>
          </a:prstGeom>
          <a:noFill/>
          <a:ln>
            <a:noFill/>
          </a:ln>
          <a:effectLst>
            <a:outerShdw blurRad="100013" dist="19050" dir="8460000" algn="bl" rotWithShape="0">
              <a:srgbClr val="76A5AF">
                <a:alpha val="49411"/>
              </a:srgbClr>
            </a:outerShdw>
          </a:effectLst>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3600"/>
              <a:buNone/>
            </a:pPr>
            <a:r>
              <a:rPr lang="en-US" sz="2200" b="0">
                <a:latin typeface="Arial"/>
                <a:ea typeface="Arial"/>
                <a:cs typeface="Arial"/>
                <a:sym typeface="Arial"/>
              </a:rPr>
              <a:t>LESSON 7.1</a:t>
            </a:r>
            <a:endParaRPr sz="2200" b="0">
              <a:latin typeface="Arial"/>
              <a:ea typeface="Arial"/>
              <a:cs typeface="Arial"/>
              <a:sym typeface="Arial"/>
            </a:endParaRPr>
          </a:p>
        </p:txBody>
      </p:sp>
      <p:cxnSp>
        <p:nvCxnSpPr>
          <p:cNvPr id="31" name="Google Shape;31;p1"/>
          <p:cNvCxnSpPr/>
          <p:nvPr/>
        </p:nvCxnSpPr>
        <p:spPr>
          <a:xfrm>
            <a:off x="3190500" y="256517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32" name="Google Shape;32;p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33" name="Google Shape;33;p1"/>
          <p:cNvSpPr txBox="1"/>
          <p:nvPr/>
        </p:nvSpPr>
        <p:spPr>
          <a:xfrm>
            <a:off x="5577150" y="4689025"/>
            <a:ext cx="2505900" cy="3849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700"/>
              <a:buFont typeface="Arial"/>
              <a:buNone/>
            </a:pPr>
            <a:r>
              <a:rPr lang="en-US" sz="700" b="0" i="0" u="none" strike="noStrike" cap="none">
                <a:solidFill>
                  <a:schemeClr val="accent5"/>
                </a:solidFill>
                <a:latin typeface="Arial"/>
                <a:ea typeface="Arial"/>
                <a:cs typeface="Arial"/>
                <a:sym typeface="Arial"/>
              </a:rPr>
              <a:t>©</a:t>
            </a:r>
            <a:r>
              <a:rPr lang="en-US" sz="1300" b="0" i="0" u="none" strike="noStrike" cap="none">
                <a:solidFill>
                  <a:schemeClr val="accent5"/>
                </a:solidFill>
                <a:latin typeface="Arial"/>
                <a:ea typeface="Arial"/>
                <a:cs typeface="Arial"/>
                <a:sym typeface="Arial"/>
              </a:rPr>
              <a:t> </a:t>
            </a:r>
            <a:r>
              <a:rPr lang="en-US" sz="700">
                <a:solidFill>
                  <a:schemeClr val="accent5"/>
                </a:solidFill>
              </a:rPr>
              <a:t>Copyright 2023</a:t>
            </a:r>
            <a:r>
              <a:rPr lang="en-US" sz="700" b="0" i="0" u="none" strike="noStrike" cap="none">
                <a:solidFill>
                  <a:schemeClr val="accent5"/>
                </a:solidFill>
                <a:latin typeface="Arial"/>
                <a:ea typeface="Arial"/>
                <a:cs typeface="Arial"/>
                <a:sym typeface="Arial"/>
              </a:rPr>
              <a:t>. Sports Career Consulting, LLC.</a:t>
            </a:r>
            <a:endParaRPr sz="700" b="0" i="0" u="none" strike="noStrike" cap="none">
              <a:solidFill>
                <a:schemeClr val="accent5"/>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0"/>
          <p:cNvSpPr txBox="1">
            <a:spLocks noGrp="1"/>
          </p:cNvSpPr>
          <p:nvPr>
            <p:ph type="title"/>
          </p:nvPr>
        </p:nvSpPr>
        <p:spPr>
          <a:xfrm>
            <a:off x="653425"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TYPES OF SALES</a:t>
            </a:r>
            <a:endParaRPr b="1">
              <a:latin typeface="Arial"/>
              <a:ea typeface="Arial"/>
              <a:cs typeface="Arial"/>
              <a:sym typeface="Arial"/>
            </a:endParaRPr>
          </a:p>
          <a:p>
            <a:pPr marL="0" lvl="0" indent="0" algn="l" rtl="0">
              <a:lnSpc>
                <a:spcPct val="100000"/>
              </a:lnSpc>
              <a:spcBef>
                <a:spcPts val="1000"/>
              </a:spcBef>
              <a:spcAft>
                <a:spcPts val="0"/>
              </a:spcAft>
              <a:buSzPts val="2400"/>
              <a:buNone/>
            </a:pPr>
            <a:r>
              <a:rPr lang="en-US" sz="1800" b="1">
                <a:solidFill>
                  <a:schemeClr val="lt1"/>
                </a:solidFill>
                <a:latin typeface="Arial"/>
                <a:ea typeface="Arial"/>
                <a:cs typeface="Arial"/>
                <a:sym typeface="Arial"/>
              </a:rPr>
              <a:t>Personal Selling Categories: Box Office Sales</a:t>
            </a:r>
            <a:endParaRPr sz="1800" b="1">
              <a:solidFill>
                <a:schemeClr val="lt1"/>
              </a:solidFill>
              <a:latin typeface="Arial"/>
              <a:ea typeface="Arial"/>
              <a:cs typeface="Arial"/>
              <a:sym typeface="Arial"/>
            </a:endParaRPr>
          </a:p>
        </p:txBody>
      </p:sp>
      <p:sp>
        <p:nvSpPr>
          <p:cNvPr id="113" name="Google Shape;113;p10"/>
          <p:cNvSpPr txBox="1">
            <a:spLocks noGrp="1"/>
          </p:cNvSpPr>
          <p:nvPr>
            <p:ph type="body" idx="1"/>
          </p:nvPr>
        </p:nvSpPr>
        <p:spPr>
          <a:xfrm>
            <a:off x="653425" y="1417425"/>
            <a:ext cx="4739400" cy="3292500"/>
          </a:xfrm>
          <a:prstGeom prst="rect">
            <a:avLst/>
          </a:prstGeom>
          <a:noFill/>
          <a:ln>
            <a:noFill/>
          </a:ln>
        </p:spPr>
        <p:txBody>
          <a:bodyPr spcFirstLastPara="1" wrap="square" lIns="91425" tIns="91425" rIns="91425" bIns="91425" anchor="t" anchorCtr="0">
            <a:noAutofit/>
          </a:bodyPr>
          <a:lstStyle/>
          <a:p>
            <a:pPr marL="457200" lvl="0" indent="-330200" algn="l" rtl="0">
              <a:lnSpc>
                <a:spcPct val="100000"/>
              </a:lnSpc>
              <a:spcBef>
                <a:spcPts val="0"/>
              </a:spcBef>
              <a:spcAft>
                <a:spcPts val="0"/>
              </a:spcAft>
              <a:buSzPts val="1600"/>
              <a:buFont typeface="Arial"/>
              <a:buChar char="●"/>
            </a:pPr>
            <a:r>
              <a:rPr lang="en-US" sz="1600" b="1">
                <a:solidFill>
                  <a:schemeClr val="dk2"/>
                </a:solidFill>
                <a:latin typeface="Arial"/>
                <a:ea typeface="Arial"/>
                <a:cs typeface="Arial"/>
                <a:sym typeface="Arial"/>
              </a:rPr>
              <a:t>Box office sales</a:t>
            </a:r>
            <a:r>
              <a:rPr lang="en-US" sz="1600" b="1">
                <a:latin typeface="Arial"/>
                <a:ea typeface="Arial"/>
                <a:cs typeface="Arial"/>
                <a:sym typeface="Arial"/>
              </a:rPr>
              <a:t> </a:t>
            </a:r>
            <a:r>
              <a:rPr lang="en-US" sz="1600">
                <a:latin typeface="Arial"/>
                <a:ea typeface="Arial"/>
                <a:cs typeface="Arial"/>
                <a:sym typeface="Arial"/>
              </a:rPr>
              <a:t>staff are the sales professionals located on site at a venue or facility who sell to customers in person at the event or to future events.</a:t>
            </a:r>
            <a:endParaRPr sz="1600">
              <a:latin typeface="Arial"/>
              <a:ea typeface="Arial"/>
              <a:cs typeface="Arial"/>
              <a:sym typeface="Arial"/>
            </a:endParaRPr>
          </a:p>
          <a:p>
            <a:pPr marL="457200" lvl="0" indent="-330200" algn="l" rtl="0">
              <a:lnSpc>
                <a:spcPct val="100000"/>
              </a:lnSpc>
              <a:spcBef>
                <a:spcPts val="1000"/>
              </a:spcBef>
              <a:spcAft>
                <a:spcPts val="1000"/>
              </a:spcAft>
              <a:buSzPts val="1600"/>
              <a:buFont typeface="Arial"/>
              <a:buChar char="●"/>
            </a:pPr>
            <a:r>
              <a:rPr lang="en-US" sz="1600">
                <a:latin typeface="Arial"/>
                <a:ea typeface="Arial"/>
                <a:cs typeface="Arial"/>
                <a:sym typeface="Arial"/>
              </a:rPr>
              <a:t>Movie theaters sell most of their tickets through box office sales, although more and more consumers are buying movie tickets in advance online through services like Fandango.</a:t>
            </a:r>
            <a:endParaRPr sz="1600">
              <a:latin typeface="Arial"/>
              <a:ea typeface="Arial"/>
              <a:cs typeface="Arial"/>
              <a:sym typeface="Arial"/>
            </a:endParaRPr>
          </a:p>
        </p:txBody>
      </p:sp>
      <p:cxnSp>
        <p:nvCxnSpPr>
          <p:cNvPr id="114" name="Google Shape;114;p10"/>
          <p:cNvCxnSpPr/>
          <p:nvPr/>
        </p:nvCxnSpPr>
        <p:spPr>
          <a:xfrm>
            <a:off x="741125"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15" name="Google Shape;115;p10"/>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16" name="Google Shape;116;p10"/>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117" name="Google Shape;117;p10" descr="A picture containing person, wall, indoor, table&#10;&#10;Description automatically generated"/>
          <p:cNvPicPr preferRelativeResize="0"/>
          <p:nvPr/>
        </p:nvPicPr>
        <p:blipFill rotWithShape="1">
          <a:blip r:embed="rId4">
            <a:alphaModFix/>
          </a:blip>
          <a:srcRect/>
          <a:stretch/>
        </p:blipFill>
        <p:spPr>
          <a:xfrm>
            <a:off x="5577159" y="1577402"/>
            <a:ext cx="3196805" cy="212454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11"/>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SALES METHODS</a:t>
            </a:r>
            <a:endParaRPr b="1">
              <a:latin typeface="Arial"/>
              <a:ea typeface="Arial"/>
              <a:cs typeface="Arial"/>
              <a:sym typeface="Arial"/>
            </a:endParaRPr>
          </a:p>
        </p:txBody>
      </p:sp>
      <p:sp>
        <p:nvSpPr>
          <p:cNvPr id="123" name="Google Shape;123;p11"/>
          <p:cNvSpPr txBox="1">
            <a:spLocks noGrp="1"/>
          </p:cNvSpPr>
          <p:nvPr>
            <p:ph type="body" idx="1"/>
          </p:nvPr>
        </p:nvSpPr>
        <p:spPr>
          <a:xfrm>
            <a:off x="938500" y="1038578"/>
            <a:ext cx="7172100" cy="324734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dirty="0">
                <a:latin typeface="Arial"/>
                <a:ea typeface="Arial"/>
                <a:cs typeface="Arial"/>
                <a:sym typeface="Arial"/>
              </a:rPr>
              <a:t>Feature-Benefit Selling</a:t>
            </a:r>
            <a:endParaRPr sz="1800" b="1" dirty="0">
              <a:latin typeface="Arial"/>
              <a:ea typeface="Arial"/>
              <a:cs typeface="Arial"/>
              <a:sym typeface="Arial"/>
            </a:endParaRPr>
          </a:p>
          <a:p>
            <a:pPr marL="0" lvl="0" indent="0" algn="l" rtl="0">
              <a:lnSpc>
                <a:spcPct val="100000"/>
              </a:lnSpc>
              <a:spcBef>
                <a:spcPts val="500"/>
              </a:spcBef>
              <a:spcAft>
                <a:spcPts val="0"/>
              </a:spcAft>
              <a:buSzPts val="1150"/>
              <a:buNone/>
            </a:pPr>
            <a:r>
              <a:rPr lang="en-US" sz="1500" dirty="0">
                <a:latin typeface="Arial"/>
                <a:ea typeface="Arial"/>
                <a:cs typeface="Arial"/>
                <a:sym typeface="Arial"/>
              </a:rPr>
              <a:t>The </a:t>
            </a:r>
            <a:r>
              <a:rPr lang="en-US" sz="1500" b="1" dirty="0">
                <a:solidFill>
                  <a:schemeClr val="dk2"/>
                </a:solidFill>
                <a:latin typeface="Arial"/>
                <a:ea typeface="Arial"/>
                <a:cs typeface="Arial"/>
                <a:sym typeface="Arial"/>
              </a:rPr>
              <a:t>feature-benefit selling</a:t>
            </a:r>
            <a:r>
              <a:rPr lang="en-US" sz="1500" dirty="0">
                <a:latin typeface="Arial"/>
                <a:ea typeface="Arial"/>
                <a:cs typeface="Arial"/>
                <a:sym typeface="Arial"/>
              </a:rPr>
              <a:t> process involves matching specific product attributes to a customer’s needs and wants.</a:t>
            </a:r>
            <a:endParaRPr sz="1500" dirty="0">
              <a:latin typeface="Arial"/>
              <a:ea typeface="Arial"/>
              <a:cs typeface="Arial"/>
              <a:sym typeface="Arial"/>
            </a:endParaRPr>
          </a:p>
          <a:p>
            <a:pPr marL="457200" lvl="0" indent="0" algn="l" rtl="0">
              <a:lnSpc>
                <a:spcPct val="100000"/>
              </a:lnSpc>
              <a:spcBef>
                <a:spcPts val="1000"/>
              </a:spcBef>
              <a:spcAft>
                <a:spcPts val="0"/>
              </a:spcAft>
              <a:buSzPts val="1150"/>
              <a:buNone/>
            </a:pPr>
            <a:r>
              <a:rPr lang="en-US" sz="1500" b="1" dirty="0">
                <a:solidFill>
                  <a:schemeClr val="dk2"/>
                </a:solidFill>
                <a:latin typeface="Arial"/>
                <a:ea typeface="Arial"/>
                <a:cs typeface="Arial"/>
                <a:sym typeface="Arial"/>
              </a:rPr>
              <a:t>Product attributes</a:t>
            </a:r>
            <a:r>
              <a:rPr lang="en-US" sz="1500" dirty="0">
                <a:latin typeface="Arial"/>
                <a:ea typeface="Arial"/>
                <a:cs typeface="Arial"/>
                <a:sym typeface="Arial"/>
              </a:rPr>
              <a:t> (or features) are the basic, physical, and extended characteristics of an item. </a:t>
            </a:r>
            <a:endParaRPr sz="1500" dirty="0"/>
          </a:p>
          <a:p>
            <a:pPr marL="457200" lvl="0" indent="0" algn="l" rtl="0">
              <a:lnSpc>
                <a:spcPct val="100000"/>
              </a:lnSpc>
              <a:spcBef>
                <a:spcPts val="500"/>
              </a:spcBef>
              <a:spcAft>
                <a:spcPts val="0"/>
              </a:spcAft>
              <a:buSzPts val="1150"/>
              <a:buNone/>
            </a:pPr>
            <a:r>
              <a:rPr lang="en-US" sz="1500" b="1" dirty="0">
                <a:solidFill>
                  <a:schemeClr val="dk2"/>
                </a:solidFill>
                <a:latin typeface="Arial"/>
                <a:ea typeface="Arial"/>
                <a:cs typeface="Arial"/>
                <a:sym typeface="Arial"/>
              </a:rPr>
              <a:t>Customer benefits</a:t>
            </a:r>
            <a:r>
              <a:rPr lang="en-US" sz="1500" dirty="0">
                <a:latin typeface="Arial"/>
                <a:ea typeface="Arial"/>
                <a:cs typeface="Arial"/>
                <a:sym typeface="Arial"/>
              </a:rPr>
              <a:t> are the advantages or personal satisfaction a customer will get from a good or service.</a:t>
            </a:r>
            <a:endParaRPr sz="1500" dirty="0"/>
          </a:p>
          <a:p>
            <a:pPr marL="0" lvl="0" indent="0" algn="l" rtl="0">
              <a:lnSpc>
                <a:spcPct val="100000"/>
              </a:lnSpc>
              <a:spcBef>
                <a:spcPts val="1000"/>
              </a:spcBef>
              <a:spcAft>
                <a:spcPts val="1000"/>
              </a:spcAft>
              <a:buSzPts val="1150"/>
              <a:buNone/>
            </a:pPr>
            <a:r>
              <a:rPr lang="en-US" sz="1800" b="1" dirty="0">
                <a:latin typeface="Arial"/>
                <a:ea typeface="Arial"/>
                <a:cs typeface="Arial"/>
                <a:sym typeface="Arial"/>
              </a:rPr>
              <a:t>Example: Club Seating </a:t>
            </a:r>
            <a:endParaRPr sz="1800" b="1" dirty="0">
              <a:latin typeface="Arial"/>
              <a:ea typeface="Arial"/>
              <a:cs typeface="Arial"/>
              <a:sym typeface="Arial"/>
            </a:endParaRPr>
          </a:p>
          <a:p>
            <a:pPr marL="0" lvl="0" indent="0" algn="l" rtl="0">
              <a:lnSpc>
                <a:spcPct val="100000"/>
              </a:lnSpc>
              <a:spcBef>
                <a:spcPts val="500"/>
              </a:spcBef>
              <a:spcAft>
                <a:spcPts val="1000"/>
              </a:spcAft>
              <a:buSzPts val="1150"/>
              <a:buNone/>
            </a:pPr>
            <a:r>
              <a:rPr lang="en-US" sz="1500" b="1" dirty="0">
                <a:latin typeface="Arial"/>
                <a:ea typeface="Arial"/>
                <a:cs typeface="Arial"/>
                <a:sym typeface="Arial"/>
              </a:rPr>
              <a:t>Product Attributes: 	</a:t>
            </a:r>
            <a:r>
              <a:rPr lang="en-US" sz="1500" dirty="0">
                <a:latin typeface="Arial"/>
                <a:ea typeface="Arial"/>
                <a:cs typeface="Arial"/>
                <a:sym typeface="Arial"/>
              </a:rPr>
              <a:t>Comfort, convenience, and space</a:t>
            </a:r>
            <a:endParaRPr sz="1500" dirty="0">
              <a:latin typeface="Arial"/>
              <a:ea typeface="Arial"/>
              <a:cs typeface="Arial"/>
              <a:sym typeface="Arial"/>
            </a:endParaRPr>
          </a:p>
          <a:p>
            <a:pPr marL="0" lvl="0" indent="0" algn="l" rtl="0">
              <a:lnSpc>
                <a:spcPct val="100000"/>
              </a:lnSpc>
              <a:spcBef>
                <a:spcPts val="0"/>
              </a:spcBef>
              <a:spcAft>
                <a:spcPts val="0"/>
              </a:spcAft>
              <a:buSzPts val="1150"/>
              <a:buNone/>
            </a:pPr>
            <a:r>
              <a:rPr lang="en-US" sz="1500" b="1" dirty="0">
                <a:latin typeface="Arial"/>
                <a:ea typeface="Arial"/>
                <a:cs typeface="Arial"/>
                <a:sym typeface="Arial"/>
              </a:rPr>
              <a:t>Customer Benefits: 	</a:t>
            </a:r>
            <a:r>
              <a:rPr lang="en-US" sz="1500" dirty="0">
                <a:latin typeface="Arial"/>
                <a:ea typeface="Arial"/>
                <a:cs typeface="Arial"/>
                <a:sym typeface="Arial"/>
              </a:rPr>
              <a:t>A company may have purchased club seats to entertain clients and would want to reward them for their business by allowing them to sit in the most comfortable seats possible at the game or event.</a:t>
            </a:r>
            <a:endParaRPr sz="1500" dirty="0">
              <a:latin typeface="Arial"/>
              <a:ea typeface="Arial"/>
              <a:cs typeface="Arial"/>
              <a:sym typeface="Arial"/>
            </a:endParaRPr>
          </a:p>
        </p:txBody>
      </p:sp>
      <p:cxnSp>
        <p:nvCxnSpPr>
          <p:cNvPr id="124" name="Google Shape;124;p11"/>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25" name="Google Shape;125;p11"/>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26" name="Google Shape;126;p11"/>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12"/>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SALES METHODS</a:t>
            </a:r>
            <a:endParaRPr b="1">
              <a:latin typeface="Arial"/>
              <a:ea typeface="Arial"/>
              <a:cs typeface="Arial"/>
              <a:sym typeface="Arial"/>
            </a:endParaRPr>
          </a:p>
        </p:txBody>
      </p:sp>
      <p:sp>
        <p:nvSpPr>
          <p:cNvPr id="132" name="Google Shape;132;p12"/>
          <p:cNvSpPr txBox="1">
            <a:spLocks noGrp="1"/>
          </p:cNvSpPr>
          <p:nvPr>
            <p:ph type="body" idx="1"/>
          </p:nvPr>
        </p:nvSpPr>
        <p:spPr>
          <a:xfrm>
            <a:off x="938500" y="1038578"/>
            <a:ext cx="7172100" cy="32472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latin typeface="Arial"/>
                <a:ea typeface="Arial"/>
                <a:cs typeface="Arial"/>
                <a:sym typeface="Arial"/>
              </a:rPr>
              <a:t>Full Menu Marketing </a:t>
            </a:r>
            <a:endParaRPr sz="1800">
              <a:solidFill>
                <a:srgbClr val="EF8600"/>
              </a:solidFill>
              <a:latin typeface="Arial"/>
              <a:ea typeface="Arial"/>
              <a:cs typeface="Arial"/>
              <a:sym typeface="Arial"/>
            </a:endParaRPr>
          </a:p>
          <a:p>
            <a:pPr marL="0" lvl="0" indent="0" algn="l" rtl="0">
              <a:lnSpc>
                <a:spcPct val="100000"/>
              </a:lnSpc>
              <a:spcBef>
                <a:spcPts val="500"/>
              </a:spcBef>
              <a:spcAft>
                <a:spcPts val="0"/>
              </a:spcAft>
              <a:buSzPts val="1150"/>
              <a:buNone/>
            </a:pPr>
            <a:r>
              <a:rPr lang="en-US" sz="1600" b="1">
                <a:solidFill>
                  <a:schemeClr val="dk2"/>
                </a:solidFill>
                <a:latin typeface="Arial"/>
                <a:ea typeface="Arial"/>
                <a:cs typeface="Arial"/>
                <a:sym typeface="Arial"/>
              </a:rPr>
              <a:t>Full menu marketing</a:t>
            </a:r>
            <a:r>
              <a:rPr lang="en-US" sz="1600" b="1">
                <a:solidFill>
                  <a:schemeClr val="lt1"/>
                </a:solidFill>
                <a:latin typeface="Arial"/>
                <a:ea typeface="Arial"/>
                <a:cs typeface="Arial"/>
                <a:sym typeface="Arial"/>
              </a:rPr>
              <a:t> </a:t>
            </a:r>
            <a:r>
              <a:rPr lang="en-US" sz="1600">
                <a:solidFill>
                  <a:schemeClr val="lt1"/>
                </a:solidFill>
                <a:latin typeface="Arial"/>
                <a:ea typeface="Arial"/>
                <a:cs typeface="Arial"/>
                <a:sym typeface="Arial"/>
              </a:rPr>
              <a:t>is the selling of a variety of products or services that meet virtually any customer needs and/or wants.</a:t>
            </a:r>
            <a:endParaRPr sz="1600">
              <a:solidFill>
                <a:schemeClr val="lt1"/>
              </a:solidFill>
              <a:latin typeface="Arial"/>
              <a:ea typeface="Arial"/>
              <a:cs typeface="Arial"/>
              <a:sym typeface="Arial"/>
            </a:endParaRPr>
          </a:p>
          <a:p>
            <a:pPr marL="0" lvl="0" indent="0" algn="l" rtl="0">
              <a:lnSpc>
                <a:spcPct val="100000"/>
              </a:lnSpc>
              <a:spcBef>
                <a:spcPts val="1000"/>
              </a:spcBef>
              <a:spcAft>
                <a:spcPts val="0"/>
              </a:spcAft>
              <a:buSzPts val="1150"/>
              <a:buNone/>
            </a:pPr>
            <a:r>
              <a:rPr lang="en-US" sz="1800" b="1">
                <a:latin typeface="Arial"/>
                <a:ea typeface="Arial"/>
                <a:cs typeface="Arial"/>
                <a:sym typeface="Arial"/>
              </a:rPr>
              <a:t>Example:</a:t>
            </a:r>
            <a:endParaRPr sz="1800" b="1">
              <a:latin typeface="Arial"/>
              <a:ea typeface="Arial"/>
              <a:cs typeface="Arial"/>
              <a:sym typeface="Arial"/>
            </a:endParaRPr>
          </a:p>
          <a:p>
            <a:pPr marL="457200" lvl="0" indent="-330200" algn="l" rtl="0">
              <a:lnSpc>
                <a:spcPct val="100000"/>
              </a:lnSpc>
              <a:spcBef>
                <a:spcPts val="500"/>
              </a:spcBef>
              <a:spcAft>
                <a:spcPts val="0"/>
              </a:spcAft>
              <a:buClr>
                <a:schemeClr val="lt1"/>
              </a:buClr>
              <a:buSzPts val="1600"/>
              <a:buFont typeface="Arial"/>
              <a:buChar char="●"/>
            </a:pPr>
            <a:r>
              <a:rPr lang="en-US" sz="1600">
                <a:solidFill>
                  <a:schemeClr val="lt1"/>
                </a:solidFill>
                <a:latin typeface="Arial"/>
                <a:ea typeface="Arial"/>
                <a:cs typeface="Arial"/>
                <a:sym typeface="Arial"/>
              </a:rPr>
              <a:t>A sales professional working for a minor league sports team may meet with a company and have the ability to offer a small sponsorship, a major sponsorship featuring exclusivity benefits, season tickets, group tickets, VIP tickets, parking or a combination of those options.</a:t>
            </a:r>
            <a:endParaRPr sz="1600"/>
          </a:p>
        </p:txBody>
      </p:sp>
      <p:cxnSp>
        <p:nvCxnSpPr>
          <p:cNvPr id="133" name="Google Shape;133;p12"/>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34" name="Google Shape;134;p1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35" name="Google Shape;135;p1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13"/>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SALES METHODS</a:t>
            </a:r>
            <a:endParaRPr b="1">
              <a:latin typeface="Arial"/>
              <a:ea typeface="Arial"/>
              <a:cs typeface="Arial"/>
              <a:sym typeface="Arial"/>
            </a:endParaRPr>
          </a:p>
        </p:txBody>
      </p:sp>
      <p:sp>
        <p:nvSpPr>
          <p:cNvPr id="141" name="Google Shape;141;p13"/>
          <p:cNvSpPr txBox="1">
            <a:spLocks noGrp="1"/>
          </p:cNvSpPr>
          <p:nvPr>
            <p:ph type="body" idx="1"/>
          </p:nvPr>
        </p:nvSpPr>
        <p:spPr>
          <a:xfrm>
            <a:off x="938500" y="1038578"/>
            <a:ext cx="7172100" cy="3247347"/>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latin typeface="Arial"/>
                <a:ea typeface="Arial"/>
                <a:cs typeface="Arial"/>
                <a:sym typeface="Arial"/>
              </a:rPr>
              <a:t>E-Commerce</a:t>
            </a:r>
            <a:endParaRPr sz="1800">
              <a:solidFill>
                <a:srgbClr val="EF8600"/>
              </a:solidFill>
              <a:latin typeface="Arial"/>
              <a:ea typeface="Arial"/>
              <a:cs typeface="Arial"/>
              <a:sym typeface="Arial"/>
            </a:endParaRPr>
          </a:p>
          <a:p>
            <a:pPr marL="0" lvl="0" indent="0" algn="l" rtl="0">
              <a:lnSpc>
                <a:spcPct val="100000"/>
              </a:lnSpc>
              <a:spcBef>
                <a:spcPts val="500"/>
              </a:spcBef>
              <a:spcAft>
                <a:spcPts val="0"/>
              </a:spcAft>
              <a:buSzPts val="1150"/>
              <a:buNone/>
            </a:pPr>
            <a:r>
              <a:rPr lang="en-US" sz="1600" b="1">
                <a:solidFill>
                  <a:schemeClr val="dk2"/>
                </a:solidFill>
                <a:latin typeface="Arial"/>
                <a:ea typeface="Arial"/>
                <a:cs typeface="Arial"/>
                <a:sym typeface="Arial"/>
              </a:rPr>
              <a:t>E-commerce</a:t>
            </a:r>
            <a:r>
              <a:rPr lang="en-US" sz="1600">
                <a:solidFill>
                  <a:schemeClr val="lt1"/>
                </a:solidFill>
                <a:latin typeface="Arial"/>
                <a:ea typeface="Arial"/>
                <a:cs typeface="Arial"/>
                <a:sym typeface="Arial"/>
              </a:rPr>
              <a:t> is the buying and selling of goods and services on</a:t>
            </a:r>
            <a:r>
              <a:rPr lang="en-US" sz="1600">
                <a:latin typeface="Arial"/>
                <a:ea typeface="Arial"/>
                <a:cs typeface="Arial"/>
                <a:sym typeface="Arial"/>
              </a:rPr>
              <a:t> the Internet or other digital platforms</a:t>
            </a:r>
            <a:r>
              <a:rPr lang="en-US" sz="1600">
                <a:solidFill>
                  <a:schemeClr val="lt1"/>
                </a:solidFill>
                <a:latin typeface="Arial"/>
                <a:ea typeface="Arial"/>
                <a:cs typeface="Arial"/>
                <a:sym typeface="Arial"/>
              </a:rPr>
              <a:t>.</a:t>
            </a:r>
            <a:endParaRPr sz="1600">
              <a:latin typeface="Arial"/>
              <a:ea typeface="Arial"/>
              <a:cs typeface="Arial"/>
              <a:sym typeface="Arial"/>
            </a:endParaRPr>
          </a:p>
          <a:p>
            <a:pPr marL="0" lvl="0" indent="0" algn="l" rtl="0">
              <a:lnSpc>
                <a:spcPct val="100000"/>
              </a:lnSpc>
              <a:spcBef>
                <a:spcPts val="1000"/>
              </a:spcBef>
              <a:spcAft>
                <a:spcPts val="0"/>
              </a:spcAft>
              <a:buSzPts val="1150"/>
              <a:buNone/>
            </a:pPr>
            <a:r>
              <a:rPr lang="en-US" sz="1800" b="1">
                <a:latin typeface="Arial"/>
                <a:ea typeface="Arial"/>
                <a:cs typeface="Arial"/>
                <a:sym typeface="Arial"/>
              </a:rPr>
              <a:t>Example</a:t>
            </a:r>
            <a:endParaRPr sz="1800" b="1">
              <a:latin typeface="Arial"/>
              <a:ea typeface="Arial"/>
              <a:cs typeface="Arial"/>
              <a:sym typeface="Arial"/>
            </a:endParaRPr>
          </a:p>
          <a:p>
            <a:pPr marL="457200" lvl="0" indent="-330200" algn="l" rtl="0">
              <a:lnSpc>
                <a:spcPct val="100000"/>
              </a:lnSpc>
              <a:spcBef>
                <a:spcPts val="500"/>
              </a:spcBef>
              <a:spcAft>
                <a:spcPts val="0"/>
              </a:spcAft>
              <a:buClr>
                <a:schemeClr val="lt1"/>
              </a:buClr>
              <a:buSzPts val="1600"/>
              <a:buFont typeface="Arial"/>
              <a:buChar char="●"/>
            </a:pPr>
            <a:r>
              <a:rPr lang="en-US" sz="1600">
                <a:solidFill>
                  <a:schemeClr val="lt1"/>
                </a:solidFill>
                <a:latin typeface="Arial"/>
                <a:ea typeface="Arial"/>
                <a:cs typeface="Arial"/>
                <a:sym typeface="Arial"/>
              </a:rPr>
              <a:t>Any consumer who is a fan of Disney may go online and purchase DVDs, plush toys, action figures, watches, ornaments, or many other products.</a:t>
            </a:r>
            <a:endParaRPr sz="1600">
              <a:latin typeface="Arial"/>
              <a:ea typeface="Arial"/>
              <a:cs typeface="Arial"/>
              <a:sym typeface="Arial"/>
            </a:endParaRPr>
          </a:p>
          <a:p>
            <a:pPr marL="457200" lvl="0" indent="-330200" algn="l" rtl="0">
              <a:lnSpc>
                <a:spcPct val="100000"/>
              </a:lnSpc>
              <a:spcBef>
                <a:spcPts val="500"/>
              </a:spcBef>
              <a:spcAft>
                <a:spcPts val="0"/>
              </a:spcAft>
              <a:buClr>
                <a:schemeClr val="lt1"/>
              </a:buClr>
              <a:buSzPts val="1600"/>
              <a:buFont typeface="Arial"/>
              <a:buChar char="●"/>
            </a:pPr>
            <a:r>
              <a:rPr lang="en-US" sz="1600">
                <a:solidFill>
                  <a:schemeClr val="lt1"/>
                </a:solidFill>
                <a:latin typeface="Arial"/>
                <a:ea typeface="Arial"/>
                <a:cs typeface="Arial"/>
                <a:sym typeface="Arial"/>
              </a:rPr>
              <a:t>Sports teams, arena management companies and touring bands sell everything from merchandise to tickets online.</a:t>
            </a:r>
            <a:endParaRPr sz="1600">
              <a:latin typeface="Arial"/>
              <a:ea typeface="Arial"/>
              <a:cs typeface="Arial"/>
              <a:sym typeface="Arial"/>
            </a:endParaRPr>
          </a:p>
        </p:txBody>
      </p:sp>
      <p:cxnSp>
        <p:nvCxnSpPr>
          <p:cNvPr id="142" name="Google Shape;142;p13"/>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43" name="Google Shape;143;p13"/>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44" name="Google Shape;144;p1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14"/>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SALES METHODS</a:t>
            </a:r>
            <a:endParaRPr b="1">
              <a:latin typeface="Arial"/>
              <a:ea typeface="Arial"/>
              <a:cs typeface="Arial"/>
              <a:sym typeface="Arial"/>
            </a:endParaRPr>
          </a:p>
        </p:txBody>
      </p:sp>
      <p:sp>
        <p:nvSpPr>
          <p:cNvPr id="150" name="Google Shape;150;p14"/>
          <p:cNvSpPr txBox="1">
            <a:spLocks noGrp="1"/>
          </p:cNvSpPr>
          <p:nvPr>
            <p:ph type="body" idx="1"/>
          </p:nvPr>
        </p:nvSpPr>
        <p:spPr>
          <a:xfrm>
            <a:off x="938500" y="1038578"/>
            <a:ext cx="7172100" cy="337537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latin typeface="Arial"/>
                <a:ea typeface="Arial"/>
                <a:cs typeface="Arial"/>
                <a:sym typeface="Arial"/>
              </a:rPr>
              <a:t>Direct Mail</a:t>
            </a:r>
            <a:endParaRPr sz="1800">
              <a:solidFill>
                <a:srgbClr val="EF8600"/>
              </a:solidFill>
              <a:latin typeface="Arial"/>
              <a:ea typeface="Arial"/>
              <a:cs typeface="Arial"/>
              <a:sym typeface="Arial"/>
            </a:endParaRPr>
          </a:p>
          <a:p>
            <a:pPr marL="0" lvl="0" indent="0" algn="l" rtl="0">
              <a:lnSpc>
                <a:spcPct val="100000"/>
              </a:lnSpc>
              <a:spcBef>
                <a:spcPts val="1000"/>
              </a:spcBef>
              <a:spcAft>
                <a:spcPts val="0"/>
              </a:spcAft>
              <a:buSzPts val="1150"/>
              <a:buNone/>
            </a:pPr>
            <a:r>
              <a:rPr lang="en-US" sz="1600" b="1">
                <a:solidFill>
                  <a:schemeClr val="dk2"/>
                </a:solidFill>
                <a:latin typeface="Arial"/>
                <a:ea typeface="Arial"/>
                <a:cs typeface="Arial"/>
                <a:sym typeface="Arial"/>
              </a:rPr>
              <a:t>Direct mail </a:t>
            </a:r>
            <a:r>
              <a:rPr lang="en-US" sz="1600">
                <a:solidFill>
                  <a:schemeClr val="lt1"/>
                </a:solidFill>
                <a:latin typeface="Arial"/>
                <a:ea typeface="Arial"/>
                <a:cs typeface="Arial"/>
                <a:sym typeface="Arial"/>
              </a:rPr>
              <a:t>is a sales effort conducted exclusively by mail.</a:t>
            </a:r>
            <a:endParaRPr sz="1600">
              <a:solidFill>
                <a:schemeClr val="lt1"/>
              </a:solidFill>
              <a:latin typeface="Arial"/>
              <a:ea typeface="Arial"/>
              <a:cs typeface="Arial"/>
              <a:sym typeface="Arial"/>
            </a:endParaRPr>
          </a:p>
          <a:p>
            <a:pPr marL="338138" lvl="0" indent="-338138" algn="l" rtl="0">
              <a:lnSpc>
                <a:spcPct val="100000"/>
              </a:lnSpc>
              <a:spcBef>
                <a:spcPts val="1000"/>
              </a:spcBef>
              <a:spcAft>
                <a:spcPts val="0"/>
              </a:spcAft>
              <a:buSzPts val="1150"/>
              <a:buNone/>
            </a:pPr>
            <a:r>
              <a:rPr lang="en-US" sz="1600" b="1">
                <a:solidFill>
                  <a:schemeClr val="lt1"/>
                </a:solidFill>
                <a:latin typeface="Arial"/>
                <a:ea typeface="Arial"/>
                <a:cs typeface="Arial"/>
                <a:sym typeface="Arial"/>
              </a:rPr>
              <a:t>To be effective, the direct mail approach must be:</a:t>
            </a:r>
            <a:endParaRPr b="1">
              <a:latin typeface="Arial"/>
              <a:ea typeface="Arial"/>
              <a:cs typeface="Arial"/>
              <a:sym typeface="Arial"/>
            </a:endParaRPr>
          </a:p>
          <a:p>
            <a:pPr marL="457200" lvl="0" indent="-330200" algn="l" rtl="0">
              <a:lnSpc>
                <a:spcPct val="100000"/>
              </a:lnSpc>
              <a:spcBef>
                <a:spcPts val="1000"/>
              </a:spcBef>
              <a:spcAft>
                <a:spcPts val="0"/>
              </a:spcAft>
              <a:buClr>
                <a:schemeClr val="lt1"/>
              </a:buClr>
              <a:buSzPts val="1600"/>
              <a:buFont typeface="Arial"/>
              <a:buChar char="●"/>
            </a:pPr>
            <a:r>
              <a:rPr lang="en-US" sz="1600">
                <a:solidFill>
                  <a:schemeClr val="lt1"/>
                </a:solidFill>
                <a:latin typeface="Arial"/>
                <a:ea typeface="Arial"/>
                <a:cs typeface="Arial"/>
                <a:sym typeface="Arial"/>
              </a:rPr>
              <a:t>Targeted</a:t>
            </a:r>
            <a:endParaRPr>
              <a:latin typeface="Arial"/>
              <a:ea typeface="Arial"/>
              <a:cs typeface="Arial"/>
              <a:sym typeface="Arial"/>
            </a:endParaRPr>
          </a:p>
          <a:p>
            <a:pPr marL="457200" lvl="0" indent="-330200" algn="l" rtl="0">
              <a:lnSpc>
                <a:spcPct val="100000"/>
              </a:lnSpc>
              <a:spcBef>
                <a:spcPts val="500"/>
              </a:spcBef>
              <a:spcAft>
                <a:spcPts val="0"/>
              </a:spcAft>
              <a:buClr>
                <a:schemeClr val="lt1"/>
              </a:buClr>
              <a:buSzPts val="1600"/>
              <a:buFont typeface="Arial"/>
              <a:buChar char="●"/>
            </a:pPr>
            <a:r>
              <a:rPr lang="en-US" sz="1600">
                <a:solidFill>
                  <a:schemeClr val="lt1"/>
                </a:solidFill>
                <a:latin typeface="Arial"/>
                <a:ea typeface="Arial"/>
                <a:cs typeface="Arial"/>
                <a:sym typeface="Arial"/>
              </a:rPr>
              <a:t>Personal</a:t>
            </a:r>
            <a:endParaRPr>
              <a:latin typeface="Arial"/>
              <a:ea typeface="Arial"/>
              <a:cs typeface="Arial"/>
              <a:sym typeface="Arial"/>
            </a:endParaRPr>
          </a:p>
          <a:p>
            <a:pPr marL="457200" lvl="0" indent="-330200" algn="l" rtl="0">
              <a:lnSpc>
                <a:spcPct val="100000"/>
              </a:lnSpc>
              <a:spcBef>
                <a:spcPts val="500"/>
              </a:spcBef>
              <a:spcAft>
                <a:spcPts val="0"/>
              </a:spcAft>
              <a:buClr>
                <a:schemeClr val="lt1"/>
              </a:buClr>
              <a:buSzPts val="1600"/>
              <a:buFont typeface="Arial"/>
              <a:buChar char="●"/>
            </a:pPr>
            <a:r>
              <a:rPr lang="en-US" sz="1600">
                <a:solidFill>
                  <a:schemeClr val="lt1"/>
                </a:solidFill>
                <a:latin typeface="Arial"/>
                <a:ea typeface="Arial"/>
                <a:cs typeface="Arial"/>
                <a:sym typeface="Arial"/>
              </a:rPr>
              <a:t>Measurable</a:t>
            </a:r>
            <a:endParaRPr>
              <a:latin typeface="Arial"/>
              <a:ea typeface="Arial"/>
              <a:cs typeface="Arial"/>
              <a:sym typeface="Arial"/>
            </a:endParaRPr>
          </a:p>
          <a:p>
            <a:pPr marL="457200" lvl="0" indent="-330200" algn="l" rtl="0">
              <a:lnSpc>
                <a:spcPct val="100000"/>
              </a:lnSpc>
              <a:spcBef>
                <a:spcPts val="500"/>
              </a:spcBef>
              <a:spcAft>
                <a:spcPts val="0"/>
              </a:spcAft>
              <a:buClr>
                <a:schemeClr val="lt1"/>
              </a:buClr>
              <a:buSzPts val="1600"/>
              <a:buFont typeface="Arial"/>
              <a:buChar char="●"/>
            </a:pPr>
            <a:r>
              <a:rPr lang="en-US" sz="1600">
                <a:solidFill>
                  <a:schemeClr val="lt1"/>
                </a:solidFill>
                <a:latin typeface="Arial"/>
                <a:ea typeface="Arial"/>
                <a:cs typeface="Arial"/>
                <a:sym typeface="Arial"/>
              </a:rPr>
              <a:t>Testable</a:t>
            </a:r>
            <a:endParaRPr>
              <a:latin typeface="Arial"/>
              <a:ea typeface="Arial"/>
              <a:cs typeface="Arial"/>
              <a:sym typeface="Arial"/>
            </a:endParaRPr>
          </a:p>
          <a:p>
            <a:pPr marL="457200" lvl="0" indent="-330200" algn="l" rtl="0">
              <a:lnSpc>
                <a:spcPct val="100000"/>
              </a:lnSpc>
              <a:spcBef>
                <a:spcPts val="500"/>
              </a:spcBef>
              <a:spcAft>
                <a:spcPts val="0"/>
              </a:spcAft>
              <a:buClr>
                <a:schemeClr val="lt1"/>
              </a:buClr>
              <a:buSzPts val="1600"/>
              <a:buFont typeface="Arial"/>
              <a:buChar char="●"/>
            </a:pPr>
            <a:r>
              <a:rPr lang="en-US" sz="1600">
                <a:solidFill>
                  <a:schemeClr val="lt1"/>
                </a:solidFill>
                <a:latin typeface="Arial"/>
                <a:ea typeface="Arial"/>
                <a:cs typeface="Arial"/>
                <a:sym typeface="Arial"/>
              </a:rPr>
              <a:t>Flexible</a:t>
            </a:r>
            <a:endParaRPr>
              <a:latin typeface="Arial"/>
              <a:ea typeface="Arial"/>
              <a:cs typeface="Arial"/>
              <a:sym typeface="Arial"/>
            </a:endParaRPr>
          </a:p>
        </p:txBody>
      </p:sp>
      <p:cxnSp>
        <p:nvCxnSpPr>
          <p:cNvPr id="151" name="Google Shape;151;p1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52" name="Google Shape;152;p1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53" name="Google Shape;153;p1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15"/>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SALES METHODS</a:t>
            </a:r>
            <a:endParaRPr b="1">
              <a:latin typeface="Arial"/>
              <a:ea typeface="Arial"/>
              <a:cs typeface="Arial"/>
              <a:sym typeface="Arial"/>
            </a:endParaRPr>
          </a:p>
        </p:txBody>
      </p:sp>
      <p:sp>
        <p:nvSpPr>
          <p:cNvPr id="159" name="Google Shape;159;p15"/>
          <p:cNvSpPr txBox="1">
            <a:spLocks noGrp="1"/>
          </p:cNvSpPr>
          <p:nvPr>
            <p:ph type="body" idx="1"/>
          </p:nvPr>
        </p:nvSpPr>
        <p:spPr>
          <a:xfrm>
            <a:off x="938500" y="1038575"/>
            <a:ext cx="4537500" cy="33753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latin typeface="Arial"/>
                <a:ea typeface="Arial"/>
                <a:cs typeface="Arial"/>
                <a:sym typeface="Arial"/>
              </a:rPr>
              <a:t>Direct Mail</a:t>
            </a:r>
            <a:endParaRPr/>
          </a:p>
          <a:p>
            <a:pPr marL="0" lvl="0" indent="0" algn="l" rtl="0">
              <a:lnSpc>
                <a:spcPct val="100000"/>
              </a:lnSpc>
              <a:spcBef>
                <a:spcPts val="0"/>
              </a:spcBef>
              <a:spcAft>
                <a:spcPts val="0"/>
              </a:spcAft>
              <a:buSzPts val="1150"/>
              <a:buNone/>
            </a:pPr>
            <a:endParaRPr sz="1800">
              <a:solidFill>
                <a:srgbClr val="EF8600"/>
              </a:solidFill>
              <a:latin typeface="Arial"/>
              <a:ea typeface="Arial"/>
              <a:cs typeface="Arial"/>
              <a:sym typeface="Arial"/>
            </a:endParaRPr>
          </a:p>
          <a:p>
            <a:pPr marL="0" lvl="0" indent="0" algn="l" rtl="0">
              <a:lnSpc>
                <a:spcPct val="100000"/>
              </a:lnSpc>
              <a:spcBef>
                <a:spcPts val="0"/>
              </a:spcBef>
              <a:spcAft>
                <a:spcPts val="0"/>
              </a:spcAft>
              <a:buNone/>
            </a:pPr>
            <a:r>
              <a:rPr lang="en-US" sz="1600" b="1">
                <a:latin typeface="Arial"/>
                <a:ea typeface="Arial"/>
                <a:cs typeface="Arial"/>
                <a:sym typeface="Arial"/>
              </a:rPr>
              <a:t>E</a:t>
            </a:r>
            <a:r>
              <a:rPr lang="en-US" sz="1600" b="1">
                <a:solidFill>
                  <a:schemeClr val="lt1"/>
                </a:solidFill>
                <a:latin typeface="Arial"/>
                <a:ea typeface="Arial"/>
                <a:cs typeface="Arial"/>
                <a:sym typeface="Arial"/>
              </a:rPr>
              <a:t>xamples: </a:t>
            </a:r>
            <a:endParaRPr sz="1600" b="1"/>
          </a:p>
          <a:p>
            <a:pPr marL="457200" lvl="0" indent="-330200" algn="l" rtl="0">
              <a:lnSpc>
                <a:spcPct val="100000"/>
              </a:lnSpc>
              <a:spcBef>
                <a:spcPts val="500"/>
              </a:spcBef>
              <a:spcAft>
                <a:spcPts val="0"/>
              </a:spcAft>
              <a:buSzPts val="1600"/>
              <a:buChar char="●"/>
            </a:pPr>
            <a:r>
              <a:rPr lang="en-US" sz="1600">
                <a:solidFill>
                  <a:schemeClr val="lt1"/>
                </a:solidFill>
                <a:latin typeface="Arial"/>
                <a:ea typeface="Arial"/>
                <a:cs typeface="Arial"/>
                <a:sym typeface="Arial"/>
              </a:rPr>
              <a:t>Ticket brochures</a:t>
            </a:r>
            <a:endParaRPr sz="1600"/>
          </a:p>
          <a:p>
            <a:pPr marL="457200" lvl="0" indent="-330200" algn="l" rtl="0">
              <a:lnSpc>
                <a:spcPct val="100000"/>
              </a:lnSpc>
              <a:spcBef>
                <a:spcPts val="500"/>
              </a:spcBef>
              <a:spcAft>
                <a:spcPts val="0"/>
              </a:spcAft>
              <a:buSzPts val="1600"/>
              <a:buChar char="●"/>
            </a:pPr>
            <a:r>
              <a:rPr lang="en-US" sz="1600">
                <a:solidFill>
                  <a:schemeClr val="lt1"/>
                </a:solidFill>
                <a:latin typeface="Arial"/>
                <a:ea typeface="Arial"/>
                <a:cs typeface="Arial"/>
                <a:sym typeface="Arial"/>
              </a:rPr>
              <a:t>Pocket schedules and team posters</a:t>
            </a:r>
            <a:endParaRPr sz="1600"/>
          </a:p>
          <a:p>
            <a:pPr marL="457200" lvl="0" indent="-330200" algn="l" rtl="0">
              <a:lnSpc>
                <a:spcPct val="100000"/>
              </a:lnSpc>
              <a:spcBef>
                <a:spcPts val="500"/>
              </a:spcBef>
              <a:spcAft>
                <a:spcPts val="0"/>
              </a:spcAft>
              <a:buSzPts val="1600"/>
              <a:buChar char="●"/>
            </a:pPr>
            <a:r>
              <a:rPr lang="en-US" sz="1600">
                <a:solidFill>
                  <a:schemeClr val="lt1"/>
                </a:solidFill>
                <a:latin typeface="Arial"/>
                <a:ea typeface="Arial"/>
                <a:cs typeface="Arial"/>
                <a:sym typeface="Arial"/>
              </a:rPr>
              <a:t>Solicitation (sales) letters</a:t>
            </a:r>
            <a:endParaRPr sz="1600"/>
          </a:p>
          <a:p>
            <a:pPr marL="457200" lvl="0" indent="-330200" algn="l" rtl="0">
              <a:lnSpc>
                <a:spcPct val="100000"/>
              </a:lnSpc>
              <a:spcBef>
                <a:spcPts val="500"/>
              </a:spcBef>
              <a:spcAft>
                <a:spcPts val="0"/>
              </a:spcAft>
              <a:buSzPts val="1600"/>
              <a:buChar char="●"/>
            </a:pPr>
            <a:r>
              <a:rPr lang="en-US" sz="1600">
                <a:solidFill>
                  <a:schemeClr val="lt1"/>
                </a:solidFill>
                <a:latin typeface="Arial"/>
                <a:ea typeface="Arial"/>
                <a:cs typeface="Arial"/>
                <a:sym typeface="Arial"/>
              </a:rPr>
              <a:t>Fliers, postcards and additional print media</a:t>
            </a:r>
            <a:endParaRPr sz="1600"/>
          </a:p>
          <a:p>
            <a:pPr marL="795338" lvl="1" indent="-338138" algn="l" rtl="0">
              <a:lnSpc>
                <a:spcPct val="100000"/>
              </a:lnSpc>
              <a:spcBef>
                <a:spcPts val="1200"/>
              </a:spcBef>
              <a:spcAft>
                <a:spcPts val="0"/>
              </a:spcAft>
              <a:buSzPts val="1150"/>
              <a:buNone/>
            </a:pPr>
            <a:endParaRPr sz="1800">
              <a:solidFill>
                <a:schemeClr val="lt1"/>
              </a:solidFill>
              <a:latin typeface="Arial"/>
              <a:ea typeface="Arial"/>
              <a:cs typeface="Arial"/>
              <a:sym typeface="Arial"/>
            </a:endParaRPr>
          </a:p>
        </p:txBody>
      </p:sp>
      <p:cxnSp>
        <p:nvCxnSpPr>
          <p:cNvPr id="160" name="Google Shape;160;p15"/>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61" name="Google Shape;161;p1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62" name="Google Shape;162;p1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163" name="Google Shape;163;p15" descr="Icon&#10;&#10;Description automatically generated with medium confidence"/>
          <p:cNvPicPr preferRelativeResize="0"/>
          <p:nvPr/>
        </p:nvPicPr>
        <p:blipFill rotWithShape="1">
          <a:blip r:embed="rId4">
            <a:alphaModFix/>
          </a:blip>
          <a:srcRect/>
          <a:stretch/>
        </p:blipFill>
        <p:spPr>
          <a:xfrm>
            <a:off x="6052300" y="1285875"/>
            <a:ext cx="2571750" cy="25717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16"/>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SALES METHODS</a:t>
            </a:r>
            <a:endParaRPr b="1">
              <a:latin typeface="Arial"/>
              <a:ea typeface="Arial"/>
              <a:cs typeface="Arial"/>
              <a:sym typeface="Arial"/>
            </a:endParaRPr>
          </a:p>
        </p:txBody>
      </p:sp>
      <p:sp>
        <p:nvSpPr>
          <p:cNvPr id="169" name="Google Shape;169;p16"/>
          <p:cNvSpPr txBox="1">
            <a:spLocks noGrp="1"/>
          </p:cNvSpPr>
          <p:nvPr>
            <p:ph type="body" idx="1"/>
          </p:nvPr>
        </p:nvSpPr>
        <p:spPr>
          <a:xfrm>
            <a:off x="938500" y="998527"/>
            <a:ext cx="6996902" cy="3510845"/>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latin typeface="Arial"/>
                <a:ea typeface="Arial"/>
                <a:cs typeface="Arial"/>
                <a:sym typeface="Arial"/>
              </a:rPr>
              <a:t>Digital/Electronic Sales And Marketing</a:t>
            </a:r>
            <a:endParaRPr/>
          </a:p>
          <a:p>
            <a:pPr marL="0" lvl="0" indent="0" algn="l" rtl="0">
              <a:lnSpc>
                <a:spcPct val="100000"/>
              </a:lnSpc>
              <a:spcBef>
                <a:spcPts val="0"/>
              </a:spcBef>
              <a:spcAft>
                <a:spcPts val="0"/>
              </a:spcAft>
              <a:buSzPts val="1150"/>
              <a:buNone/>
            </a:pPr>
            <a:endParaRPr sz="800">
              <a:solidFill>
                <a:srgbClr val="EF8600"/>
              </a:solidFill>
              <a:latin typeface="Arial"/>
              <a:ea typeface="Arial"/>
              <a:cs typeface="Arial"/>
              <a:sym typeface="Arial"/>
            </a:endParaRPr>
          </a:p>
          <a:p>
            <a:pPr marL="338138" lvl="0" indent="-338138" algn="l" rtl="0">
              <a:lnSpc>
                <a:spcPct val="100000"/>
              </a:lnSpc>
              <a:spcBef>
                <a:spcPts val="0"/>
              </a:spcBef>
              <a:spcAft>
                <a:spcPts val="0"/>
              </a:spcAft>
              <a:buSzPts val="1150"/>
              <a:buNone/>
            </a:pPr>
            <a:r>
              <a:rPr lang="en-US" sz="1600">
                <a:solidFill>
                  <a:schemeClr val="lt1"/>
                </a:solidFill>
                <a:latin typeface="Arial"/>
                <a:ea typeface="Arial"/>
                <a:cs typeface="Arial"/>
                <a:sym typeface="Arial"/>
              </a:rPr>
              <a:t>●	</a:t>
            </a:r>
            <a:r>
              <a:rPr lang="en-US" sz="1600" b="1">
                <a:solidFill>
                  <a:schemeClr val="dk2"/>
                </a:solidFill>
                <a:latin typeface="Arial"/>
                <a:ea typeface="Arial"/>
                <a:cs typeface="Arial"/>
                <a:sym typeface="Arial"/>
              </a:rPr>
              <a:t>E-mail marketing</a:t>
            </a:r>
            <a:r>
              <a:rPr lang="en-US" sz="1600" b="1">
                <a:solidFill>
                  <a:schemeClr val="lt1"/>
                </a:solidFill>
                <a:latin typeface="Arial"/>
                <a:ea typeface="Arial"/>
                <a:cs typeface="Arial"/>
                <a:sym typeface="Arial"/>
              </a:rPr>
              <a:t> </a:t>
            </a:r>
            <a:r>
              <a:rPr lang="en-US" sz="1600">
                <a:solidFill>
                  <a:schemeClr val="lt1"/>
                </a:solidFill>
                <a:latin typeface="Arial"/>
                <a:ea typeface="Arial"/>
                <a:cs typeface="Arial"/>
                <a:sym typeface="Arial"/>
              </a:rPr>
              <a:t>and other digital strategies can be incredibly productive for a sports or entertainment property.</a:t>
            </a:r>
            <a:endParaRPr/>
          </a:p>
          <a:p>
            <a:pPr marL="338138" lvl="0" indent="-338138" algn="l" rtl="0">
              <a:lnSpc>
                <a:spcPct val="100000"/>
              </a:lnSpc>
              <a:spcBef>
                <a:spcPts val="1200"/>
              </a:spcBef>
              <a:spcAft>
                <a:spcPts val="1200"/>
              </a:spcAft>
              <a:buSzPts val="1150"/>
              <a:buNone/>
            </a:pPr>
            <a:r>
              <a:rPr lang="en-US" sz="1600">
                <a:solidFill>
                  <a:schemeClr val="lt1"/>
                </a:solidFill>
                <a:latin typeface="Arial"/>
                <a:ea typeface="Arial"/>
                <a:cs typeface="Arial"/>
                <a:sym typeface="Arial"/>
              </a:rPr>
              <a:t>●	Social media platforms are increasingly providing value for sports and entertainment properties as an additional avenue for generating sales.</a:t>
            </a:r>
            <a:endParaRPr/>
          </a:p>
        </p:txBody>
      </p:sp>
      <p:cxnSp>
        <p:nvCxnSpPr>
          <p:cNvPr id="170" name="Google Shape;170;p16"/>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71" name="Google Shape;171;p1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72" name="Google Shape;172;p1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pic>
        <p:nvPicPr>
          <p:cNvPr id="177" name="Google Shape;177;p17"/>
          <p:cNvPicPr preferRelativeResize="0"/>
          <p:nvPr/>
        </p:nvPicPr>
        <p:blipFill rotWithShape="1">
          <a:blip r:embed="rId3">
            <a:alphaModFix/>
          </a:blip>
          <a:srcRect/>
          <a:stretch/>
        </p:blipFill>
        <p:spPr>
          <a:xfrm>
            <a:off x="3396413" y="2164463"/>
            <a:ext cx="2351174" cy="81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7"/>
        <p:cNvGrpSpPr/>
        <p:nvPr/>
      </p:nvGrpSpPr>
      <p:grpSpPr>
        <a:xfrm>
          <a:off x="0" y="0"/>
          <a:ext cx="0" cy="0"/>
          <a:chOff x="0" y="0"/>
          <a:chExt cx="0" cy="0"/>
        </a:xfrm>
      </p:grpSpPr>
      <p:sp>
        <p:nvSpPr>
          <p:cNvPr id="38" name="Google Shape;38;p2"/>
          <p:cNvSpPr txBox="1">
            <a:spLocks noGrp="1"/>
          </p:cNvSpPr>
          <p:nvPr>
            <p:ph type="title"/>
          </p:nvPr>
        </p:nvSpPr>
        <p:spPr>
          <a:xfrm>
            <a:off x="1805525" y="402175"/>
            <a:ext cx="5443500" cy="612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sz="3500" b="1">
                <a:solidFill>
                  <a:schemeClr val="lt1"/>
                </a:solidFill>
                <a:latin typeface="Arial"/>
                <a:ea typeface="Arial"/>
                <a:cs typeface="Arial"/>
                <a:sym typeface="Arial"/>
              </a:rPr>
              <a:t>TIME OUT!</a:t>
            </a:r>
            <a:endParaRPr sz="3500" b="1">
              <a:solidFill>
                <a:schemeClr val="lt1"/>
              </a:solidFill>
              <a:latin typeface="Arial"/>
              <a:ea typeface="Arial"/>
              <a:cs typeface="Arial"/>
              <a:sym typeface="Arial"/>
            </a:endParaRPr>
          </a:p>
        </p:txBody>
      </p:sp>
      <p:pic>
        <p:nvPicPr>
          <p:cNvPr id="39" name="Google Shape;39;p2"/>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40" name="Google Shape;40;p2"/>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rgbClr val="3D85C6"/>
                </a:solidFill>
                <a:latin typeface="Oswald"/>
                <a:ea typeface="Oswald"/>
                <a:cs typeface="Oswald"/>
                <a:sym typeface="Oswald"/>
              </a:rPr>
              <a:t>©</a:t>
            </a:r>
            <a:r>
              <a:rPr lang="en-US" sz="1400" b="0" i="0" u="none" strike="noStrike" cap="none">
                <a:solidFill>
                  <a:srgbClr val="3D85C6"/>
                </a:solidFill>
                <a:latin typeface="Oswald"/>
                <a:ea typeface="Oswald"/>
                <a:cs typeface="Oswald"/>
                <a:sym typeface="Oswald"/>
              </a:rPr>
              <a:t> </a:t>
            </a:r>
            <a:r>
              <a:rPr lang="en-US" sz="800">
                <a:solidFill>
                  <a:srgbClr val="3D85C6"/>
                </a:solidFill>
                <a:latin typeface="Oswald"/>
                <a:ea typeface="Oswald"/>
                <a:cs typeface="Oswald"/>
                <a:sym typeface="Oswald"/>
              </a:rPr>
              <a:t>Copyright 2023</a:t>
            </a:r>
            <a:r>
              <a:rPr lang="en-US" sz="800" b="0" i="0" u="none" strike="noStrike" cap="none">
                <a:solidFill>
                  <a:srgbClr val="3D85C6"/>
                </a:solidFill>
                <a:latin typeface="Oswald"/>
                <a:ea typeface="Oswald"/>
                <a:cs typeface="Oswald"/>
                <a:sym typeface="Oswald"/>
              </a:rPr>
              <a:t>. Sports Career Consulting, LLC.</a:t>
            </a:r>
            <a:endParaRPr sz="800" b="0" i="0" u="none" strike="noStrike" cap="none">
              <a:solidFill>
                <a:srgbClr val="3D85C6"/>
              </a:solidFill>
              <a:latin typeface="Oswald"/>
              <a:ea typeface="Oswald"/>
              <a:cs typeface="Oswald"/>
              <a:sym typeface="Oswald"/>
            </a:endParaRPr>
          </a:p>
        </p:txBody>
      </p:sp>
      <p:pic>
        <p:nvPicPr>
          <p:cNvPr id="41" name="Google Shape;41;p2"/>
          <p:cNvPicPr preferRelativeResize="0"/>
          <p:nvPr/>
        </p:nvPicPr>
        <p:blipFill rotWithShape="1">
          <a:blip r:embed="rId4">
            <a:alphaModFix/>
          </a:blip>
          <a:srcRect/>
          <a:stretch/>
        </p:blipFill>
        <p:spPr>
          <a:xfrm>
            <a:off x="572425" y="128150"/>
            <a:ext cx="1145575" cy="1160955"/>
          </a:xfrm>
          <a:prstGeom prst="rect">
            <a:avLst/>
          </a:prstGeom>
          <a:noFill/>
          <a:ln>
            <a:noFill/>
          </a:ln>
        </p:spPr>
      </p:pic>
      <p:sp>
        <p:nvSpPr>
          <p:cNvPr id="42" name="Google Shape;42;p2"/>
          <p:cNvSpPr txBox="1">
            <a:spLocks noGrp="1"/>
          </p:cNvSpPr>
          <p:nvPr>
            <p:ph type="subTitle" idx="1"/>
          </p:nvPr>
        </p:nvSpPr>
        <p:spPr>
          <a:xfrm>
            <a:off x="1718000" y="1416350"/>
            <a:ext cx="5443500" cy="2048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US" sz="1600">
                <a:latin typeface="Arial"/>
                <a:ea typeface="Arial"/>
                <a:cs typeface="Arial"/>
                <a:sym typeface="Arial"/>
              </a:rPr>
              <a:t>A few quick questions about your experience with sales professionals in the past:</a:t>
            </a:r>
            <a:endParaRPr sz="1600"/>
          </a:p>
          <a:p>
            <a:pPr marL="0" lvl="0" indent="0" algn="l" rtl="0">
              <a:lnSpc>
                <a:spcPct val="100000"/>
              </a:lnSpc>
              <a:spcBef>
                <a:spcPts val="0"/>
              </a:spcBef>
              <a:spcAft>
                <a:spcPts val="0"/>
              </a:spcAft>
              <a:buSzPts val="1800"/>
              <a:buNone/>
            </a:pPr>
            <a:endParaRPr sz="1600">
              <a:latin typeface="Arial"/>
              <a:ea typeface="Arial"/>
              <a:cs typeface="Arial"/>
              <a:sym typeface="Arial"/>
            </a:endParaRPr>
          </a:p>
          <a:p>
            <a:pPr marL="285750" lvl="0" indent="-273050" algn="l" rtl="0">
              <a:lnSpc>
                <a:spcPct val="100000"/>
              </a:lnSpc>
              <a:spcBef>
                <a:spcPts val="0"/>
              </a:spcBef>
              <a:spcAft>
                <a:spcPts val="0"/>
              </a:spcAft>
              <a:buSzPts val="1600"/>
              <a:buFont typeface="Arial"/>
              <a:buChar char="•"/>
            </a:pPr>
            <a:r>
              <a:rPr lang="en-US" sz="1600">
                <a:latin typeface="Arial"/>
                <a:ea typeface="Arial"/>
                <a:cs typeface="Arial"/>
                <a:sym typeface="Arial"/>
              </a:rPr>
              <a:t>Have you ever had a negative experience with a salesperson?</a:t>
            </a:r>
            <a:endParaRPr sz="1600"/>
          </a:p>
          <a:p>
            <a:pPr marL="285750" lvl="0" indent="-273050" algn="l" rtl="0">
              <a:lnSpc>
                <a:spcPct val="100000"/>
              </a:lnSpc>
              <a:spcBef>
                <a:spcPts val="0"/>
              </a:spcBef>
              <a:spcAft>
                <a:spcPts val="0"/>
              </a:spcAft>
              <a:buSzPts val="1600"/>
              <a:buFont typeface="Arial"/>
              <a:buChar char="•"/>
            </a:pPr>
            <a:r>
              <a:rPr lang="en-US" sz="1600">
                <a:latin typeface="Arial"/>
                <a:ea typeface="Arial"/>
                <a:cs typeface="Arial"/>
                <a:sym typeface="Arial"/>
              </a:rPr>
              <a:t>Do you enjoy having salespeople approach you in a store?</a:t>
            </a:r>
            <a:endParaRPr sz="1600"/>
          </a:p>
          <a:p>
            <a:pPr marL="285750" lvl="0" indent="-273050" algn="l" rtl="0">
              <a:lnSpc>
                <a:spcPct val="100000"/>
              </a:lnSpc>
              <a:spcBef>
                <a:spcPts val="0"/>
              </a:spcBef>
              <a:spcAft>
                <a:spcPts val="0"/>
              </a:spcAft>
              <a:buSzPts val="1600"/>
              <a:buFont typeface="Arial"/>
              <a:buChar char="•"/>
            </a:pPr>
            <a:r>
              <a:rPr lang="en-US" sz="1600">
                <a:latin typeface="Arial"/>
                <a:ea typeface="Arial"/>
                <a:cs typeface="Arial"/>
                <a:sym typeface="Arial"/>
              </a:rPr>
              <a:t>Do you think you could be a successful salesperson?</a:t>
            </a:r>
            <a:endParaRPr sz="1600"/>
          </a:p>
          <a:p>
            <a:pPr marL="285750" lvl="0" indent="-273050" algn="l" rtl="0">
              <a:lnSpc>
                <a:spcPct val="100000"/>
              </a:lnSpc>
              <a:spcBef>
                <a:spcPts val="0"/>
              </a:spcBef>
              <a:spcAft>
                <a:spcPts val="0"/>
              </a:spcAft>
              <a:buSzPts val="1600"/>
              <a:buFont typeface="Arial"/>
              <a:buChar char="•"/>
            </a:pPr>
            <a:r>
              <a:rPr lang="en-US" sz="1600">
                <a:latin typeface="Arial"/>
                <a:ea typeface="Arial"/>
                <a:cs typeface="Arial"/>
                <a:sym typeface="Arial"/>
              </a:rPr>
              <a:t>Do you think you would want to be a successful salesperson?</a:t>
            </a:r>
            <a:endParaRPr sz="16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3"/>
          <p:cNvSpPr txBox="1">
            <a:spLocks noGrp="1"/>
          </p:cNvSpPr>
          <p:nvPr>
            <p:ph type="title"/>
          </p:nvPr>
        </p:nvSpPr>
        <p:spPr>
          <a:xfrm>
            <a:off x="4827306" y="1077407"/>
            <a:ext cx="2837400" cy="688500"/>
          </a:xfrm>
          <a:prstGeom prst="rect">
            <a:avLst/>
          </a:prstGeom>
          <a:noFill/>
          <a:ln>
            <a:noFill/>
          </a:ln>
        </p:spPr>
        <p:txBody>
          <a:bodyPr spcFirstLastPara="1" wrap="square" lIns="91425" tIns="91425" rIns="91425" bIns="91425" anchor="b"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SALES</a:t>
            </a:r>
            <a:endParaRPr b="1">
              <a:latin typeface="Arial"/>
              <a:ea typeface="Arial"/>
              <a:cs typeface="Arial"/>
              <a:sym typeface="Arial"/>
            </a:endParaRPr>
          </a:p>
        </p:txBody>
      </p:sp>
      <p:sp>
        <p:nvSpPr>
          <p:cNvPr id="48" name="Google Shape;48;p3"/>
          <p:cNvSpPr txBox="1">
            <a:spLocks noGrp="1"/>
          </p:cNvSpPr>
          <p:nvPr>
            <p:ph type="body" idx="1"/>
          </p:nvPr>
        </p:nvSpPr>
        <p:spPr>
          <a:xfrm>
            <a:off x="4827301" y="1971350"/>
            <a:ext cx="3823800" cy="23286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600"/>
              <a:buNone/>
            </a:pPr>
            <a:r>
              <a:rPr lang="en-US" b="1">
                <a:solidFill>
                  <a:schemeClr val="dk2"/>
                </a:solidFill>
                <a:latin typeface="Arial"/>
                <a:ea typeface="Arial"/>
                <a:cs typeface="Arial"/>
                <a:sym typeface="Arial"/>
              </a:rPr>
              <a:t>Sales</a:t>
            </a:r>
            <a:r>
              <a:rPr lang="en-US" b="1">
                <a:solidFill>
                  <a:schemeClr val="lt2"/>
                </a:solidFill>
                <a:latin typeface="Arial"/>
                <a:ea typeface="Arial"/>
                <a:cs typeface="Arial"/>
                <a:sym typeface="Arial"/>
              </a:rPr>
              <a:t> </a:t>
            </a:r>
            <a:r>
              <a:rPr lang="en-US">
                <a:latin typeface="Arial"/>
                <a:ea typeface="Arial"/>
                <a:cs typeface="Arial"/>
                <a:sym typeface="Arial"/>
              </a:rPr>
              <a:t>is the process of determining customer needs and wants through planned, personalized communication intended to influence purchase decisions and ensure satisfaction.</a:t>
            </a:r>
            <a:endParaRPr/>
          </a:p>
        </p:txBody>
      </p:sp>
      <p:cxnSp>
        <p:nvCxnSpPr>
          <p:cNvPr id="49" name="Google Shape;49;p3"/>
          <p:cNvCxnSpPr/>
          <p:nvPr/>
        </p:nvCxnSpPr>
        <p:spPr>
          <a:xfrm>
            <a:off x="4559925" y="699715"/>
            <a:ext cx="0" cy="365760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50" name="Google Shape;50;p3"/>
          <p:cNvPicPr preferRelativeResize="0"/>
          <p:nvPr/>
        </p:nvPicPr>
        <p:blipFill rotWithShape="1">
          <a:blip r:embed="rId3">
            <a:alphaModFix/>
          </a:blip>
          <a:srcRect l="14850" r="14850"/>
          <a:stretch/>
        </p:blipFill>
        <p:spPr>
          <a:xfrm>
            <a:off x="-422250" y="-236700"/>
            <a:ext cx="4714800" cy="5616900"/>
          </a:xfrm>
          <a:prstGeom prst="flowChartDelay">
            <a:avLst/>
          </a:prstGeom>
          <a:noFill/>
          <a:ln>
            <a:noFill/>
          </a:ln>
        </p:spPr>
      </p:pic>
      <p:pic>
        <p:nvPicPr>
          <p:cNvPr id="51" name="Google Shape;51;p3"/>
          <p:cNvPicPr preferRelativeResize="0"/>
          <p:nvPr/>
        </p:nvPicPr>
        <p:blipFill rotWithShape="1">
          <a:blip r:embed="rId4">
            <a:alphaModFix/>
          </a:blip>
          <a:srcRect/>
          <a:stretch/>
        </p:blipFill>
        <p:spPr>
          <a:xfrm>
            <a:off x="8023500" y="4711125"/>
            <a:ext cx="1006524" cy="356000"/>
          </a:xfrm>
          <a:prstGeom prst="rect">
            <a:avLst/>
          </a:prstGeom>
          <a:noFill/>
          <a:ln>
            <a:noFill/>
          </a:ln>
        </p:spPr>
      </p:pic>
      <p:sp>
        <p:nvSpPr>
          <p:cNvPr id="52" name="Google Shape;52;p3"/>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Google Shape;57;p4"/>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SALES</a:t>
            </a:r>
            <a:endParaRPr b="1">
              <a:latin typeface="Arial"/>
              <a:ea typeface="Arial"/>
              <a:cs typeface="Arial"/>
              <a:sym typeface="Arial"/>
            </a:endParaRPr>
          </a:p>
        </p:txBody>
      </p:sp>
      <p:sp>
        <p:nvSpPr>
          <p:cNvPr id="58" name="Google Shape;58;p4"/>
          <p:cNvSpPr txBox="1">
            <a:spLocks noGrp="1"/>
          </p:cNvSpPr>
          <p:nvPr>
            <p:ph type="body" idx="1"/>
          </p:nvPr>
        </p:nvSpPr>
        <p:spPr>
          <a:xfrm>
            <a:off x="938500" y="1246025"/>
            <a:ext cx="75786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latin typeface="Arial"/>
                <a:ea typeface="Arial"/>
                <a:cs typeface="Arial"/>
                <a:sym typeface="Arial"/>
              </a:rPr>
              <a:t>Sports and entertainment sales activities include:</a:t>
            </a:r>
            <a:endParaRPr sz="1800" b="1">
              <a:latin typeface="Arial"/>
              <a:ea typeface="Arial"/>
              <a:cs typeface="Arial"/>
              <a:sym typeface="Arial"/>
            </a:endParaRPr>
          </a:p>
          <a:p>
            <a:pPr marL="285750" lvl="0" indent="-314325" algn="l" rtl="0">
              <a:lnSpc>
                <a:spcPct val="100000"/>
              </a:lnSpc>
              <a:spcBef>
                <a:spcPts val="1000"/>
              </a:spcBef>
              <a:spcAft>
                <a:spcPts val="0"/>
              </a:spcAft>
              <a:buSzPts val="1600"/>
              <a:buChar char="●"/>
            </a:pPr>
            <a:r>
              <a:rPr lang="en-US" sz="1600">
                <a:latin typeface="Arial"/>
                <a:ea typeface="Arial"/>
                <a:cs typeface="Arial"/>
                <a:sym typeface="Arial"/>
              </a:rPr>
              <a:t>Selling group tickets to a play </a:t>
            </a:r>
            <a:endParaRPr sz="1600"/>
          </a:p>
          <a:p>
            <a:pPr marL="285750" lvl="0" indent="-314325" algn="l" rtl="0">
              <a:lnSpc>
                <a:spcPct val="100000"/>
              </a:lnSpc>
              <a:spcBef>
                <a:spcPts val="1600"/>
              </a:spcBef>
              <a:spcAft>
                <a:spcPts val="0"/>
              </a:spcAft>
              <a:buSzPts val="1600"/>
              <a:buChar char="●"/>
            </a:pPr>
            <a:r>
              <a:rPr lang="en-US" sz="1600">
                <a:latin typeface="Arial"/>
                <a:ea typeface="Arial"/>
                <a:cs typeface="Arial"/>
                <a:sym typeface="Arial"/>
              </a:rPr>
              <a:t>Negotiating an event contract with a facility or venue</a:t>
            </a:r>
            <a:endParaRPr sz="1600"/>
          </a:p>
          <a:p>
            <a:pPr marL="285750" lvl="0" indent="-314325" algn="l" rtl="0">
              <a:lnSpc>
                <a:spcPct val="100000"/>
              </a:lnSpc>
              <a:spcBef>
                <a:spcPts val="1600"/>
              </a:spcBef>
              <a:spcAft>
                <a:spcPts val="0"/>
              </a:spcAft>
              <a:buSzPts val="1600"/>
              <a:buChar char="●"/>
            </a:pPr>
            <a:r>
              <a:rPr lang="en-US" sz="1600">
                <a:latin typeface="Arial"/>
                <a:ea typeface="Arial"/>
                <a:cs typeface="Arial"/>
                <a:sym typeface="Arial"/>
              </a:rPr>
              <a:t>Soliciting donations from alumni to fund scholarship opportunities</a:t>
            </a:r>
            <a:endParaRPr sz="1600"/>
          </a:p>
          <a:p>
            <a:pPr marL="285750" lvl="0" indent="-314325" algn="l" rtl="0">
              <a:lnSpc>
                <a:spcPct val="100000"/>
              </a:lnSpc>
              <a:spcBef>
                <a:spcPts val="1600"/>
              </a:spcBef>
              <a:spcAft>
                <a:spcPts val="0"/>
              </a:spcAft>
              <a:buSzPts val="1600"/>
              <a:buChar char="●"/>
            </a:pPr>
            <a:r>
              <a:rPr lang="en-US" sz="1600">
                <a:latin typeface="Arial"/>
                <a:ea typeface="Arial"/>
                <a:cs typeface="Arial"/>
                <a:sym typeface="Arial"/>
              </a:rPr>
              <a:t>Selling an event sponsorship package</a:t>
            </a:r>
            <a:endParaRPr sz="1600"/>
          </a:p>
          <a:p>
            <a:pPr marL="0" lvl="0" indent="0" algn="l" rtl="0">
              <a:lnSpc>
                <a:spcPct val="100000"/>
              </a:lnSpc>
              <a:spcBef>
                <a:spcPts val="1600"/>
              </a:spcBef>
              <a:spcAft>
                <a:spcPts val="1600"/>
              </a:spcAft>
              <a:buSzPts val="1150"/>
              <a:buNone/>
            </a:pPr>
            <a:endParaRPr sz="1600">
              <a:latin typeface="Arial"/>
              <a:ea typeface="Arial"/>
              <a:cs typeface="Arial"/>
              <a:sym typeface="Arial"/>
            </a:endParaRPr>
          </a:p>
        </p:txBody>
      </p:sp>
      <p:cxnSp>
        <p:nvCxnSpPr>
          <p:cNvPr id="59" name="Google Shape;59;p4"/>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60" name="Google Shape;60;p4"/>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61" name="Google Shape;61;p4"/>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5"/>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SALES</a:t>
            </a:r>
            <a:endParaRPr b="1">
              <a:latin typeface="Arial"/>
              <a:ea typeface="Arial"/>
              <a:cs typeface="Arial"/>
              <a:sym typeface="Arial"/>
            </a:endParaRPr>
          </a:p>
        </p:txBody>
      </p:sp>
      <p:sp>
        <p:nvSpPr>
          <p:cNvPr id="67" name="Google Shape;67;p5"/>
          <p:cNvSpPr txBox="1">
            <a:spLocks noGrp="1"/>
          </p:cNvSpPr>
          <p:nvPr>
            <p:ph type="body" idx="1"/>
          </p:nvPr>
        </p:nvSpPr>
        <p:spPr>
          <a:xfrm>
            <a:off x="938500" y="1246025"/>
            <a:ext cx="71721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latin typeface="Arial"/>
                <a:ea typeface="Arial"/>
                <a:cs typeface="Arial"/>
                <a:sym typeface="Arial"/>
              </a:rPr>
              <a:t>Why is selling important?</a:t>
            </a:r>
            <a:endParaRPr sz="1600">
              <a:latin typeface="Arial"/>
              <a:ea typeface="Arial"/>
              <a:cs typeface="Arial"/>
              <a:sym typeface="Arial"/>
            </a:endParaRPr>
          </a:p>
          <a:p>
            <a:pPr marL="285750" lvl="0" indent="-314325" algn="l" rtl="0">
              <a:lnSpc>
                <a:spcPct val="100000"/>
              </a:lnSpc>
              <a:spcBef>
                <a:spcPts val="1600"/>
              </a:spcBef>
              <a:spcAft>
                <a:spcPts val="0"/>
              </a:spcAft>
              <a:buSzPts val="1600"/>
              <a:buChar char="●"/>
            </a:pPr>
            <a:r>
              <a:rPr lang="en-US" sz="1600">
                <a:latin typeface="Arial"/>
                <a:ea typeface="Arial"/>
                <a:cs typeface="Arial"/>
                <a:sym typeface="Arial"/>
              </a:rPr>
              <a:t>Selling helps customers make informed buying decisions</a:t>
            </a:r>
            <a:endParaRPr sz="1600"/>
          </a:p>
          <a:p>
            <a:pPr marL="285750" lvl="0" indent="-314325" algn="l" rtl="0">
              <a:lnSpc>
                <a:spcPct val="100000"/>
              </a:lnSpc>
              <a:spcBef>
                <a:spcPts val="1600"/>
              </a:spcBef>
              <a:spcAft>
                <a:spcPts val="0"/>
              </a:spcAft>
              <a:buSzPts val="1600"/>
              <a:buChar char="●"/>
            </a:pPr>
            <a:r>
              <a:rPr lang="en-US" sz="1600">
                <a:solidFill>
                  <a:srgbClr val="FFFFFF"/>
                </a:solidFill>
                <a:latin typeface="Arial"/>
                <a:ea typeface="Arial"/>
                <a:cs typeface="Arial"/>
                <a:sym typeface="Arial"/>
              </a:rPr>
              <a:t>Selling is the revenue-producing element of the marketing process</a:t>
            </a:r>
            <a:endParaRPr sz="1600"/>
          </a:p>
          <a:p>
            <a:pPr marL="285750" lvl="0" indent="-314325" algn="l" rtl="0">
              <a:lnSpc>
                <a:spcPct val="100000"/>
              </a:lnSpc>
              <a:spcBef>
                <a:spcPts val="1600"/>
              </a:spcBef>
              <a:spcAft>
                <a:spcPts val="0"/>
              </a:spcAft>
              <a:buSzPts val="1600"/>
              <a:buChar char="●"/>
            </a:pPr>
            <a:r>
              <a:rPr lang="en-US" sz="1600">
                <a:solidFill>
                  <a:srgbClr val="FFFFFF"/>
                </a:solidFill>
                <a:latin typeface="Arial"/>
                <a:ea typeface="Arial"/>
                <a:cs typeface="Arial"/>
                <a:sym typeface="Arial"/>
              </a:rPr>
              <a:t>Sales is the only true revenue-producing function for an organization</a:t>
            </a:r>
            <a:endParaRPr sz="1600">
              <a:solidFill>
                <a:srgbClr val="FFFFFF"/>
              </a:solidFill>
            </a:endParaRPr>
          </a:p>
          <a:p>
            <a:pPr marL="285750" lvl="0" indent="-314325" algn="l" rtl="0">
              <a:lnSpc>
                <a:spcPct val="100000"/>
              </a:lnSpc>
              <a:spcBef>
                <a:spcPts val="1600"/>
              </a:spcBef>
              <a:spcAft>
                <a:spcPts val="0"/>
              </a:spcAft>
              <a:buSzPts val="1600"/>
              <a:buChar char="●"/>
            </a:pPr>
            <a:r>
              <a:rPr lang="en-US" sz="1600">
                <a:latin typeface="Arial"/>
                <a:ea typeface="Arial"/>
                <a:cs typeface="Arial"/>
                <a:sym typeface="Arial"/>
              </a:rPr>
              <a:t>Can result in customer satisfaction and repeat business</a:t>
            </a:r>
            <a:endParaRPr sz="1600"/>
          </a:p>
          <a:p>
            <a:pPr marL="0" lvl="0" indent="0" algn="l" rtl="0">
              <a:lnSpc>
                <a:spcPct val="100000"/>
              </a:lnSpc>
              <a:spcBef>
                <a:spcPts val="1600"/>
              </a:spcBef>
              <a:spcAft>
                <a:spcPts val="1600"/>
              </a:spcAft>
              <a:buSzPts val="1150"/>
              <a:buNone/>
            </a:pPr>
            <a:endParaRPr sz="1600">
              <a:latin typeface="Arial"/>
              <a:ea typeface="Arial"/>
              <a:cs typeface="Arial"/>
              <a:sym typeface="Arial"/>
            </a:endParaRPr>
          </a:p>
        </p:txBody>
      </p:sp>
      <p:cxnSp>
        <p:nvCxnSpPr>
          <p:cNvPr id="68" name="Google Shape;68;p5"/>
          <p:cNvCxnSpPr/>
          <p:nvPr/>
        </p:nvCxnSpPr>
        <p:spPr>
          <a:xfrm>
            <a:off x="9385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69" name="Google Shape;69;p5"/>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70" name="Google Shape;70;p5"/>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6"/>
          <p:cNvSpPr txBox="1">
            <a:spLocks noGrp="1"/>
          </p:cNvSpPr>
          <p:nvPr>
            <p:ph type="title"/>
          </p:nvPr>
        </p:nvSpPr>
        <p:spPr>
          <a:xfrm>
            <a:off x="665200" y="445028"/>
            <a:ext cx="60090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TYPES OF SALES</a:t>
            </a:r>
            <a:endParaRPr b="1">
              <a:latin typeface="Arial"/>
              <a:ea typeface="Arial"/>
              <a:cs typeface="Arial"/>
              <a:sym typeface="Arial"/>
            </a:endParaRPr>
          </a:p>
        </p:txBody>
      </p:sp>
      <p:sp>
        <p:nvSpPr>
          <p:cNvPr id="76" name="Google Shape;76;p6"/>
          <p:cNvSpPr txBox="1">
            <a:spLocks noGrp="1"/>
          </p:cNvSpPr>
          <p:nvPr>
            <p:ph type="body" idx="1"/>
          </p:nvPr>
        </p:nvSpPr>
        <p:spPr>
          <a:xfrm>
            <a:off x="665200" y="1174477"/>
            <a:ext cx="3994800" cy="3039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latin typeface="Arial"/>
                <a:ea typeface="Arial"/>
                <a:cs typeface="Arial"/>
                <a:sym typeface="Arial"/>
              </a:rPr>
              <a:t>Personal Selling</a:t>
            </a:r>
            <a:endParaRPr sz="950"/>
          </a:p>
          <a:p>
            <a:pPr marL="0" lvl="0" indent="0" algn="l" rtl="0">
              <a:lnSpc>
                <a:spcPct val="100000"/>
              </a:lnSpc>
              <a:spcBef>
                <a:spcPts val="0"/>
              </a:spcBef>
              <a:spcAft>
                <a:spcPts val="0"/>
              </a:spcAft>
              <a:buSzPts val="1150"/>
              <a:buNone/>
            </a:pPr>
            <a:endParaRPr sz="1800">
              <a:latin typeface="Arial"/>
              <a:ea typeface="Arial"/>
              <a:cs typeface="Arial"/>
              <a:sym typeface="Arial"/>
            </a:endParaRPr>
          </a:p>
          <a:p>
            <a:pPr marL="0" lvl="0" indent="0" algn="l" rtl="0">
              <a:lnSpc>
                <a:spcPct val="100000"/>
              </a:lnSpc>
              <a:spcBef>
                <a:spcPts val="0"/>
              </a:spcBef>
              <a:spcAft>
                <a:spcPts val="0"/>
              </a:spcAft>
              <a:buSzPts val="1150"/>
              <a:buNone/>
            </a:pPr>
            <a:r>
              <a:rPr lang="en-US" sz="1600" b="1">
                <a:solidFill>
                  <a:schemeClr val="dk2"/>
                </a:solidFill>
                <a:latin typeface="Arial"/>
                <a:ea typeface="Arial"/>
                <a:cs typeface="Arial"/>
                <a:sym typeface="Arial"/>
              </a:rPr>
              <a:t>Personal selling</a:t>
            </a:r>
            <a:r>
              <a:rPr lang="en-US" sz="1600" b="1">
                <a:latin typeface="Arial"/>
                <a:ea typeface="Arial"/>
                <a:cs typeface="Arial"/>
                <a:sym typeface="Arial"/>
              </a:rPr>
              <a:t> </a:t>
            </a:r>
            <a:r>
              <a:rPr lang="en-US" sz="1600">
                <a:latin typeface="Arial"/>
                <a:ea typeface="Arial"/>
                <a:cs typeface="Arial"/>
                <a:sym typeface="Arial"/>
              </a:rPr>
              <a:t>is any person-to-person communication in which the seller has an opportunity to influence the consumer’s buying decisions.  </a:t>
            </a:r>
            <a:endParaRPr/>
          </a:p>
          <a:p>
            <a:pPr marL="0" lvl="0" indent="0" algn="l" rtl="0">
              <a:lnSpc>
                <a:spcPct val="100000"/>
              </a:lnSpc>
              <a:spcBef>
                <a:spcPts val="1600"/>
              </a:spcBef>
              <a:spcAft>
                <a:spcPts val="1600"/>
              </a:spcAft>
              <a:buSzPts val="1150"/>
              <a:buNone/>
            </a:pPr>
            <a:r>
              <a:rPr lang="en-US" sz="1600">
                <a:latin typeface="Arial"/>
                <a:ea typeface="Arial"/>
                <a:cs typeface="Arial"/>
                <a:sym typeface="Arial"/>
              </a:rPr>
              <a:t>The </a:t>
            </a:r>
            <a:r>
              <a:rPr lang="en-US" sz="1600" b="1">
                <a:solidFill>
                  <a:schemeClr val="dk2"/>
                </a:solidFill>
                <a:latin typeface="Arial"/>
                <a:ea typeface="Arial"/>
                <a:cs typeface="Arial"/>
                <a:sym typeface="Arial"/>
              </a:rPr>
              <a:t>personal selling</a:t>
            </a:r>
            <a:r>
              <a:rPr lang="en-US" sz="1600">
                <a:latin typeface="Arial"/>
                <a:ea typeface="Arial"/>
                <a:cs typeface="Arial"/>
                <a:sym typeface="Arial"/>
              </a:rPr>
              <a:t> process is a two-way communication between a sales professional representing an organization and a prospective customer.  </a:t>
            </a:r>
            <a:endParaRPr sz="1600">
              <a:latin typeface="Arial"/>
              <a:ea typeface="Arial"/>
              <a:cs typeface="Arial"/>
              <a:sym typeface="Arial"/>
            </a:endParaRPr>
          </a:p>
        </p:txBody>
      </p:sp>
      <p:cxnSp>
        <p:nvCxnSpPr>
          <p:cNvPr id="77" name="Google Shape;77;p6"/>
          <p:cNvCxnSpPr/>
          <p:nvPr/>
        </p:nvCxnSpPr>
        <p:spPr>
          <a:xfrm>
            <a:off x="665200" y="414025"/>
            <a:ext cx="28944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78" name="Google Shape;78;p6"/>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79" name="Google Shape;79;p6"/>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pic>
        <p:nvPicPr>
          <p:cNvPr id="80" name="Google Shape;80;p6" descr="A group of people shaking hands&#10;&#10;Description automatically generated with low confidence"/>
          <p:cNvPicPr preferRelativeResize="0"/>
          <p:nvPr/>
        </p:nvPicPr>
        <p:blipFill rotWithShape="1">
          <a:blip r:embed="rId4">
            <a:alphaModFix/>
          </a:blip>
          <a:srcRect/>
          <a:stretch/>
        </p:blipFill>
        <p:spPr>
          <a:xfrm>
            <a:off x="5025226" y="1417427"/>
            <a:ext cx="3466100" cy="256882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7"/>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PERSONAL SELLING</a:t>
            </a:r>
            <a:endParaRPr b="1">
              <a:latin typeface="Arial"/>
              <a:ea typeface="Arial"/>
              <a:cs typeface="Arial"/>
              <a:sym typeface="Arial"/>
            </a:endParaRPr>
          </a:p>
        </p:txBody>
      </p:sp>
      <p:sp>
        <p:nvSpPr>
          <p:cNvPr id="86" name="Google Shape;86;p7"/>
          <p:cNvSpPr txBox="1">
            <a:spLocks noGrp="1"/>
          </p:cNvSpPr>
          <p:nvPr>
            <p:ph type="body" idx="1"/>
          </p:nvPr>
        </p:nvSpPr>
        <p:spPr>
          <a:xfrm>
            <a:off x="938500" y="993422"/>
            <a:ext cx="7172100" cy="329250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latin typeface="Arial"/>
                <a:ea typeface="Arial"/>
                <a:cs typeface="Arial"/>
                <a:sym typeface="Arial"/>
              </a:rPr>
              <a:t>Benefits to personal selling:</a:t>
            </a:r>
            <a:endParaRPr sz="900">
              <a:latin typeface="Arial"/>
              <a:ea typeface="Arial"/>
              <a:cs typeface="Arial"/>
              <a:sym typeface="Arial"/>
            </a:endParaRPr>
          </a:p>
          <a:p>
            <a:pPr marL="395288" lvl="0" indent="-423863" algn="l" rtl="0">
              <a:lnSpc>
                <a:spcPct val="100000"/>
              </a:lnSpc>
              <a:spcBef>
                <a:spcPts val="1000"/>
              </a:spcBef>
              <a:spcAft>
                <a:spcPts val="0"/>
              </a:spcAft>
              <a:buSzPts val="1600"/>
              <a:buChar char="●"/>
            </a:pPr>
            <a:r>
              <a:rPr lang="en-US" sz="1600">
                <a:latin typeface="Arial"/>
                <a:ea typeface="Arial"/>
                <a:cs typeface="Arial"/>
                <a:sym typeface="Arial"/>
              </a:rPr>
              <a:t>The salesperson can immediately tailor their sales message based on the customer’s response, feedback and buying signals.</a:t>
            </a:r>
            <a:endParaRPr sz="1600"/>
          </a:p>
          <a:p>
            <a:pPr marL="395288" lvl="0" indent="-423863" algn="l" rtl="0">
              <a:lnSpc>
                <a:spcPct val="100000"/>
              </a:lnSpc>
              <a:spcBef>
                <a:spcPts val="600"/>
              </a:spcBef>
              <a:spcAft>
                <a:spcPts val="0"/>
              </a:spcAft>
              <a:buSzPts val="1600"/>
              <a:buChar char="●"/>
            </a:pPr>
            <a:r>
              <a:rPr lang="en-US" sz="1600">
                <a:latin typeface="Arial"/>
                <a:ea typeface="Arial"/>
                <a:cs typeface="Arial"/>
                <a:sym typeface="Arial"/>
              </a:rPr>
              <a:t>Personal selling allows salespeople to communication more information relating to customer needs than any other form of promotion.</a:t>
            </a:r>
            <a:endParaRPr sz="1600"/>
          </a:p>
          <a:p>
            <a:pPr marL="395288" lvl="0" indent="-423863" algn="l" rtl="0">
              <a:lnSpc>
                <a:spcPct val="100000"/>
              </a:lnSpc>
              <a:spcBef>
                <a:spcPts val="600"/>
              </a:spcBef>
              <a:spcAft>
                <a:spcPts val="0"/>
              </a:spcAft>
              <a:buSzPts val="1600"/>
              <a:buChar char="●"/>
            </a:pPr>
            <a:r>
              <a:rPr lang="en-US" sz="1600">
                <a:latin typeface="Arial"/>
                <a:ea typeface="Arial"/>
                <a:cs typeface="Arial"/>
                <a:sym typeface="Arial"/>
              </a:rPr>
              <a:t>Personal selling allows the salesperson to explain potentially confusing or complex information to the customer.</a:t>
            </a:r>
            <a:endParaRPr sz="1600"/>
          </a:p>
          <a:p>
            <a:pPr marL="395288" lvl="0" indent="-423863" algn="l" rtl="0">
              <a:lnSpc>
                <a:spcPct val="100000"/>
              </a:lnSpc>
              <a:spcBef>
                <a:spcPts val="600"/>
              </a:spcBef>
              <a:spcAft>
                <a:spcPts val="0"/>
              </a:spcAft>
              <a:buSzPts val="1600"/>
              <a:buChar char="●"/>
            </a:pPr>
            <a:r>
              <a:rPr lang="en-US" sz="1600">
                <a:latin typeface="Arial"/>
                <a:ea typeface="Arial"/>
                <a:cs typeface="Arial"/>
                <a:sym typeface="Arial"/>
              </a:rPr>
              <a:t>Face-to-face communication improves the likelihood of the customer paying attention to the information being shared.</a:t>
            </a:r>
            <a:endParaRPr sz="1600"/>
          </a:p>
          <a:p>
            <a:pPr marL="395288" lvl="0" indent="-423863" algn="l" rtl="0">
              <a:lnSpc>
                <a:spcPct val="100000"/>
              </a:lnSpc>
              <a:spcBef>
                <a:spcPts val="600"/>
              </a:spcBef>
              <a:spcAft>
                <a:spcPts val="1600"/>
              </a:spcAft>
              <a:buSzPts val="1600"/>
              <a:buChar char="●"/>
            </a:pPr>
            <a:r>
              <a:rPr lang="en-US" sz="1600">
                <a:latin typeface="Arial"/>
                <a:ea typeface="Arial"/>
                <a:cs typeface="Arial"/>
                <a:sym typeface="Arial"/>
              </a:rPr>
              <a:t>Personal selling provides the best opportunity to establish solid working relationships, enhancing the probability of developing long term relationships with customers. </a:t>
            </a:r>
            <a:endParaRPr sz="1600"/>
          </a:p>
        </p:txBody>
      </p:sp>
      <p:cxnSp>
        <p:nvCxnSpPr>
          <p:cNvPr id="87" name="Google Shape;87;p7"/>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88" name="Google Shape;88;p7"/>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89" name="Google Shape;89;p7"/>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8"/>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TYPES OF SALES</a:t>
            </a:r>
            <a:endParaRPr b="1">
              <a:latin typeface="Arial"/>
              <a:ea typeface="Arial"/>
              <a:cs typeface="Arial"/>
              <a:sym typeface="Arial"/>
            </a:endParaRPr>
          </a:p>
        </p:txBody>
      </p:sp>
      <p:sp>
        <p:nvSpPr>
          <p:cNvPr id="95" name="Google Shape;95;p8"/>
          <p:cNvSpPr txBox="1">
            <a:spLocks noGrp="1"/>
          </p:cNvSpPr>
          <p:nvPr>
            <p:ph type="body" idx="1"/>
          </p:nvPr>
        </p:nvSpPr>
        <p:spPr>
          <a:xfrm>
            <a:off x="938500" y="993422"/>
            <a:ext cx="7172100" cy="329250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latin typeface="Arial"/>
                <a:ea typeface="Arial"/>
                <a:cs typeface="Arial"/>
                <a:sym typeface="Arial"/>
              </a:rPr>
              <a:t>Personal Selling Categories: Inside Sales</a:t>
            </a:r>
            <a:endParaRPr sz="1800" b="1">
              <a:solidFill>
                <a:srgbClr val="EF8600"/>
              </a:solidFill>
              <a:latin typeface="Arial"/>
              <a:ea typeface="Arial"/>
              <a:cs typeface="Arial"/>
              <a:sym typeface="Arial"/>
            </a:endParaRPr>
          </a:p>
          <a:p>
            <a:pPr marL="0" lvl="0" indent="0" algn="l" rtl="0">
              <a:lnSpc>
                <a:spcPct val="100000"/>
              </a:lnSpc>
              <a:spcBef>
                <a:spcPts val="1000"/>
              </a:spcBef>
              <a:spcAft>
                <a:spcPts val="0"/>
              </a:spcAft>
              <a:buSzPts val="1150"/>
              <a:buNone/>
            </a:pPr>
            <a:r>
              <a:rPr lang="en-US" sz="1600" b="1">
                <a:solidFill>
                  <a:schemeClr val="dk2"/>
                </a:solidFill>
                <a:latin typeface="Arial"/>
                <a:ea typeface="Arial"/>
                <a:cs typeface="Arial"/>
                <a:sym typeface="Arial"/>
              </a:rPr>
              <a:t>Inside sales</a:t>
            </a:r>
            <a:r>
              <a:rPr lang="en-US" sz="1600" b="1">
                <a:latin typeface="Arial"/>
                <a:ea typeface="Arial"/>
                <a:cs typeface="Arial"/>
                <a:sym typeface="Arial"/>
              </a:rPr>
              <a:t> </a:t>
            </a:r>
            <a:r>
              <a:rPr lang="en-US" sz="1600">
                <a:latin typeface="Arial"/>
                <a:ea typeface="Arial"/>
                <a:cs typeface="Arial"/>
                <a:sym typeface="Arial"/>
              </a:rPr>
              <a:t>professionals sell company products and services over the phone, online, or other means of communication from inside the company’s office.</a:t>
            </a:r>
            <a:endParaRPr sz="1600">
              <a:latin typeface="Arial"/>
              <a:ea typeface="Arial"/>
              <a:cs typeface="Arial"/>
              <a:sym typeface="Arial"/>
            </a:endParaRPr>
          </a:p>
          <a:p>
            <a:pPr marL="457200" lvl="0" indent="-330200" algn="l" rtl="0">
              <a:lnSpc>
                <a:spcPct val="100000"/>
              </a:lnSpc>
              <a:spcBef>
                <a:spcPts val="600"/>
              </a:spcBef>
              <a:spcAft>
                <a:spcPts val="0"/>
              </a:spcAft>
              <a:buSzPts val="1600"/>
              <a:buFont typeface="Arial"/>
              <a:buChar char="●"/>
            </a:pPr>
            <a:r>
              <a:rPr lang="en-US" sz="1600">
                <a:latin typeface="Arial"/>
                <a:ea typeface="Arial"/>
                <a:cs typeface="Arial"/>
                <a:sym typeface="Arial"/>
              </a:rPr>
              <a:t>In team sports, inside sales staff are often utilized for products and services that require minimal investment levels, such as mini ticket packages.</a:t>
            </a:r>
            <a:endParaRPr sz="1600"/>
          </a:p>
          <a:p>
            <a:pPr marL="0" lvl="0" indent="0" algn="l" rtl="0">
              <a:lnSpc>
                <a:spcPct val="100000"/>
              </a:lnSpc>
              <a:spcBef>
                <a:spcPts val="600"/>
              </a:spcBef>
              <a:spcAft>
                <a:spcPts val="0"/>
              </a:spcAft>
              <a:buNone/>
            </a:pPr>
            <a:r>
              <a:rPr lang="en-US" sz="1600">
                <a:latin typeface="Arial"/>
                <a:ea typeface="Arial"/>
                <a:cs typeface="Arial"/>
                <a:sym typeface="Arial"/>
              </a:rPr>
              <a:t>An inside sales staff consists primarily of telemarketers.</a:t>
            </a:r>
            <a:endParaRPr sz="1600"/>
          </a:p>
          <a:p>
            <a:pPr marL="457200" lvl="0" indent="-330200" algn="l" rtl="0">
              <a:lnSpc>
                <a:spcPct val="100000"/>
              </a:lnSpc>
              <a:spcBef>
                <a:spcPts val="600"/>
              </a:spcBef>
              <a:spcAft>
                <a:spcPts val="0"/>
              </a:spcAft>
              <a:buSzPts val="1600"/>
              <a:buFont typeface="Arial"/>
              <a:buChar char="●"/>
            </a:pPr>
            <a:r>
              <a:rPr lang="en-US" sz="1600" b="1">
                <a:solidFill>
                  <a:schemeClr val="dk2"/>
                </a:solidFill>
                <a:latin typeface="Arial"/>
                <a:ea typeface="Arial"/>
                <a:cs typeface="Arial"/>
                <a:sym typeface="Arial"/>
              </a:rPr>
              <a:t>Telemarketers</a:t>
            </a:r>
            <a:r>
              <a:rPr lang="en-US" sz="1600">
                <a:latin typeface="Arial"/>
                <a:ea typeface="Arial"/>
                <a:cs typeface="Arial"/>
                <a:sym typeface="Arial"/>
              </a:rPr>
              <a:t> are sales professionals that make outbound telephone calls to prospective customers in order to sell company products and services.</a:t>
            </a:r>
            <a:endParaRPr sz="1600"/>
          </a:p>
          <a:p>
            <a:pPr marL="395288" lvl="0" indent="-395288" algn="l" rtl="0">
              <a:lnSpc>
                <a:spcPct val="100000"/>
              </a:lnSpc>
              <a:spcBef>
                <a:spcPts val="600"/>
              </a:spcBef>
              <a:spcAft>
                <a:spcPts val="600"/>
              </a:spcAft>
              <a:buSzPts val="1150"/>
              <a:buNone/>
            </a:pPr>
            <a:endParaRPr sz="1400">
              <a:latin typeface="Arial"/>
              <a:ea typeface="Arial"/>
              <a:cs typeface="Arial"/>
              <a:sym typeface="Arial"/>
            </a:endParaRPr>
          </a:p>
        </p:txBody>
      </p:sp>
      <p:cxnSp>
        <p:nvCxnSpPr>
          <p:cNvPr id="96" name="Google Shape;96;p8"/>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97" name="Google Shape;97;p8"/>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98" name="Google Shape;98;p8"/>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9"/>
          <p:cNvSpPr txBox="1">
            <a:spLocks noGrp="1"/>
          </p:cNvSpPr>
          <p:nvPr>
            <p:ph type="title"/>
          </p:nvPr>
        </p:nvSpPr>
        <p:spPr>
          <a:xfrm>
            <a:off x="938500" y="445025"/>
            <a:ext cx="5735700" cy="941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400"/>
              <a:buNone/>
            </a:pPr>
            <a:r>
              <a:rPr lang="en-US" b="1">
                <a:latin typeface="Arial"/>
                <a:ea typeface="Arial"/>
                <a:cs typeface="Arial"/>
                <a:sym typeface="Arial"/>
              </a:rPr>
              <a:t>TYPES OF SALES</a:t>
            </a:r>
            <a:endParaRPr b="1">
              <a:latin typeface="Arial"/>
              <a:ea typeface="Arial"/>
              <a:cs typeface="Arial"/>
              <a:sym typeface="Arial"/>
            </a:endParaRPr>
          </a:p>
        </p:txBody>
      </p:sp>
      <p:sp>
        <p:nvSpPr>
          <p:cNvPr id="104" name="Google Shape;104;p9"/>
          <p:cNvSpPr txBox="1">
            <a:spLocks noGrp="1"/>
          </p:cNvSpPr>
          <p:nvPr>
            <p:ph type="body" idx="1"/>
          </p:nvPr>
        </p:nvSpPr>
        <p:spPr>
          <a:xfrm>
            <a:off x="938500" y="993422"/>
            <a:ext cx="7172100" cy="3292503"/>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50"/>
              <a:buNone/>
            </a:pPr>
            <a:r>
              <a:rPr lang="en-US" sz="1800" b="1">
                <a:latin typeface="Arial"/>
                <a:ea typeface="Arial"/>
                <a:cs typeface="Arial"/>
                <a:sym typeface="Arial"/>
              </a:rPr>
              <a:t>Personal Selling Categories: Outside Sales</a:t>
            </a:r>
            <a:endParaRPr sz="1350"/>
          </a:p>
          <a:p>
            <a:pPr marL="400050" lvl="0" indent="-301625" algn="l" rtl="0">
              <a:lnSpc>
                <a:spcPct val="100000"/>
              </a:lnSpc>
              <a:spcBef>
                <a:spcPts val="1000"/>
              </a:spcBef>
              <a:spcAft>
                <a:spcPts val="0"/>
              </a:spcAft>
              <a:buSzPts val="1150"/>
              <a:buChar char="●"/>
            </a:pPr>
            <a:r>
              <a:rPr lang="en-US" sz="1600" b="1">
                <a:solidFill>
                  <a:schemeClr val="dk2"/>
                </a:solidFill>
                <a:latin typeface="Arial"/>
                <a:ea typeface="Arial"/>
                <a:cs typeface="Arial"/>
                <a:sym typeface="Arial"/>
              </a:rPr>
              <a:t>Outside sales</a:t>
            </a:r>
            <a:r>
              <a:rPr lang="en-US" sz="1600">
                <a:latin typeface="Arial"/>
                <a:ea typeface="Arial"/>
                <a:cs typeface="Arial"/>
                <a:sym typeface="Arial"/>
              </a:rPr>
              <a:t> professionals primarily communicate with potential customers in person, either onsite or at the prospect’s place of business</a:t>
            </a:r>
            <a:endParaRPr sz="1600">
              <a:latin typeface="Arial"/>
              <a:ea typeface="Arial"/>
              <a:cs typeface="Arial"/>
              <a:sym typeface="Arial"/>
            </a:endParaRPr>
          </a:p>
          <a:p>
            <a:pPr marL="400050" lvl="0" indent="-301625" algn="l" rtl="0">
              <a:lnSpc>
                <a:spcPct val="100000"/>
              </a:lnSpc>
              <a:spcBef>
                <a:spcPts val="1000"/>
              </a:spcBef>
              <a:spcAft>
                <a:spcPts val="0"/>
              </a:spcAft>
              <a:buSzPts val="1150"/>
              <a:buChar char="●"/>
            </a:pPr>
            <a:r>
              <a:rPr lang="en-US" sz="1600" b="1">
                <a:solidFill>
                  <a:schemeClr val="dk2"/>
                </a:solidFill>
                <a:latin typeface="Arial"/>
                <a:ea typeface="Arial"/>
                <a:cs typeface="Arial"/>
                <a:sym typeface="Arial"/>
              </a:rPr>
              <a:t>Outside sales</a:t>
            </a:r>
            <a:r>
              <a:rPr lang="en-US" sz="1600">
                <a:latin typeface="Arial"/>
                <a:ea typeface="Arial"/>
                <a:cs typeface="Arial"/>
                <a:sym typeface="Arial"/>
              </a:rPr>
              <a:t> positions could include a ticket sales or sponsorship sales position.</a:t>
            </a:r>
            <a:endParaRPr/>
          </a:p>
          <a:p>
            <a:pPr marL="400050" lvl="0" indent="-301625" algn="l" rtl="0">
              <a:lnSpc>
                <a:spcPct val="100000"/>
              </a:lnSpc>
              <a:spcBef>
                <a:spcPts val="1000"/>
              </a:spcBef>
              <a:spcAft>
                <a:spcPts val="0"/>
              </a:spcAft>
              <a:buSzPts val="1150"/>
              <a:buChar char="●"/>
            </a:pPr>
            <a:r>
              <a:rPr lang="en-US" sz="1600">
                <a:latin typeface="Arial"/>
                <a:ea typeface="Arial"/>
                <a:cs typeface="Arial"/>
                <a:sym typeface="Arial"/>
              </a:rPr>
              <a:t>Can also be referred to as “field sales” or “external sales”</a:t>
            </a:r>
            <a:endParaRPr/>
          </a:p>
          <a:p>
            <a:pPr marL="395288" lvl="0" indent="-395288" algn="l" rtl="0">
              <a:lnSpc>
                <a:spcPct val="100000"/>
              </a:lnSpc>
              <a:spcBef>
                <a:spcPts val="1000"/>
              </a:spcBef>
              <a:spcAft>
                <a:spcPts val="600"/>
              </a:spcAft>
              <a:buSzPts val="1150"/>
              <a:buNone/>
            </a:pPr>
            <a:endParaRPr sz="1400">
              <a:latin typeface="Arial"/>
              <a:ea typeface="Arial"/>
              <a:cs typeface="Arial"/>
              <a:sym typeface="Arial"/>
            </a:endParaRPr>
          </a:p>
        </p:txBody>
      </p:sp>
      <p:cxnSp>
        <p:nvCxnSpPr>
          <p:cNvPr id="105" name="Google Shape;105;p9"/>
          <p:cNvCxnSpPr/>
          <p:nvPr/>
        </p:nvCxnSpPr>
        <p:spPr>
          <a:xfrm>
            <a:off x="1026200" y="414022"/>
            <a:ext cx="2763000" cy="0"/>
          </a:xfrm>
          <a:prstGeom prst="straightConnector1">
            <a:avLst/>
          </a:prstGeom>
          <a:noFill/>
          <a:ln w="9525" cap="flat" cmpd="sng">
            <a:solidFill>
              <a:schemeClr val="accent1"/>
            </a:solidFill>
            <a:prstDash val="solid"/>
            <a:round/>
            <a:headEnd type="none" w="sm" len="sm"/>
            <a:tailEnd type="none" w="sm" len="sm"/>
          </a:ln>
          <a:effectLst>
            <a:outerShdw blurRad="57150" dist="19050" dir="5400000" algn="bl" rotWithShape="0">
              <a:srgbClr val="FFFFFF">
                <a:alpha val="49411"/>
              </a:srgbClr>
            </a:outerShdw>
          </a:effectLst>
        </p:spPr>
      </p:cxnSp>
      <p:pic>
        <p:nvPicPr>
          <p:cNvPr id="106" name="Google Shape;106;p9"/>
          <p:cNvPicPr preferRelativeResize="0"/>
          <p:nvPr/>
        </p:nvPicPr>
        <p:blipFill rotWithShape="1">
          <a:blip r:embed="rId3">
            <a:alphaModFix/>
          </a:blip>
          <a:srcRect/>
          <a:stretch/>
        </p:blipFill>
        <p:spPr>
          <a:xfrm>
            <a:off x="8023500" y="4711125"/>
            <a:ext cx="1006524" cy="356000"/>
          </a:xfrm>
          <a:prstGeom prst="rect">
            <a:avLst/>
          </a:prstGeom>
          <a:noFill/>
          <a:ln>
            <a:noFill/>
          </a:ln>
        </p:spPr>
      </p:pic>
      <p:sp>
        <p:nvSpPr>
          <p:cNvPr id="107" name="Google Shape;107;p9"/>
          <p:cNvSpPr txBox="1"/>
          <p:nvPr/>
        </p:nvSpPr>
        <p:spPr>
          <a:xfrm>
            <a:off x="5577150" y="4689025"/>
            <a:ext cx="2505900" cy="400200"/>
          </a:xfrm>
          <a:prstGeom prst="rect">
            <a:avLst/>
          </a:prstGeom>
          <a:noFill/>
          <a:ln>
            <a:noFill/>
          </a:ln>
        </p:spPr>
        <p:txBody>
          <a:bodyPr spcFirstLastPara="1" wrap="square" lIns="91425" tIns="91425" rIns="91425" bIns="91425" anchor="t" anchorCtr="0">
            <a:spAutoFit/>
          </a:bodyPr>
          <a:lstStyle/>
          <a:p>
            <a:pPr marL="0" marR="0" lvl="0" indent="0" algn="r" rtl="0">
              <a:lnSpc>
                <a:spcPct val="100000"/>
              </a:lnSpc>
              <a:spcBef>
                <a:spcPts val="0"/>
              </a:spcBef>
              <a:spcAft>
                <a:spcPts val="0"/>
              </a:spcAft>
              <a:buClr>
                <a:srgbClr val="000000"/>
              </a:buClr>
              <a:buSzPts val="800"/>
              <a:buFont typeface="Arial"/>
              <a:buNone/>
            </a:pPr>
            <a:r>
              <a:rPr lang="en-US" sz="800" b="0" i="0" u="none" strike="noStrike" cap="none">
                <a:solidFill>
                  <a:schemeClr val="accent5"/>
                </a:solidFill>
                <a:latin typeface="Oswald"/>
                <a:ea typeface="Oswald"/>
                <a:cs typeface="Oswald"/>
                <a:sym typeface="Oswald"/>
              </a:rPr>
              <a:t>©</a:t>
            </a:r>
            <a:r>
              <a:rPr lang="en-US" sz="1400" b="0" i="0" u="none" strike="noStrike" cap="none">
                <a:solidFill>
                  <a:schemeClr val="accent5"/>
                </a:solidFill>
                <a:latin typeface="Oswald"/>
                <a:ea typeface="Oswald"/>
                <a:cs typeface="Oswald"/>
                <a:sym typeface="Oswald"/>
              </a:rPr>
              <a:t> </a:t>
            </a:r>
            <a:r>
              <a:rPr lang="en-US" sz="800">
                <a:solidFill>
                  <a:schemeClr val="accent5"/>
                </a:solidFill>
                <a:latin typeface="Oswald"/>
                <a:ea typeface="Oswald"/>
                <a:cs typeface="Oswald"/>
                <a:sym typeface="Oswald"/>
              </a:rPr>
              <a:t>Copyright 2023</a:t>
            </a:r>
            <a:r>
              <a:rPr lang="en-US" sz="800" b="0" i="0" u="none" strike="noStrike" cap="none">
                <a:solidFill>
                  <a:schemeClr val="accent5"/>
                </a:solidFill>
                <a:latin typeface="Oswald"/>
                <a:ea typeface="Oswald"/>
                <a:cs typeface="Oswald"/>
                <a:sym typeface="Oswald"/>
              </a:rPr>
              <a:t>. Sports Career Consulting, LLC.</a:t>
            </a:r>
            <a:endParaRPr sz="800" b="0" i="0" u="none" strike="noStrike" cap="none">
              <a:solidFill>
                <a:schemeClr val="accent5"/>
              </a:solidFill>
              <a:latin typeface="Oswald"/>
              <a:ea typeface="Oswald"/>
              <a:cs typeface="Oswald"/>
              <a:sym typeface="Oswald"/>
            </a:endParaRPr>
          </a:p>
        </p:txBody>
      </p:sp>
    </p:spTree>
  </p:cSld>
  <p:clrMapOvr>
    <a:masterClrMapping/>
  </p:clrMapOvr>
</p:sld>
</file>

<file path=ppt/theme/theme1.xml><?xml version="1.0" encoding="utf-8"?>
<a:theme xmlns:a="http://schemas.openxmlformats.org/drawingml/2006/main" name="Futuristic Background by Slidesgo">
  <a:themeElements>
    <a:clrScheme name="Simple Light">
      <a:dk1>
        <a:srgbClr val="001633"/>
      </a:dk1>
      <a:lt1>
        <a:srgbClr val="FFFFFF"/>
      </a:lt1>
      <a:dk2>
        <a:srgbClr val="85D5E6"/>
      </a:dk2>
      <a:lt2>
        <a:srgbClr val="FFAB40"/>
      </a:lt2>
      <a:accent1>
        <a:srgbClr val="FFAB40"/>
      </a:accent1>
      <a:accent2>
        <a:srgbClr val="85D5E6"/>
      </a:accent2>
      <a:accent3>
        <a:srgbClr val="78909C"/>
      </a:accent3>
      <a:accent4>
        <a:srgbClr val="FFAB40"/>
      </a:accent4>
      <a:accent5>
        <a:srgbClr val="3D85C6"/>
      </a:accent5>
      <a:accent6>
        <a:srgbClr val="001633"/>
      </a:accent6>
      <a:hlink>
        <a:srgbClr val="FFFFFF"/>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1052</Words>
  <Application>Microsoft Macintosh PowerPoint</Application>
  <PresentationFormat>On-screen Show (16:9)</PresentationFormat>
  <Paragraphs>107</Paragraphs>
  <Slides>17</Slides>
  <Notes>17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Montserrat</vt:lpstr>
      <vt:lpstr>Oswald</vt:lpstr>
      <vt:lpstr>Arial</vt:lpstr>
      <vt:lpstr>Futuristic Background by Slidesgo</vt:lpstr>
      <vt:lpstr>UNDERSTANDING SALES</vt:lpstr>
      <vt:lpstr>TIME OUT!</vt:lpstr>
      <vt:lpstr>SALES</vt:lpstr>
      <vt:lpstr>SALES</vt:lpstr>
      <vt:lpstr>SALES</vt:lpstr>
      <vt:lpstr>TYPES OF SALES</vt:lpstr>
      <vt:lpstr>PERSONAL SELLING</vt:lpstr>
      <vt:lpstr>TYPES OF SALES</vt:lpstr>
      <vt:lpstr>TYPES OF SALES</vt:lpstr>
      <vt:lpstr>TYPES OF SALES Personal Selling Categories: Box Office Sales</vt:lpstr>
      <vt:lpstr>SALES METHODS</vt:lpstr>
      <vt:lpstr>SALES METHODS</vt:lpstr>
      <vt:lpstr>SALES METHODS</vt:lpstr>
      <vt:lpstr>SALES METHODS</vt:lpstr>
      <vt:lpstr>SALES METHODS</vt:lpstr>
      <vt:lpstr>SALES METHODS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SALES</dc:title>
  <dc:creator>Kelly, Bob</dc:creator>
  <cp:lastModifiedBy>Laura Bennett</cp:lastModifiedBy>
  <cp:revision>1</cp:revision>
  <dcterms:modified xsi:type="dcterms:W3CDTF">2023-08-10T22:36:20Z</dcterms:modified>
</cp:coreProperties>
</file>