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Montserrat" pitchFamily="2" charset="77"/>
      <p:regular r:id="rId12"/>
      <p:bold r:id="rId13"/>
      <p:italic r:id="rId14"/>
      <p:boldItalic r:id="rId15"/>
    </p:embeddedFont>
    <p:embeddedFont>
      <p:font typeface="Oswald" panose="02000703000000000000" pitchFamily="2" charset="77"/>
      <p:regular r:id="rId16"/>
      <p:bold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0" roundtripDataSignature="AMtx7mhSxkX9q+lFpA8rRBfxIFjUP7iw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2"/>
  </p:normalViewPr>
  <p:slideViewPr>
    <p:cSldViewPr snapToGrid="0">
      <p:cViewPr varScale="1">
        <p:scale>
          <a:sx n="132" d="100"/>
          <a:sy n="132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" name="Google Shape;2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" name="Google Shape;3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" name="Google Shape;4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39cb24b55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" name="Google Shape;78;g239cb24b552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" name="Google Shape;8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39cb24b552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g239cb24b552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11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11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 ">
  <p:cSld name="Title + Three Columns 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3"/>
          <p:cNvSpPr txBox="1">
            <a:spLocks noGrp="1"/>
          </p:cNvSpPr>
          <p:nvPr>
            <p:ph type="title"/>
          </p:nvPr>
        </p:nvSpPr>
        <p:spPr>
          <a:xfrm>
            <a:off x="353849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" name="Google Shape;16;p13"/>
          <p:cNvSpPr txBox="1">
            <a:spLocks noGrp="1"/>
          </p:cNvSpPr>
          <p:nvPr>
            <p:ph type="subTitle" idx="1"/>
          </p:nvPr>
        </p:nvSpPr>
        <p:spPr>
          <a:xfrm>
            <a:off x="353849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13"/>
          <p:cNvSpPr txBox="1">
            <a:spLocks noGrp="1"/>
          </p:cNvSpPr>
          <p:nvPr>
            <p:ph type="title" idx="2"/>
          </p:nvPr>
        </p:nvSpPr>
        <p:spPr>
          <a:xfrm>
            <a:off x="6028553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13"/>
          <p:cNvSpPr txBox="1">
            <a:spLocks noGrp="1"/>
          </p:cNvSpPr>
          <p:nvPr>
            <p:ph type="subTitle" idx="3"/>
          </p:nvPr>
        </p:nvSpPr>
        <p:spPr>
          <a:xfrm>
            <a:off x="6028553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" name="Google Shape;19;p13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13"/>
          <p:cNvSpPr txBox="1">
            <a:spLocks noGrp="1"/>
          </p:cNvSpPr>
          <p:nvPr>
            <p:ph type="title" idx="5"/>
          </p:nvPr>
        </p:nvSpPr>
        <p:spPr>
          <a:xfrm>
            <a:off x="1048447" y="27679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subTitle" idx="6"/>
          </p:nvPr>
        </p:nvSpPr>
        <p:spPr>
          <a:xfrm>
            <a:off x="1048447" y="34528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"/>
          <p:cNvSpPr txBox="1">
            <a:spLocks noGrp="1"/>
          </p:cNvSpPr>
          <p:nvPr>
            <p:ph type="ctrTitle"/>
          </p:nvPr>
        </p:nvSpPr>
        <p:spPr>
          <a:xfrm>
            <a:off x="1747970" y="1950074"/>
            <a:ext cx="5648060" cy="644700"/>
          </a:xfrm>
          <a:prstGeom prst="rect">
            <a:avLst/>
          </a:prstGeom>
          <a:noFill/>
          <a:ln>
            <a:noFill/>
          </a:ln>
          <a:effectLst>
            <a:outerShdw blurRad="142875" dist="19050" dir="87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200" cap="all" dirty="0">
                <a:latin typeface="Arial"/>
                <a:ea typeface="Arial"/>
                <a:cs typeface="Arial"/>
                <a:sym typeface="Arial"/>
              </a:rPr>
              <a:t>Sales Strategies, Skills and Techniques</a:t>
            </a:r>
            <a:endParaRPr sz="3200" cap="all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dist="19050" dir="84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200" b="0">
                <a:latin typeface="Arial"/>
                <a:ea typeface="Arial"/>
                <a:cs typeface="Arial"/>
                <a:sym typeface="Arial"/>
              </a:rPr>
              <a:t>LESSON 7.3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" name="Google Shape;33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34" name="Google Shape;3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-US" sz="13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sz="7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7878000" cy="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PERSONAL SALES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2"/>
          <p:cNvSpPr txBox="1">
            <a:spLocks noGrp="1"/>
          </p:cNvSpPr>
          <p:nvPr>
            <p:ph type="body" idx="1"/>
          </p:nvPr>
        </p:nvSpPr>
        <p:spPr>
          <a:xfrm>
            <a:off x="938500" y="1187875"/>
            <a:ext cx="7172100" cy="309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There are three types of personal sales: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Collaborative Selling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: The salesperson and client take time to understand one another and develop a relationship according to the salesperson’s offer and the client’s needs.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Transactional selling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: The salesperson and client have limited interaction and the sale is based mostly on price or a specific element.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Team selling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: A variation of collaborative selling that includes multiple people from the selling or buying organization, or both.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" name="Google Shape;42;p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43" name="Google Shape;43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"/>
          <p:cNvSpPr txBox="1">
            <a:spLocks noGrp="1"/>
          </p:cNvSpPr>
          <p:nvPr>
            <p:ph type="title"/>
          </p:nvPr>
        </p:nvSpPr>
        <p:spPr>
          <a:xfrm>
            <a:off x="711642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SALES SKILLS &amp; TECHNIQUES</a:t>
            </a:r>
            <a:endParaRPr/>
          </a:p>
        </p:txBody>
      </p:sp>
      <p:sp>
        <p:nvSpPr>
          <p:cNvPr id="50" name="Google Shape;50;p3"/>
          <p:cNvSpPr txBox="1">
            <a:spLocks noGrp="1"/>
          </p:cNvSpPr>
          <p:nvPr>
            <p:ph type="body" idx="1"/>
          </p:nvPr>
        </p:nvSpPr>
        <p:spPr>
          <a:xfrm>
            <a:off x="2727028" y="1860250"/>
            <a:ext cx="1758600" cy="5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REFERRALS</a:t>
            </a:r>
            <a:endParaRPr sz="950">
              <a:solidFill>
                <a:schemeClr val="lt2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endParaRPr sz="950" b="1">
              <a:solidFill>
                <a:schemeClr val="l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1" name="Google Shape;51;p3"/>
          <p:cNvCxnSpPr/>
          <p:nvPr/>
        </p:nvCxnSpPr>
        <p:spPr>
          <a:xfrm>
            <a:off x="711642" y="960447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52" name="Google Shape;52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54" name="Google Shape;54;p3"/>
          <p:cNvSpPr/>
          <p:nvPr/>
        </p:nvSpPr>
        <p:spPr>
          <a:xfrm>
            <a:off x="711642" y="1059413"/>
            <a:ext cx="714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FFFFFF"/>
                </a:solidFill>
              </a:rPr>
              <a:t>Sports &amp; entertainment sales skills and techniques:</a:t>
            </a:r>
            <a:endParaRPr sz="1800" b="1"/>
          </a:p>
        </p:txBody>
      </p:sp>
      <p:sp>
        <p:nvSpPr>
          <p:cNvPr id="55" name="Google Shape;55;p3"/>
          <p:cNvSpPr/>
          <p:nvPr/>
        </p:nvSpPr>
        <p:spPr>
          <a:xfrm>
            <a:off x="563800" y="1902125"/>
            <a:ext cx="2068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2"/>
                </a:solidFill>
              </a:rPr>
              <a:t>PROSPECTING</a:t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56" name="Google Shape;56;p3"/>
          <p:cNvSpPr/>
          <p:nvPr/>
        </p:nvSpPr>
        <p:spPr>
          <a:xfrm>
            <a:off x="4580369" y="1921900"/>
            <a:ext cx="183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2"/>
                </a:solidFill>
              </a:rPr>
              <a:t>NETWORKING</a:t>
            </a:r>
            <a:endParaRPr sz="1800">
              <a:solidFill>
                <a:schemeClr val="lt2"/>
              </a:solidFill>
            </a:endParaRPr>
          </a:p>
        </p:txBody>
      </p:sp>
      <p:sp>
        <p:nvSpPr>
          <p:cNvPr id="57" name="Google Shape;57;p3"/>
          <p:cNvSpPr/>
          <p:nvPr/>
        </p:nvSpPr>
        <p:spPr>
          <a:xfrm>
            <a:off x="6511697" y="1921900"/>
            <a:ext cx="2068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2"/>
                </a:solidFill>
              </a:rPr>
              <a:t>COLD CALLING</a:t>
            </a:r>
            <a:endParaRPr sz="1800">
              <a:solidFill>
                <a:schemeClr val="lt2"/>
              </a:solidFill>
            </a:endParaRPr>
          </a:p>
        </p:txBody>
      </p:sp>
      <p:cxnSp>
        <p:nvCxnSpPr>
          <p:cNvPr id="58" name="Google Shape;58;p3"/>
          <p:cNvCxnSpPr/>
          <p:nvPr/>
        </p:nvCxnSpPr>
        <p:spPr>
          <a:xfrm>
            <a:off x="1462163" y="2322096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cxnSp>
        <p:nvCxnSpPr>
          <p:cNvPr id="59" name="Google Shape;59;p3"/>
          <p:cNvCxnSpPr/>
          <p:nvPr/>
        </p:nvCxnSpPr>
        <p:spPr>
          <a:xfrm>
            <a:off x="3444772" y="2322096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cxnSp>
        <p:nvCxnSpPr>
          <p:cNvPr id="60" name="Google Shape;60;p3"/>
          <p:cNvCxnSpPr/>
          <p:nvPr/>
        </p:nvCxnSpPr>
        <p:spPr>
          <a:xfrm>
            <a:off x="5362782" y="2322096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cxnSp>
        <p:nvCxnSpPr>
          <p:cNvPr id="61" name="Google Shape;61;p3"/>
          <p:cNvCxnSpPr/>
          <p:nvPr/>
        </p:nvCxnSpPr>
        <p:spPr>
          <a:xfrm>
            <a:off x="7410041" y="2322096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62" name="Google Shape;62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3476" y="2639825"/>
            <a:ext cx="1412100" cy="94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19977" y="2639824"/>
            <a:ext cx="719050" cy="704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18835" y="2521199"/>
            <a:ext cx="1254223" cy="94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47399" y="2521200"/>
            <a:ext cx="902550" cy="94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"/>
          <p:cNvSpPr txBox="1">
            <a:spLocks noGrp="1"/>
          </p:cNvSpPr>
          <p:nvPr>
            <p:ph type="title"/>
          </p:nvPr>
        </p:nvSpPr>
        <p:spPr>
          <a:xfrm>
            <a:off x="760325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PROSPECTING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4"/>
          <p:cNvSpPr txBox="1">
            <a:spLocks noGrp="1"/>
          </p:cNvSpPr>
          <p:nvPr>
            <p:ph type="body" idx="1"/>
          </p:nvPr>
        </p:nvSpPr>
        <p:spPr>
          <a:xfrm>
            <a:off x="760325" y="1103475"/>
            <a:ext cx="75192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Prospecting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is the process of consistently researching for and seeking out new customers for an organization’s products and services.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Prospecting is a very detail-oriented process requiring careful research and analysis.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Sales professionals may explore several avenues when </a:t>
            </a:r>
            <a:br>
              <a:rPr lang="en-US" sz="1600" b="1">
                <a:latin typeface="Arial"/>
                <a:ea typeface="Arial"/>
                <a:cs typeface="Arial"/>
                <a:sym typeface="Arial"/>
              </a:rPr>
            </a:b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prospecting to develop quality sales leads:</a:t>
            </a:r>
            <a:endParaRPr sz="1600" b="1"/>
          </a:p>
          <a:p>
            <a:pPr marL="457200" lvl="0" indent="-330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Trade Shows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Industry Events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Networking Events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Consumer Lists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Directories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Industry Publications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" name="Google Shape;72;p4"/>
          <p:cNvCxnSpPr/>
          <p:nvPr/>
        </p:nvCxnSpPr>
        <p:spPr>
          <a:xfrm>
            <a:off x="848025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73" name="Google Shape;7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75" name="Google Shape;75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29500" y="2716700"/>
            <a:ext cx="2140024" cy="142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39cb24b552_0_12"/>
          <p:cNvSpPr txBox="1">
            <a:spLocks noGrp="1"/>
          </p:cNvSpPr>
          <p:nvPr>
            <p:ph type="title"/>
          </p:nvPr>
        </p:nvSpPr>
        <p:spPr>
          <a:xfrm>
            <a:off x="760325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REFERRALS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g239cb24b552_0_12"/>
          <p:cNvSpPr txBox="1">
            <a:spLocks noGrp="1"/>
          </p:cNvSpPr>
          <p:nvPr>
            <p:ph type="body" idx="1"/>
          </p:nvPr>
        </p:nvSpPr>
        <p:spPr>
          <a:xfrm>
            <a:off x="760325" y="1103475"/>
            <a:ext cx="75192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Referrals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occur when an existing customer recommends another organization or individual to a sales professional as a potential customer. 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Sports and entertainment organizations encourage sales </a:t>
            </a:r>
            <a:br>
              <a:rPr lang="en-US" sz="1600" b="1">
                <a:latin typeface="Arial"/>
                <a:ea typeface="Arial"/>
                <a:cs typeface="Arial"/>
                <a:sym typeface="Arial"/>
              </a:rPr>
            </a:br>
            <a:r>
              <a:rPr lang="en-US" sz="1600" b="1">
                <a:latin typeface="Arial"/>
                <a:ea typeface="Arial"/>
                <a:cs typeface="Arial"/>
                <a:sym typeface="Arial"/>
              </a:rPr>
              <a:t>referrals through promotion:</a:t>
            </a:r>
            <a:endParaRPr sz="16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Trade Shows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Industry Events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Networking Events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Consumer Lists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Directories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Industry Publications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" name="Google Shape;82;g239cb24b552_0_12"/>
          <p:cNvCxnSpPr/>
          <p:nvPr/>
        </p:nvCxnSpPr>
        <p:spPr>
          <a:xfrm>
            <a:off x="848025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83" name="Google Shape;83;g239cb24b552_0_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g239cb24b552_0_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85" name="Google Shape;85;g239cb24b552_0_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47673" y="2532926"/>
            <a:ext cx="1535366" cy="1503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6"/>
          <p:cNvSpPr txBox="1">
            <a:spLocks noGrp="1"/>
          </p:cNvSpPr>
          <p:nvPr>
            <p:ph type="title" idx="4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REFERRALS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1" name="Google Shape;91;p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sp>
        <p:nvSpPr>
          <p:cNvPr id="92" name="Google Shape;92;p6"/>
          <p:cNvSpPr txBox="1">
            <a:spLocks noGrp="1"/>
          </p:cNvSpPr>
          <p:nvPr>
            <p:ph type="title"/>
          </p:nvPr>
        </p:nvSpPr>
        <p:spPr>
          <a:xfrm>
            <a:off x="4783522" y="25393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36%</a:t>
            </a:r>
            <a:endParaRPr sz="24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6"/>
          <p:cNvSpPr txBox="1">
            <a:spLocks noGrp="1"/>
          </p:cNvSpPr>
          <p:nvPr>
            <p:ph type="subTitle" idx="1"/>
          </p:nvPr>
        </p:nvSpPr>
        <p:spPr>
          <a:xfrm>
            <a:off x="4677385" y="3232822"/>
            <a:ext cx="2301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36% of U.S. soccer fans aged 26-39 became soccer fans due to influence from their friends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6"/>
          <p:cNvSpPr txBox="1">
            <a:spLocks noGrp="1"/>
          </p:cNvSpPr>
          <p:nvPr>
            <p:ph type="title" idx="5"/>
          </p:nvPr>
        </p:nvSpPr>
        <p:spPr>
          <a:xfrm>
            <a:off x="2293472" y="2539375"/>
            <a:ext cx="2067000" cy="5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400" b="1">
                <a:latin typeface="Arial"/>
                <a:ea typeface="Arial"/>
                <a:cs typeface="Arial"/>
                <a:sym typeface="Arial"/>
              </a:rPr>
              <a:t>60-70%</a:t>
            </a:r>
            <a:endParaRPr sz="24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6"/>
          <p:cNvSpPr txBox="1">
            <a:spLocks noGrp="1"/>
          </p:cNvSpPr>
          <p:nvPr>
            <p:ph type="subTitle" idx="6"/>
          </p:nvPr>
        </p:nvSpPr>
        <p:spPr>
          <a:xfrm>
            <a:off x="2293472" y="3224275"/>
            <a:ext cx="20670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Between 60% and 70% of all fitness industry sales are the direct result of referrals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" name="Google Shape;96;p6"/>
          <p:cNvCxnSpPr/>
          <p:nvPr/>
        </p:nvCxnSpPr>
        <p:spPr>
          <a:xfrm>
            <a:off x="5681122" y="3160298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cxnSp>
        <p:nvCxnSpPr>
          <p:cNvPr id="97" name="Google Shape;97;p6"/>
          <p:cNvCxnSpPr/>
          <p:nvPr/>
        </p:nvCxnSpPr>
        <p:spPr>
          <a:xfrm>
            <a:off x="3191075" y="3160298"/>
            <a:ext cx="2718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sp>
        <p:nvSpPr>
          <p:cNvPr id="98" name="Google Shape;98;p6"/>
          <p:cNvSpPr/>
          <p:nvPr/>
        </p:nvSpPr>
        <p:spPr>
          <a:xfrm>
            <a:off x="2984675" y="1810950"/>
            <a:ext cx="684600" cy="684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6"/>
          <p:cNvSpPr/>
          <p:nvPr/>
        </p:nvSpPr>
        <p:spPr>
          <a:xfrm>
            <a:off x="5474722" y="1810950"/>
            <a:ext cx="684600" cy="6846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02" name="Google Shape;102;p6"/>
          <p:cNvSpPr txBox="1"/>
          <p:nvPr/>
        </p:nvSpPr>
        <p:spPr>
          <a:xfrm>
            <a:off x="938500" y="1082850"/>
            <a:ext cx="68457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chemeClr val="dk2"/>
                </a:solidFill>
              </a:rPr>
              <a:t>Referrals </a:t>
            </a:r>
            <a:r>
              <a:rPr lang="en-US"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provide an extremely effective means for generating new sales.  </a:t>
            </a:r>
            <a:endParaRPr/>
          </a:p>
        </p:txBody>
      </p:sp>
      <p:sp>
        <p:nvSpPr>
          <p:cNvPr id="103" name="Google Shape;103;p6"/>
          <p:cNvSpPr txBox="1"/>
          <p:nvPr/>
        </p:nvSpPr>
        <p:spPr>
          <a:xfrm>
            <a:off x="160400" y="4781425"/>
            <a:ext cx="3681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Source: Plunkett Research</a:t>
            </a:r>
            <a:endParaRPr sz="800" b="0" i="0" u="none" strike="noStrike" cap="non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4" name="Google Shape;104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24633" y="1851289"/>
            <a:ext cx="604677" cy="603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20703" y="1851289"/>
            <a:ext cx="603921" cy="6039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39cb24b552_0_23"/>
          <p:cNvSpPr txBox="1">
            <a:spLocks noGrp="1"/>
          </p:cNvSpPr>
          <p:nvPr>
            <p:ph type="title"/>
          </p:nvPr>
        </p:nvSpPr>
        <p:spPr>
          <a:xfrm>
            <a:off x="760325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NETWORKING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g239cb24b552_0_23"/>
          <p:cNvSpPr txBox="1">
            <a:spLocks noGrp="1"/>
          </p:cNvSpPr>
          <p:nvPr>
            <p:ph type="body" idx="1"/>
          </p:nvPr>
        </p:nvSpPr>
        <p:spPr>
          <a:xfrm>
            <a:off x="760325" y="1103475"/>
            <a:ext cx="5369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Networking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occurs when a group of like-minded business professionals gather to help each other to cultivate sales.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Business-to-business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(also known as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B2B marketing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) involves activities one business makes in effort to sell their products and services to another business, rather than to the individual consumer.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6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150"/>
              <a:buNone/>
            </a:pPr>
            <a:endParaRPr sz="16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2" name="Google Shape;112;g239cb24b552_0_23"/>
          <p:cNvCxnSpPr/>
          <p:nvPr/>
        </p:nvCxnSpPr>
        <p:spPr>
          <a:xfrm>
            <a:off x="848025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113" name="Google Shape;113;g239cb24b552_0_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239cb24b552_0_2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15" name="Google Shape;115;g239cb24b552_0_2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364699" y="1489026"/>
            <a:ext cx="2076125" cy="216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8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COLD CALLING</a:t>
            </a:r>
            <a:endParaRPr/>
          </a:p>
        </p:txBody>
      </p:sp>
      <p:sp>
        <p:nvSpPr>
          <p:cNvPr id="121" name="Google Shape;121;p8"/>
          <p:cNvSpPr txBox="1">
            <a:spLocks noGrp="1"/>
          </p:cNvSpPr>
          <p:nvPr>
            <p:ph type="body" idx="1"/>
          </p:nvPr>
        </p:nvSpPr>
        <p:spPr>
          <a:xfrm>
            <a:off x="938500" y="1092850"/>
            <a:ext cx="4810200" cy="319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Cold calling</a:t>
            </a:r>
            <a:r>
              <a:rPr lang="en-US" sz="1600" b="1">
                <a:solidFill>
                  <a:srgbClr val="EF86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refers to a sales professional’s effort to generate new business through outgoing telephone calls without any previous communication with the prospective customer.  </a:t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50"/>
              <a:buNone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Cold calling</a:t>
            </a:r>
            <a:r>
              <a:rPr lang="en-US" sz="16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is generally a less productive means for generating sales than other techniques (networking and referrals) because the personal relationship element is non-existent. 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endParaRPr sz="1600">
              <a:solidFill>
                <a:srgbClr val="EF86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2" name="Google Shape;122;p8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23" name="Google Shape;12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25" name="Google Shape;125;p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51426" y="1585850"/>
            <a:ext cx="2626974" cy="1971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2" name="Google Shape;132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Microsoft Macintosh PowerPoint</Application>
  <PresentationFormat>On-screen Show (16:9)</PresentationFormat>
  <Paragraphs>54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Montserrat</vt:lpstr>
      <vt:lpstr>Oswald</vt:lpstr>
      <vt:lpstr>Arial</vt:lpstr>
      <vt:lpstr>Futuristic Background by Slidesgo</vt:lpstr>
      <vt:lpstr>Sales Strategies, Skills and Techniques</vt:lpstr>
      <vt:lpstr>PERSONAL SALES</vt:lpstr>
      <vt:lpstr>SALES SKILLS &amp; TECHNIQUES</vt:lpstr>
      <vt:lpstr>PROSPECTING</vt:lpstr>
      <vt:lpstr>REFERRALS</vt:lpstr>
      <vt:lpstr>REFERRALS</vt:lpstr>
      <vt:lpstr>NETWORKING</vt:lpstr>
      <vt:lpstr>COLD CALLING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Sales Strategies, Skills and Techniques</dc:title>
  <dc:creator>Kelly, Bob</dc:creator>
  <cp:lastModifiedBy>Laura Bennett</cp:lastModifiedBy>
  <cp:revision>1</cp:revision>
  <dcterms:modified xsi:type="dcterms:W3CDTF">2023-08-10T22:38:55Z</dcterms:modified>
</cp:coreProperties>
</file>