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5143500" type="screen16x9"/>
  <p:notesSz cx="6858000" cy="9144000"/>
  <p:embeddedFontLst>
    <p:embeddedFont>
      <p:font typeface="Montserrat" pitchFamily="2" charset="77"/>
      <p:regular r:id="rId21"/>
      <p:bold r:id="rId22"/>
      <p:italic r:id="rId23"/>
      <p:boldItalic r:id="rId24"/>
    </p:embeddedFont>
    <p:embeddedFont>
      <p:font typeface="Oswald" panose="02000703000000000000" pitchFamily="2" charset="77"/>
      <p:regular r:id="rId25"/>
      <p:bold r:id="rId2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9" roundtripDataSignature="AMtx7mj0j/944Aj1T3DqbIJM+iVYxRrzq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672"/>
  </p:normalViewPr>
  <p:slideViewPr>
    <p:cSldViewPr snapToGrid="0">
      <p:cViewPr varScale="1">
        <p:scale>
          <a:sx n="132" d="100"/>
          <a:sy n="132" d="100"/>
        </p:scale>
        <p:origin x="50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font" Target="fonts/font1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5.fntdata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29" Type="http://customschemas.google.com/relationships/presentationmetadata" Target="meta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4.fntdata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3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2.fntdata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" name="Google Shape;2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5" name="Google Shape;105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4" name="Google Shape;114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3" name="Google Shape;123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5" name="Google Shape;135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4" name="Google Shape;144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3" name="Google Shape;153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2" name="Google Shape;162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1" name="Google Shape;171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0" name="Google Shape;180;p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" name="Google Shape;30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9" name="Google Shape;39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9" name="Google Shape;49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25f0f436fd0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9" name="Google Shape;59;g25f0f436fd0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5f0f436fd0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8" name="Google Shape;68;g25f0f436fd0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25f0f436fd0_0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7" name="Google Shape;77;g25f0f436fd0_0_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25f0f436fd0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g25f0f436fd0_0_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6" name="Google Shape;96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0"/>
          <p:cNvSpPr txBox="1">
            <a:spLocks noGrp="1"/>
          </p:cNvSpPr>
          <p:nvPr>
            <p:ph type="ctrTitle"/>
          </p:nvPr>
        </p:nvSpPr>
        <p:spPr>
          <a:xfrm>
            <a:off x="2175900" y="1950100"/>
            <a:ext cx="4792200" cy="64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 b="1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0" name="Google Shape;10;p20"/>
          <p:cNvSpPr txBox="1">
            <a:spLocks noGrp="1"/>
          </p:cNvSpPr>
          <p:nvPr>
            <p:ph type="subTitle" idx="1"/>
          </p:nvPr>
        </p:nvSpPr>
        <p:spPr>
          <a:xfrm>
            <a:off x="2044200" y="3704650"/>
            <a:ext cx="5055600" cy="46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None/>
              <a:defRPr sz="14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Bullet Points">
  <p:cSld name="CAPTION_ONLY_3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1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3" name="Google Shape;13;p21"/>
          <p:cNvSpPr txBox="1">
            <a:spLocks noGrp="1"/>
          </p:cNvSpPr>
          <p:nvPr>
            <p:ph type="body" idx="1"/>
          </p:nvPr>
        </p:nvSpPr>
        <p:spPr>
          <a:xfrm>
            <a:off x="938500" y="1246025"/>
            <a:ext cx="7172100" cy="30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162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1pPr>
            <a:lvl2pPr marL="914400" lvl="1" indent="-30162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2pPr>
            <a:lvl3pPr marL="1371600" lvl="2" indent="-30162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3pPr>
            <a:lvl4pPr marL="1828800" lvl="3" indent="-30162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4pPr>
            <a:lvl5pPr marL="2286000" lvl="4" indent="-30162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5pPr>
            <a:lvl6pPr marL="2743200" lvl="5" indent="-30162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6pPr>
            <a:lvl7pPr marL="3200400" lvl="6" indent="-30162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●"/>
              <a:defRPr sz="1150">
                <a:solidFill>
                  <a:schemeClr val="lt1"/>
                </a:solidFill>
              </a:defRPr>
            </a:lvl7pPr>
            <a:lvl8pPr marL="3657600" lvl="7" indent="-301625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50"/>
              <a:buChar char="○"/>
              <a:defRPr sz="1150">
                <a:solidFill>
                  <a:schemeClr val="lt1"/>
                </a:solidFill>
              </a:defRPr>
            </a:lvl8pPr>
            <a:lvl9pPr marL="4114800" lvl="8" indent="-301625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50"/>
              <a:buChar char="■"/>
              <a:defRPr sz="115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3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4629300" cy="9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 sz="2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7" name="Google Shape;17;p23"/>
          <p:cNvSpPr txBox="1">
            <a:spLocks noGrp="1"/>
          </p:cNvSpPr>
          <p:nvPr>
            <p:ph type="body" idx="1"/>
          </p:nvPr>
        </p:nvSpPr>
        <p:spPr>
          <a:xfrm>
            <a:off x="938500" y="1659275"/>
            <a:ext cx="3186900" cy="276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marL="914400" lvl="1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8" name="Google Shape;18;p23"/>
          <p:cNvSpPr txBox="1">
            <a:spLocks noGrp="1"/>
          </p:cNvSpPr>
          <p:nvPr>
            <p:ph type="body" idx="2"/>
          </p:nvPr>
        </p:nvSpPr>
        <p:spPr>
          <a:xfrm>
            <a:off x="5037525" y="1659275"/>
            <a:ext cx="3186900" cy="276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 sz="1400">
                <a:solidFill>
                  <a:schemeClr val="lt1"/>
                </a:solidFill>
              </a:defRPr>
            </a:lvl1pPr>
            <a:lvl2pPr marL="914400" lvl="1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blipFill>
          <a:blip r:embed="rId6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"/>
              <a:buNone/>
              <a:defRPr sz="2800" b="0" i="0" u="none" strike="noStrike" cap="non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7" name="Google Shape;7;p1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ontserrat"/>
              <a:buChar char="●"/>
              <a:defRPr sz="18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Montserrat"/>
              <a:buChar char="■"/>
              <a:defRPr sz="1400" b="0" i="0" u="none" strike="noStrike" cap="non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1"/>
          <p:cNvSpPr txBox="1">
            <a:spLocks noGrp="1"/>
          </p:cNvSpPr>
          <p:nvPr>
            <p:ph type="ctrTitle"/>
          </p:nvPr>
        </p:nvSpPr>
        <p:spPr>
          <a:xfrm>
            <a:off x="1907822" y="1950100"/>
            <a:ext cx="5204178" cy="644700"/>
          </a:xfrm>
          <a:prstGeom prst="rect">
            <a:avLst/>
          </a:prstGeom>
          <a:noFill/>
          <a:ln>
            <a:noFill/>
          </a:ln>
          <a:effectLst>
            <a:outerShdw blurRad="142875" dist="19050" dir="8760000" algn="bl" rotWithShape="0">
              <a:srgbClr val="76A5AF">
                <a:alpha val="49803"/>
              </a:srgbClr>
            </a:outerShdw>
          </a:effectLst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THE SALES PROCESS</a:t>
            </a:r>
            <a:endParaRPr/>
          </a:p>
        </p:txBody>
      </p:sp>
      <p:sp>
        <p:nvSpPr>
          <p:cNvPr id="24" name="Google Shape;24;p1"/>
          <p:cNvSpPr txBox="1">
            <a:spLocks noGrp="1"/>
          </p:cNvSpPr>
          <p:nvPr>
            <p:ph type="ctrTitle"/>
          </p:nvPr>
        </p:nvSpPr>
        <p:spPr>
          <a:xfrm>
            <a:off x="2941650" y="2624375"/>
            <a:ext cx="3260700" cy="464700"/>
          </a:xfrm>
          <a:prstGeom prst="rect">
            <a:avLst/>
          </a:prstGeom>
          <a:noFill/>
          <a:ln>
            <a:noFill/>
          </a:ln>
          <a:effectLst>
            <a:outerShdw blurRad="100013" dist="19050" dir="8460000" algn="bl" rotWithShape="0">
              <a:srgbClr val="76A5AF">
                <a:alpha val="49803"/>
              </a:srgbClr>
            </a:outerShdw>
          </a:effectLst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 sz="2200" b="0">
                <a:latin typeface="Arial"/>
                <a:ea typeface="Arial"/>
                <a:cs typeface="Arial"/>
                <a:sym typeface="Arial"/>
              </a:rPr>
              <a:t>LESSON 7.2</a:t>
            </a:r>
            <a:endParaRPr sz="2200" b="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5" name="Google Shape;25;p1"/>
          <p:cNvCxnSpPr/>
          <p:nvPr/>
        </p:nvCxnSpPr>
        <p:spPr>
          <a:xfrm>
            <a:off x="3190500" y="256517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FFFFFF">
                <a:alpha val="49803"/>
              </a:srgbClr>
            </a:outerShdw>
          </a:effectLst>
        </p:spPr>
      </p:cxnSp>
      <p:pic>
        <p:nvPicPr>
          <p:cNvPr id="26" name="Google Shape;26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Google Shape;27;p1"/>
          <p:cNvSpPr txBox="1"/>
          <p:nvPr/>
        </p:nvSpPr>
        <p:spPr>
          <a:xfrm>
            <a:off x="5577150" y="4689025"/>
            <a:ext cx="2505900" cy="3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lang="en-US" sz="700" b="0" i="0" u="none" strike="noStrike" cap="non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©</a:t>
            </a:r>
            <a:r>
              <a:rPr lang="en-US" sz="1300" b="0" i="0" u="none" strike="noStrike" cap="non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700">
                <a:solidFill>
                  <a:schemeClr val="accent5"/>
                </a:solidFill>
              </a:rPr>
              <a:t>Copyright 2023</a:t>
            </a:r>
            <a:r>
              <a:rPr lang="en-US" sz="700" b="0" i="0" u="none" strike="noStrike" cap="non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. Sports Career Consulting, LLC.</a:t>
            </a:r>
            <a:endParaRPr sz="700" b="0" i="0" u="none" strike="noStrike" cap="none">
              <a:solidFill>
                <a:schemeClr val="accent5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0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b="1">
                <a:latin typeface="Arial"/>
                <a:ea typeface="Arial"/>
                <a:cs typeface="Arial"/>
                <a:sym typeface="Arial"/>
              </a:rPr>
              <a:t>THE SALES PROCESS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" name="Google Shape;108;p10"/>
          <p:cNvSpPr txBox="1">
            <a:spLocks noGrp="1"/>
          </p:cNvSpPr>
          <p:nvPr>
            <p:ph type="body" idx="1"/>
          </p:nvPr>
        </p:nvSpPr>
        <p:spPr>
          <a:xfrm>
            <a:off x="938500" y="1038578"/>
            <a:ext cx="7267000" cy="32473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r>
              <a:rPr lang="en-US" sz="1800" b="1">
                <a:latin typeface="Arial"/>
                <a:ea typeface="Arial"/>
                <a:cs typeface="Arial"/>
                <a:sym typeface="Arial"/>
              </a:rPr>
              <a:t>#8 - Ask Prospective Customers To Act On An Interest In Company Products Or Services </a:t>
            </a: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marL="457200" lvl="0" indent="-330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Asking for acceptance of the proposal or for a purchase decision.</a:t>
            </a:r>
            <a:endParaRPr sz="1600"/>
          </a:p>
          <a:p>
            <a:pPr marL="457200" lvl="0" indent="-3302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The sales professional must be prepared for any hesitation from the potential customer.</a:t>
            </a:r>
            <a:endParaRPr sz="1600"/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1600"/>
              </a:spcAft>
              <a:buSzPts val="1150"/>
              <a:buNone/>
            </a:pPr>
            <a:endParaRPr sz="18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9" name="Google Shape;109;p10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FFFFFF">
                <a:alpha val="49803"/>
              </a:srgbClr>
            </a:outerShdw>
          </a:effectLst>
        </p:spPr>
      </p:cxnSp>
      <p:pic>
        <p:nvPicPr>
          <p:cNvPr id="110" name="Google Shape;110;p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Google Shape;111;p10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-US" sz="14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b="0" i="0" u="none" strike="noStrike" cap="non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1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b="1">
                <a:latin typeface="Arial"/>
                <a:ea typeface="Arial"/>
                <a:cs typeface="Arial"/>
                <a:sym typeface="Arial"/>
              </a:rPr>
              <a:t>THE SALES PROCESS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" name="Google Shape;117;p11"/>
          <p:cNvSpPr txBox="1">
            <a:spLocks noGrp="1"/>
          </p:cNvSpPr>
          <p:nvPr>
            <p:ph type="body" idx="1"/>
          </p:nvPr>
        </p:nvSpPr>
        <p:spPr>
          <a:xfrm>
            <a:off x="938500" y="1048203"/>
            <a:ext cx="7513737" cy="32473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r>
              <a:rPr lang="en-US" sz="1800" b="1">
                <a:latin typeface="Arial"/>
                <a:ea typeface="Arial"/>
                <a:cs typeface="Arial"/>
                <a:sym typeface="Arial"/>
              </a:rPr>
              <a:t>#9 - Handle Objections</a:t>
            </a:r>
            <a:endParaRPr/>
          </a:p>
          <a:p>
            <a:pPr marL="457200" lvl="0" indent="-330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-US" sz="16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Objections</a:t>
            </a:r>
            <a:r>
              <a:rPr lang="en-US" sz="1600">
                <a:latin typeface="Arial"/>
                <a:ea typeface="Arial"/>
                <a:cs typeface="Arial"/>
                <a:sym typeface="Arial"/>
              </a:rPr>
              <a:t> are a prospective customer’s concerns or hesitations in making a purchase decision.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marL="457200" lvl="0" indent="-3302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Objections occur when there is lingering doubt or unanswered questions in the mind of the prospect.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marL="457200" lvl="0" indent="-3302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The prospective customer may be favorably inclined to make a purchase but needs clarification, more concessions, or approval by another party. 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marL="457200" lvl="0" indent="-3302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It is the responsibility of the sales professional to uncover and overcome each objection to the customer’s satisfaction.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1600"/>
              </a:spcAft>
              <a:buSzPts val="1150"/>
              <a:buNone/>
            </a:pPr>
            <a:endParaRPr sz="18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18" name="Google Shape;118;p11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FFFFFF">
                <a:alpha val="49803"/>
              </a:srgbClr>
            </a:outerShdw>
          </a:effectLst>
        </p:spPr>
      </p:cxnSp>
      <p:pic>
        <p:nvPicPr>
          <p:cNvPr id="119" name="Google Shape;119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11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-US" sz="14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b="0" i="0" u="none" strike="noStrike" cap="non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2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b="1">
                <a:latin typeface="Arial"/>
                <a:ea typeface="Arial"/>
                <a:cs typeface="Arial"/>
                <a:sym typeface="Arial"/>
              </a:rPr>
              <a:t>THE SALES PROCESS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" name="Google Shape;126;p12"/>
          <p:cNvSpPr txBox="1">
            <a:spLocks noGrp="1"/>
          </p:cNvSpPr>
          <p:nvPr>
            <p:ph type="body" idx="1"/>
          </p:nvPr>
        </p:nvSpPr>
        <p:spPr>
          <a:xfrm>
            <a:off x="1026200" y="1054475"/>
            <a:ext cx="5502900" cy="324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r>
              <a:rPr lang="en-US" sz="1800" b="1">
                <a:latin typeface="Arial"/>
                <a:ea typeface="Arial"/>
                <a:cs typeface="Arial"/>
                <a:sym typeface="Arial"/>
              </a:rPr>
              <a:t>Objections include:</a:t>
            </a: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marL="285750" lvl="0" indent="-314325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00"/>
              <a:buChar char="●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“I'm not a sports fan”</a:t>
            </a:r>
            <a:endParaRPr sz="1600"/>
          </a:p>
          <a:p>
            <a:pPr marL="285750" lvl="0" indent="-314325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00"/>
              <a:buChar char="●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“I don’t have time to attend games”</a:t>
            </a:r>
            <a:endParaRPr sz="1600"/>
          </a:p>
          <a:p>
            <a:pPr marL="285750" lvl="0" indent="-314325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00"/>
              <a:buChar char="●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“We don’t have a budget for sponsorship…”</a:t>
            </a:r>
            <a:endParaRPr sz="1600"/>
          </a:p>
          <a:p>
            <a:pPr marL="285750" lvl="0" indent="-314325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00"/>
              <a:buChar char="●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“I need to discuss this with my boss…”</a:t>
            </a:r>
            <a:endParaRPr sz="1600"/>
          </a:p>
          <a:p>
            <a:pPr marL="285750" lvl="0" indent="-314325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00"/>
              <a:buChar char="●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“I can get the same results for less money by doing something else…”</a:t>
            </a:r>
            <a:endParaRPr sz="1600"/>
          </a:p>
          <a:p>
            <a:pPr marL="285750" lvl="0" indent="-314325" algn="l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SzPts val="1600"/>
              <a:buChar char="●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“Tickets are too expensive…”</a:t>
            </a:r>
            <a:endParaRPr sz="16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27" name="Google Shape;127;p12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FFFFFF">
                <a:alpha val="49803"/>
              </a:srgbClr>
            </a:outerShdw>
          </a:effectLst>
        </p:spPr>
      </p:cxnSp>
      <p:pic>
        <p:nvPicPr>
          <p:cNvPr id="128" name="Google Shape;128;p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Google Shape;129;p12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-US" sz="14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b="0" i="0" u="none" strike="noStrike" cap="non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30" name="Google Shape;130;p1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818834" y="2031650"/>
            <a:ext cx="1873115" cy="1856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" name="Google Shape;131;p1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697174" y="445029"/>
            <a:ext cx="2332849" cy="1856723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12"/>
          <p:cNvSpPr/>
          <p:nvPr/>
        </p:nvSpPr>
        <p:spPr>
          <a:xfrm>
            <a:off x="6697183" y="876402"/>
            <a:ext cx="2332800" cy="83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i="0" u="none" strike="noStrike" cap="none">
                <a:solidFill>
                  <a:srgbClr val="000000"/>
                </a:solidFill>
              </a:rPr>
              <a:t>Tickets are way too expensive!</a:t>
            </a:r>
            <a:endParaRPr sz="1600" b="1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13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b="1">
                <a:latin typeface="Arial"/>
                <a:ea typeface="Arial"/>
                <a:cs typeface="Arial"/>
                <a:sym typeface="Arial"/>
              </a:rPr>
              <a:t>THE SALES PROCESS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" name="Google Shape;138;p13"/>
          <p:cNvSpPr txBox="1">
            <a:spLocks noGrp="1"/>
          </p:cNvSpPr>
          <p:nvPr>
            <p:ph type="body" idx="1"/>
          </p:nvPr>
        </p:nvSpPr>
        <p:spPr>
          <a:xfrm>
            <a:off x="938500" y="1038578"/>
            <a:ext cx="7267000" cy="32473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r>
              <a:rPr lang="en-US" sz="1800" b="1">
                <a:latin typeface="Arial"/>
                <a:ea typeface="Arial"/>
                <a:cs typeface="Arial"/>
                <a:sym typeface="Arial"/>
              </a:rPr>
              <a:t>#10 - Close</a:t>
            </a: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marL="457200" lvl="0" indent="-330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The </a:t>
            </a:r>
            <a:r>
              <a:rPr lang="en-US" sz="16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close</a:t>
            </a:r>
            <a:r>
              <a:rPr lang="en-US" sz="1600">
                <a:latin typeface="Arial"/>
                <a:ea typeface="Arial"/>
                <a:cs typeface="Arial"/>
                <a:sym typeface="Arial"/>
              </a:rPr>
              <a:t> is the stage of the sales cycle where the prospective customer and the sales professional come to an agreement on pricing and services, in which the customer typically commits to a purchase of some kind.</a:t>
            </a:r>
            <a:endParaRPr sz="1600"/>
          </a:p>
          <a:p>
            <a:pPr marL="457200" lvl="0" indent="-3302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The close is when the prospective customer becomes an official client.</a:t>
            </a:r>
            <a:endParaRPr sz="1600"/>
          </a:p>
          <a:p>
            <a:pPr marL="457200" lvl="0" indent="-3302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Sales professionals often make the mistake of thinking this is the last step of the sales process.</a:t>
            </a:r>
            <a:endParaRPr sz="1600"/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1600"/>
              </a:spcAft>
              <a:buSzPts val="1150"/>
              <a:buNone/>
            </a:pPr>
            <a:endParaRPr sz="18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39" name="Google Shape;139;p13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FFFFFF">
                <a:alpha val="49803"/>
              </a:srgbClr>
            </a:outerShdw>
          </a:effectLst>
        </p:spPr>
      </p:cxnSp>
      <p:pic>
        <p:nvPicPr>
          <p:cNvPr id="140" name="Google Shape;140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41" name="Google Shape;141;p13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-US" sz="14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b="0" i="0" u="none" strike="noStrike" cap="non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14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b="1">
                <a:latin typeface="Arial"/>
                <a:ea typeface="Arial"/>
                <a:cs typeface="Arial"/>
                <a:sym typeface="Arial"/>
              </a:rPr>
              <a:t>THE SALES PROCESS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7" name="Google Shape;147;p14"/>
          <p:cNvSpPr txBox="1">
            <a:spLocks noGrp="1"/>
          </p:cNvSpPr>
          <p:nvPr>
            <p:ph type="body" idx="1"/>
          </p:nvPr>
        </p:nvSpPr>
        <p:spPr>
          <a:xfrm>
            <a:off x="938500" y="1038578"/>
            <a:ext cx="7267000" cy="32473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r>
              <a:rPr lang="en-US" sz="1800" b="1">
                <a:latin typeface="Arial"/>
                <a:ea typeface="Arial"/>
                <a:cs typeface="Arial"/>
                <a:sym typeface="Arial"/>
              </a:rPr>
              <a:t>#11 - Follow Up</a:t>
            </a: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marL="457200" lvl="0" indent="-330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The follow up stage is critical to ensure a satisfied and happy customer 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marL="457200" lvl="0" indent="-3302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The organization is responsible for ensuring all services agreed upon throughout the sales process are fulfilled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marL="457200" lvl="0" indent="-3302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Much new business for any organization comes from existing business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SzPts val="1150"/>
              <a:buNone/>
            </a:pPr>
            <a:endParaRPr sz="18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48" name="Google Shape;148;p14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FFFFFF">
                <a:alpha val="49803"/>
              </a:srgbClr>
            </a:outerShdw>
          </a:effectLst>
        </p:spPr>
      </p:cxnSp>
      <p:pic>
        <p:nvPicPr>
          <p:cNvPr id="149" name="Google Shape;149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Google Shape;150;p14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-US" sz="14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b="0" i="0" u="none" strike="noStrike" cap="non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5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b="1">
                <a:latin typeface="Arial"/>
                <a:ea typeface="Arial"/>
                <a:cs typeface="Arial"/>
                <a:sym typeface="Arial"/>
              </a:rPr>
              <a:t>THE SALES PROCESS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6" name="Google Shape;156;p15"/>
          <p:cNvSpPr txBox="1">
            <a:spLocks noGrp="1"/>
          </p:cNvSpPr>
          <p:nvPr>
            <p:ph type="body" idx="1"/>
          </p:nvPr>
        </p:nvSpPr>
        <p:spPr>
          <a:xfrm>
            <a:off x="938500" y="1038578"/>
            <a:ext cx="7267000" cy="32473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r>
              <a:rPr lang="en-US" sz="1800" b="1">
                <a:latin typeface="Arial"/>
                <a:ea typeface="Arial"/>
                <a:cs typeface="Arial"/>
                <a:sym typeface="Arial"/>
              </a:rPr>
              <a:t>#12 - Fulfillment &amp; Service</a:t>
            </a: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marL="457200" lvl="0" indent="-330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-US" sz="16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Fulfillment </a:t>
            </a:r>
            <a:r>
              <a:rPr lang="en-US" sz="1600">
                <a:latin typeface="Arial"/>
                <a:ea typeface="Arial"/>
                <a:cs typeface="Arial"/>
                <a:sym typeface="Arial"/>
              </a:rPr>
              <a:t>is the process of following through and delivering on all promised services to the customer.</a:t>
            </a:r>
            <a:endParaRPr sz="1600"/>
          </a:p>
          <a:p>
            <a:pPr marL="457200" lvl="0" indent="-3302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Meeting and exceeding customer expectations is integral to retaining their business in the future </a:t>
            </a:r>
            <a:endParaRPr sz="1600"/>
          </a:p>
          <a:p>
            <a:pPr marL="457200" lvl="0" indent="-3302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-US" sz="16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Renewal</a:t>
            </a:r>
            <a:r>
              <a:rPr lang="en-US" sz="1600">
                <a:latin typeface="Arial"/>
                <a:ea typeface="Arial"/>
                <a:cs typeface="Arial"/>
                <a:sym typeface="Arial"/>
              </a:rPr>
              <a:t> is the agreement between the organization and customer to continue the business relationship for a predetermined, often contractual, period of time.</a:t>
            </a:r>
            <a:endParaRPr sz="16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57" name="Google Shape;157;p15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FFFFFF">
                <a:alpha val="49803"/>
              </a:srgbClr>
            </a:outerShdw>
          </a:effectLst>
        </p:spPr>
      </p:cxnSp>
      <p:pic>
        <p:nvPicPr>
          <p:cNvPr id="158" name="Google Shape;158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Google Shape;159;p15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-US" sz="14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b="0" i="0" u="none" strike="noStrike" cap="non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6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b="1">
                <a:latin typeface="Arial"/>
                <a:ea typeface="Arial"/>
                <a:cs typeface="Arial"/>
                <a:sym typeface="Arial"/>
              </a:rPr>
              <a:t>THE SALES PROCESS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5" name="Google Shape;165;p16"/>
          <p:cNvSpPr txBox="1">
            <a:spLocks noGrp="1"/>
          </p:cNvSpPr>
          <p:nvPr>
            <p:ph type="body" idx="1"/>
          </p:nvPr>
        </p:nvSpPr>
        <p:spPr>
          <a:xfrm>
            <a:off x="938500" y="1038578"/>
            <a:ext cx="7267000" cy="32473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r>
              <a:rPr lang="en-US" sz="1800" b="1">
                <a:latin typeface="Arial"/>
                <a:ea typeface="Arial"/>
                <a:cs typeface="Arial"/>
                <a:sym typeface="Arial"/>
              </a:rPr>
              <a:t>#12 - Fulfillment &amp; Service</a:t>
            </a:r>
            <a:endParaRPr/>
          </a:p>
          <a:p>
            <a:pPr marL="457200" lvl="0" indent="-330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In addition to sponsorship and media rights, renewals also occur between ticket holders and an organization.</a:t>
            </a:r>
            <a:endParaRPr sz="1600"/>
          </a:p>
          <a:p>
            <a:pPr marL="457200" lvl="0" indent="-3302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As season tickets are a key revenue driver for many sports teams, renewing these customers is often a top priority.</a:t>
            </a:r>
            <a:endParaRPr sz="1600"/>
          </a:p>
          <a:p>
            <a:pPr marL="457200" lvl="0" indent="-3302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Teams offer incentives to entice season ticket holders to renew seats.</a:t>
            </a:r>
            <a:endParaRPr sz="16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66" name="Google Shape;166;p16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FFFFFF">
                <a:alpha val="49803"/>
              </a:srgbClr>
            </a:outerShdw>
          </a:effectLst>
        </p:spPr>
      </p:cxnSp>
      <p:pic>
        <p:nvPicPr>
          <p:cNvPr id="167" name="Google Shape;167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8" name="Google Shape;168;p16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-US" sz="14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b="0" i="0" u="none" strike="noStrike" cap="non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17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b="1">
                <a:latin typeface="Arial"/>
                <a:ea typeface="Arial"/>
                <a:cs typeface="Arial"/>
                <a:sym typeface="Arial"/>
              </a:rPr>
              <a:t>THE SALES PROCESS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" name="Google Shape;174;p17"/>
          <p:cNvSpPr txBox="1">
            <a:spLocks noGrp="1"/>
          </p:cNvSpPr>
          <p:nvPr>
            <p:ph type="body" idx="1"/>
          </p:nvPr>
        </p:nvSpPr>
        <p:spPr>
          <a:xfrm>
            <a:off x="938500" y="1038578"/>
            <a:ext cx="7267000" cy="32473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r>
              <a:rPr lang="en-US" sz="1800" b="1">
                <a:latin typeface="Arial"/>
                <a:ea typeface="Arial"/>
                <a:cs typeface="Arial"/>
                <a:sym typeface="Arial"/>
              </a:rPr>
              <a:t>#13 - Evaluation   </a:t>
            </a:r>
            <a:endParaRPr/>
          </a:p>
          <a:p>
            <a:pPr marL="457200" lvl="0" indent="-330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Measuring the results of a promotional investment (season tickets, luxury suites, sponsorships, endorsement agreements) help an organization determine its effectiveness.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marL="457200" lvl="0" indent="-3302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Evaluations are typically objective (sales fluctuations) but can also be subjective (increased media attention or public awareness).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marL="457200" lvl="0" indent="-330200" algn="l" rtl="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SzPts val="1600"/>
              <a:buFont typeface="Arial"/>
              <a:buChar char="●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It is important for the sales professional to be involved in this step of the process to gain a better understanding of whether or not they are meeting client needs.</a:t>
            </a:r>
            <a:endParaRPr sz="16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5" name="Google Shape;175;p17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FFFFFF">
                <a:alpha val="49803"/>
              </a:srgbClr>
            </a:outerShdw>
          </a:effectLst>
        </p:spPr>
      </p:cxnSp>
      <p:pic>
        <p:nvPicPr>
          <p:cNvPr id="176" name="Google Shape;176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7" name="Google Shape;177;p17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-US" sz="14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b="0" i="0" u="none" strike="noStrike" cap="non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2" name="Google Shape;182;p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83" name="Google Shape;183;p18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-US" sz="14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b="0" i="0" u="none" strike="noStrike" cap="non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184" name="Google Shape;184;p1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395370" y="2300949"/>
            <a:ext cx="2353260" cy="8169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2"/>
          <p:cNvSpPr txBox="1">
            <a:spLocks noGrp="1"/>
          </p:cNvSpPr>
          <p:nvPr>
            <p:ph type="title"/>
          </p:nvPr>
        </p:nvSpPr>
        <p:spPr>
          <a:xfrm>
            <a:off x="878175" y="445025"/>
            <a:ext cx="5735700" cy="9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b="1">
                <a:latin typeface="Arial"/>
                <a:ea typeface="Arial"/>
                <a:cs typeface="Arial"/>
                <a:sym typeface="Arial"/>
              </a:rPr>
              <a:t>THE SALES PROCESS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" name="Google Shape;33;p2"/>
          <p:cNvSpPr txBox="1">
            <a:spLocks noGrp="1"/>
          </p:cNvSpPr>
          <p:nvPr>
            <p:ph type="body" idx="1"/>
          </p:nvPr>
        </p:nvSpPr>
        <p:spPr>
          <a:xfrm>
            <a:off x="878175" y="917050"/>
            <a:ext cx="7947900" cy="30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r>
              <a:rPr lang="en-US" sz="1800" b="1">
                <a:latin typeface="Arial"/>
                <a:ea typeface="Arial"/>
                <a:cs typeface="Arial"/>
                <a:sym typeface="Arial"/>
              </a:rPr>
              <a:t>Steps in the sales process:</a:t>
            </a: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marL="457200" lvl="0" indent="-3683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Arial"/>
              <a:buAutoNum type="arabicPeriod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Understand the product or service</a:t>
            </a:r>
            <a:endParaRPr sz="1600"/>
          </a:p>
          <a:p>
            <a:pPr marL="457200" lvl="0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AutoNum type="arabicPeriod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Identify prospective customers and develop leads</a:t>
            </a:r>
            <a:endParaRPr sz="1600"/>
          </a:p>
          <a:p>
            <a:pPr marL="457200" lvl="0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AutoNum type="arabicPeriod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Qualify and gather information about a prospective customer</a:t>
            </a:r>
            <a:endParaRPr sz="1600"/>
          </a:p>
          <a:p>
            <a:pPr marL="457200" lvl="0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AutoNum type="arabicPeriod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Contact prospective customers (the sales call)</a:t>
            </a:r>
            <a:endParaRPr sz="1600"/>
          </a:p>
          <a:p>
            <a:pPr marL="457200" lvl="0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AutoNum type="arabicPeriod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Establish credibility, rapport and a reason to communicate with the customer</a:t>
            </a:r>
            <a:endParaRPr sz="1600"/>
          </a:p>
          <a:p>
            <a:pPr marL="457200" lvl="0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AutoNum type="arabicPeriod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Identify and confirm a customer’s needs</a:t>
            </a:r>
            <a:endParaRPr sz="1600"/>
          </a:p>
          <a:p>
            <a:pPr marL="457200" lvl="0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AutoNum type="arabicPeriod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Presentation and proposal</a:t>
            </a:r>
            <a:endParaRPr sz="1600"/>
          </a:p>
          <a:p>
            <a:pPr marL="457200" lvl="0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AutoNum type="arabicPeriod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Ask prospective customers to act on an interest in company products or services</a:t>
            </a:r>
            <a:endParaRPr sz="1600"/>
          </a:p>
          <a:p>
            <a:pPr marL="457200" lvl="0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AutoNum type="arabicPeriod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Handle objections</a:t>
            </a:r>
            <a:endParaRPr sz="1600"/>
          </a:p>
          <a:p>
            <a:pPr marL="457200" lvl="0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AutoNum type="arabicPeriod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Close</a:t>
            </a:r>
            <a:endParaRPr sz="1600"/>
          </a:p>
          <a:p>
            <a:pPr marL="457200" lvl="0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AutoNum type="arabicPeriod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Follow-up</a:t>
            </a:r>
            <a:endParaRPr sz="1600"/>
          </a:p>
          <a:p>
            <a:pPr marL="457200" lvl="0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AutoNum type="arabicPeriod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Fulfillment and service</a:t>
            </a:r>
            <a:endParaRPr sz="1600"/>
          </a:p>
          <a:p>
            <a:pPr marL="457200" lvl="0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AutoNum type="arabicPeriod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Evaluation</a:t>
            </a:r>
            <a:endParaRPr sz="160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SzPts val="1150"/>
              <a:buNone/>
            </a:pPr>
            <a:endParaRPr sz="14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4" name="Google Shape;34;p2"/>
          <p:cNvCxnSpPr/>
          <p:nvPr/>
        </p:nvCxnSpPr>
        <p:spPr>
          <a:xfrm>
            <a:off x="878175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FFFFFF">
                <a:alpha val="49803"/>
              </a:srgbClr>
            </a:outerShdw>
          </a:effectLst>
        </p:spPr>
      </p:cxnSp>
      <p:pic>
        <p:nvPicPr>
          <p:cNvPr id="35" name="Google Shape;35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Google Shape;36;p2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-US" sz="14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b="0" i="0" u="none" strike="noStrike" cap="non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3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b="1">
                <a:latin typeface="Arial"/>
                <a:ea typeface="Arial"/>
                <a:cs typeface="Arial"/>
                <a:sym typeface="Arial"/>
              </a:rPr>
              <a:t>THE SALES PROCESS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" name="Google Shape;42;p3"/>
          <p:cNvSpPr txBox="1">
            <a:spLocks noGrp="1"/>
          </p:cNvSpPr>
          <p:nvPr>
            <p:ph type="body" idx="1"/>
          </p:nvPr>
        </p:nvSpPr>
        <p:spPr>
          <a:xfrm>
            <a:off x="938500" y="1246025"/>
            <a:ext cx="6806400" cy="30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r>
              <a:rPr lang="en-US" sz="1800" b="1">
                <a:latin typeface="Arial"/>
                <a:ea typeface="Arial"/>
                <a:cs typeface="Arial"/>
                <a:sym typeface="Arial"/>
              </a:rPr>
              <a:t>#1 - Understand The Product Or Service</a:t>
            </a:r>
            <a:endParaRPr sz="1800" b="1">
              <a:latin typeface="Arial"/>
              <a:ea typeface="Arial"/>
              <a:cs typeface="Arial"/>
              <a:sym typeface="Arial"/>
            </a:endParaRPr>
          </a:p>
          <a:p>
            <a:pPr marL="457200" lvl="0" indent="-330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What inventory (seat locations etc.) is available to be sold?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marL="457200" lvl="0" indent="-3302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How much does the product or service cost?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marL="457200" lvl="0" indent="-330200" algn="l" rtl="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SzPts val="1600"/>
              <a:buFont typeface="Arial"/>
              <a:buChar char="●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What are the features and benefits to your product or service?</a:t>
            </a:r>
            <a:endParaRPr sz="16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3" name="Google Shape;43;p3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FFFFFF">
                <a:alpha val="49803"/>
              </a:srgbClr>
            </a:outerShdw>
          </a:effectLst>
        </p:spPr>
      </p:cxnSp>
      <p:pic>
        <p:nvPicPr>
          <p:cNvPr id="44" name="Google Shape;44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45" name="Google Shape;45;p3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-US" sz="14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b="0" i="0" u="none" strike="noStrike" cap="non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46" name="Google Shape;46;p3" descr="A picture containing graphical user interface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228812" y="3041799"/>
            <a:ext cx="2225775" cy="16693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4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b="1">
                <a:latin typeface="Arial"/>
                <a:ea typeface="Arial"/>
                <a:cs typeface="Arial"/>
                <a:sym typeface="Arial"/>
              </a:rPr>
              <a:t>THE SALES PROCESS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" name="Google Shape;52;p4"/>
          <p:cNvSpPr txBox="1">
            <a:spLocks noGrp="1"/>
          </p:cNvSpPr>
          <p:nvPr>
            <p:ph type="body" idx="1"/>
          </p:nvPr>
        </p:nvSpPr>
        <p:spPr>
          <a:xfrm>
            <a:off x="938500" y="1069425"/>
            <a:ext cx="7269600" cy="253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latin typeface="Arial"/>
                <a:ea typeface="Arial"/>
                <a:cs typeface="Arial"/>
                <a:sym typeface="Arial"/>
              </a:rPr>
              <a:t>#2 - Identify Prospective Customers &amp; Develop Leads</a:t>
            </a:r>
            <a:endParaRPr sz="1600" b="1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30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-US" sz="16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Leads</a:t>
            </a:r>
            <a:r>
              <a:rPr lang="en-US" sz="16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600">
                <a:latin typeface="Arial"/>
                <a:ea typeface="Arial"/>
                <a:cs typeface="Arial"/>
                <a:sym typeface="Arial"/>
              </a:rPr>
              <a:t>are the names of individuals and companies who could become future customers.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marL="457200" lvl="0" indent="-330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This step is often referred to as </a:t>
            </a:r>
            <a:r>
              <a:rPr lang="en-US" sz="1600" b="1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prospecting</a:t>
            </a:r>
            <a:r>
              <a:rPr lang="en-US" sz="1600">
                <a:latin typeface="Arial"/>
                <a:ea typeface="Arial"/>
                <a:cs typeface="Arial"/>
                <a:sym typeface="Arial"/>
              </a:rPr>
              <a:t>.</a:t>
            </a:r>
            <a:endParaRPr sz="95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SzPts val="1150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3" name="Google Shape;53;p4"/>
          <p:cNvCxnSpPr/>
          <p:nvPr/>
        </p:nvCxnSpPr>
        <p:spPr>
          <a:xfrm>
            <a:off x="938500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FFFFFF">
                <a:alpha val="49803"/>
              </a:srgbClr>
            </a:outerShdw>
          </a:effectLst>
        </p:spPr>
      </p:cxnSp>
      <p:pic>
        <p:nvPicPr>
          <p:cNvPr id="54" name="Google Shape;54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4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-US" sz="14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b="0" i="0" u="none" strike="noStrike" cap="non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56" name="Google Shape;56;p4" descr="A blackboard with writing on it&#10;&#10;Description automatically generated with medium confidence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161128" y="3107675"/>
            <a:ext cx="2821750" cy="1581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25f0f436fd0_0_0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b="1">
                <a:latin typeface="Arial"/>
                <a:ea typeface="Arial"/>
                <a:cs typeface="Arial"/>
                <a:sym typeface="Arial"/>
              </a:rPr>
              <a:t>THE SALES PROCESS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g25f0f436fd0_0_0"/>
          <p:cNvSpPr txBox="1">
            <a:spLocks noGrp="1"/>
          </p:cNvSpPr>
          <p:nvPr>
            <p:ph type="body" idx="1"/>
          </p:nvPr>
        </p:nvSpPr>
        <p:spPr>
          <a:xfrm>
            <a:off x="938500" y="1069425"/>
            <a:ext cx="7827900" cy="253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latin typeface="Arial"/>
                <a:ea typeface="Arial"/>
                <a:cs typeface="Arial"/>
                <a:sym typeface="Arial"/>
              </a:rPr>
              <a:t>#3 - Qualify And Gather Information About A Prospective Customer</a:t>
            </a:r>
            <a:endParaRPr sz="1600" b="1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30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Do they have experience with your team, venue, or event?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marL="457200" lvl="0" indent="-3302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What influence do they have over the purchasing decision?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3" name="Google Shape;63;g25f0f436fd0_0_0"/>
          <p:cNvCxnSpPr/>
          <p:nvPr/>
        </p:nvCxnSpPr>
        <p:spPr>
          <a:xfrm>
            <a:off x="938500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FFFFFF">
                <a:alpha val="49800"/>
              </a:srgbClr>
            </a:outerShdw>
          </a:effectLst>
        </p:spPr>
      </p:cxnSp>
      <p:pic>
        <p:nvPicPr>
          <p:cNvPr id="64" name="Google Shape;64;g25f0f436fd0_0_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g25f0f436fd0_0_0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-US" sz="14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b="0" i="0" u="none" strike="noStrike" cap="non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25f0f436fd0_0_11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b="1">
                <a:latin typeface="Arial"/>
                <a:ea typeface="Arial"/>
                <a:cs typeface="Arial"/>
                <a:sym typeface="Arial"/>
              </a:rPr>
              <a:t>THE SALES PROCESS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g25f0f436fd0_0_11"/>
          <p:cNvSpPr txBox="1">
            <a:spLocks noGrp="1"/>
          </p:cNvSpPr>
          <p:nvPr>
            <p:ph type="body" idx="1"/>
          </p:nvPr>
        </p:nvSpPr>
        <p:spPr>
          <a:xfrm>
            <a:off x="938500" y="1069425"/>
            <a:ext cx="7827900" cy="253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latin typeface="Arial"/>
                <a:ea typeface="Arial"/>
                <a:cs typeface="Arial"/>
                <a:sym typeface="Arial"/>
              </a:rPr>
              <a:t>#4 - Contact Prospective Customers (The Sales Call)</a:t>
            </a:r>
            <a:endParaRPr sz="1600" b="1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30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The sales call is the initial form of communication in which the salesperson makes contact with the prospective customer.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marL="457200" lvl="0" indent="-3302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Sales calls can take place via telephone, e-mail or in person.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marL="457200" lvl="0" indent="-3302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Utilized by both inside sales and outside sales representatives.</a:t>
            </a:r>
            <a:endParaRPr sz="1600">
              <a:latin typeface="Arial"/>
              <a:ea typeface="Arial"/>
              <a:cs typeface="Arial"/>
              <a:sym typeface="Arial"/>
            </a:endParaRPr>
          </a:p>
          <a:p>
            <a:pPr marL="457200" lvl="0" indent="-3302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Often salespeople will use a pre-written script to help guide them with a telephone sales call. </a:t>
            </a:r>
            <a:endParaRPr sz="16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2" name="Google Shape;72;g25f0f436fd0_0_11"/>
          <p:cNvCxnSpPr/>
          <p:nvPr/>
        </p:nvCxnSpPr>
        <p:spPr>
          <a:xfrm>
            <a:off x="938500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FFFFFF">
                <a:alpha val="49800"/>
              </a:srgbClr>
            </a:outerShdw>
          </a:effectLst>
        </p:spPr>
      </p:cxnSp>
      <p:pic>
        <p:nvPicPr>
          <p:cNvPr id="73" name="Google Shape;73;g25f0f436fd0_0_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g25f0f436fd0_0_11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-US" sz="14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b="0" i="0" u="none" strike="noStrike" cap="non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25f0f436fd0_0_21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b="1">
                <a:latin typeface="Arial"/>
                <a:ea typeface="Arial"/>
                <a:cs typeface="Arial"/>
                <a:sym typeface="Arial"/>
              </a:rPr>
              <a:t>THE SALES PROCESS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Google Shape;80;g25f0f436fd0_0_21"/>
          <p:cNvSpPr txBox="1">
            <a:spLocks noGrp="1"/>
          </p:cNvSpPr>
          <p:nvPr>
            <p:ph type="body" idx="1"/>
          </p:nvPr>
        </p:nvSpPr>
        <p:spPr>
          <a:xfrm>
            <a:off x="938500" y="1069425"/>
            <a:ext cx="7827900" cy="253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4572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latin typeface="Arial"/>
                <a:ea typeface="Arial"/>
                <a:cs typeface="Arial"/>
                <a:sym typeface="Arial"/>
              </a:rPr>
              <a:t>#5 - Establish Credibility, Rapport, And A Reason To Communicate </a:t>
            </a:r>
            <a:br>
              <a:rPr lang="en-US" sz="1800" b="1" dirty="0">
                <a:latin typeface="Arial"/>
                <a:ea typeface="Arial"/>
                <a:cs typeface="Arial"/>
                <a:sym typeface="Arial"/>
              </a:rPr>
            </a:br>
            <a:r>
              <a:rPr lang="en-US" sz="1800" b="1" dirty="0">
                <a:latin typeface="Arial"/>
                <a:ea typeface="Arial"/>
                <a:cs typeface="Arial"/>
                <a:sym typeface="Arial"/>
              </a:rPr>
              <a:t>With The Customer</a:t>
            </a:r>
            <a:endParaRPr sz="1800" b="1" dirty="0">
              <a:latin typeface="Arial"/>
              <a:ea typeface="Arial"/>
              <a:cs typeface="Arial"/>
              <a:sym typeface="Arial"/>
            </a:endParaRPr>
          </a:p>
          <a:p>
            <a:pPr marL="457200" lvl="0" indent="-330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-US" sz="1600" dirty="0">
                <a:latin typeface="Arial"/>
                <a:ea typeface="Arial"/>
                <a:cs typeface="Arial"/>
                <a:sym typeface="Arial"/>
              </a:rPr>
              <a:t>Secure a sale or schedule a face-to-face appointment. </a:t>
            </a:r>
            <a:endParaRPr sz="1600" dirty="0">
              <a:latin typeface="Arial"/>
              <a:ea typeface="Arial"/>
              <a:cs typeface="Arial"/>
              <a:sym typeface="Arial"/>
            </a:endParaRPr>
          </a:p>
          <a:p>
            <a:pPr marL="457200" lvl="0" indent="-3302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-US" sz="1600" dirty="0">
                <a:latin typeface="Arial"/>
                <a:ea typeface="Arial"/>
                <a:cs typeface="Arial"/>
                <a:sym typeface="Arial"/>
              </a:rPr>
              <a:t>The face-to-face appointment provides a valuable opportunity for the sales professional to build rapport and establish a relationship with the customer.</a:t>
            </a:r>
            <a:endParaRPr sz="1600" dirty="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81" name="Google Shape;81;g25f0f436fd0_0_21"/>
          <p:cNvCxnSpPr/>
          <p:nvPr/>
        </p:nvCxnSpPr>
        <p:spPr>
          <a:xfrm>
            <a:off x="938500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FFFFFF">
                <a:alpha val="49800"/>
              </a:srgbClr>
            </a:outerShdw>
          </a:effectLst>
        </p:spPr>
      </p:cxnSp>
      <p:pic>
        <p:nvPicPr>
          <p:cNvPr id="82" name="Google Shape;82;g25f0f436fd0_0_2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Google Shape;83;g25f0f436fd0_0_21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-US" sz="14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b="0" i="0" u="none" strike="noStrike" cap="non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25f0f436fd0_0_31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b="1">
                <a:latin typeface="Arial"/>
                <a:ea typeface="Arial"/>
                <a:cs typeface="Arial"/>
                <a:sym typeface="Arial"/>
              </a:rPr>
              <a:t>THE SALES PROCESS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" name="Google Shape;89;g25f0f436fd0_0_31"/>
          <p:cNvSpPr txBox="1">
            <a:spLocks noGrp="1"/>
          </p:cNvSpPr>
          <p:nvPr>
            <p:ph type="body" idx="1"/>
          </p:nvPr>
        </p:nvSpPr>
        <p:spPr>
          <a:xfrm>
            <a:off x="938500" y="1069425"/>
            <a:ext cx="5322000" cy="253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4572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latin typeface="Arial"/>
                <a:ea typeface="Arial"/>
                <a:cs typeface="Arial"/>
                <a:sym typeface="Arial"/>
              </a:rPr>
              <a:t>#6 - Identify And Confirm A Customer’s Needs</a:t>
            </a:r>
            <a:endParaRPr sz="1800" b="1">
              <a:latin typeface="Arial"/>
              <a:ea typeface="Arial"/>
              <a:cs typeface="Arial"/>
              <a:sym typeface="Arial"/>
            </a:endParaRPr>
          </a:p>
          <a:p>
            <a:pPr marL="457200" lvl="0" indent="-330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Sales professionals often conduct a “needs analysis” to determine where company products and services may be able to assist a prospective customer in meeting their organization’s goals and objectives.</a:t>
            </a:r>
            <a:endParaRPr sz="16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0" name="Google Shape;90;g25f0f436fd0_0_31"/>
          <p:cNvCxnSpPr/>
          <p:nvPr/>
        </p:nvCxnSpPr>
        <p:spPr>
          <a:xfrm>
            <a:off x="938500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FFFFFF">
                <a:alpha val="49800"/>
              </a:srgbClr>
            </a:outerShdw>
          </a:effectLst>
        </p:spPr>
      </p:cxnSp>
      <p:pic>
        <p:nvPicPr>
          <p:cNvPr id="91" name="Google Shape;91;g25f0f436fd0_0_3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g25f0f436fd0_0_31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-US" sz="14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b="0" i="0" u="none" strike="noStrike" cap="non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pic>
        <p:nvPicPr>
          <p:cNvPr id="93" name="Google Shape;93;g25f0f436fd0_0_31" descr="A picture containing person, person, holding, male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260498" y="1608402"/>
            <a:ext cx="2505900" cy="166539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9"/>
          <p:cNvSpPr txBox="1">
            <a:spLocks noGrp="1"/>
          </p:cNvSpPr>
          <p:nvPr>
            <p:ph type="title"/>
          </p:nvPr>
        </p:nvSpPr>
        <p:spPr>
          <a:xfrm>
            <a:off x="938500" y="445025"/>
            <a:ext cx="5735700" cy="94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b="1">
                <a:latin typeface="Arial"/>
                <a:ea typeface="Arial"/>
                <a:cs typeface="Arial"/>
                <a:sym typeface="Arial"/>
              </a:rPr>
              <a:t>THE SALES PROCESS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" name="Google Shape;99;p9"/>
          <p:cNvSpPr txBox="1">
            <a:spLocks noGrp="1"/>
          </p:cNvSpPr>
          <p:nvPr>
            <p:ph type="body" idx="1"/>
          </p:nvPr>
        </p:nvSpPr>
        <p:spPr>
          <a:xfrm>
            <a:off x="938500" y="1038578"/>
            <a:ext cx="7267000" cy="32473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50"/>
              <a:buNone/>
            </a:pPr>
            <a:r>
              <a:rPr lang="en-US" sz="1800" b="1">
                <a:latin typeface="Arial"/>
                <a:ea typeface="Arial"/>
                <a:cs typeface="Arial"/>
                <a:sym typeface="Arial"/>
              </a:rPr>
              <a:t>#7 - Presentation &amp; Proposal</a:t>
            </a: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marL="457200" lvl="0" indent="-330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In this step, the sales professional will increase customer awareness and interest in company products and services.</a:t>
            </a:r>
            <a:endParaRPr sz="1600"/>
          </a:p>
          <a:p>
            <a:pPr marL="457200" lvl="0" indent="-3302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This communication takes place in some form of a presentation.</a:t>
            </a:r>
            <a:endParaRPr sz="1600"/>
          </a:p>
          <a:p>
            <a:pPr marL="457200" lvl="0" indent="-3302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This information can be presented in the form of a proposal.</a:t>
            </a:r>
            <a:endParaRPr sz="1600"/>
          </a:p>
          <a:p>
            <a:pPr marL="457200" lvl="0" indent="-3302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A proposal is a written recommendation of products or services his or her organization may offer to meet those customer needs uncovered in the needs analysis.</a:t>
            </a:r>
            <a:endParaRPr sz="1600"/>
          </a:p>
          <a:p>
            <a:pPr marL="457200" lvl="0" indent="-3302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00"/>
              <a:buFont typeface="Arial"/>
              <a:buChar char="●"/>
            </a:pPr>
            <a:r>
              <a:rPr lang="en-US" sz="1600">
                <a:latin typeface="Arial"/>
                <a:ea typeface="Arial"/>
                <a:cs typeface="Arial"/>
                <a:sym typeface="Arial"/>
              </a:rPr>
              <a:t>Each proposal is customized to meet specific customer needs.</a:t>
            </a:r>
            <a:endParaRPr sz="1600"/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1600"/>
              </a:spcAft>
              <a:buSzPts val="1150"/>
              <a:buNone/>
            </a:pPr>
            <a:endParaRPr sz="18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0" name="Google Shape;100;p9"/>
          <p:cNvCxnSpPr/>
          <p:nvPr/>
        </p:nvCxnSpPr>
        <p:spPr>
          <a:xfrm>
            <a:off x="1026200" y="414022"/>
            <a:ext cx="2763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FFFFFF">
                <a:alpha val="49803"/>
              </a:srgbClr>
            </a:outerShdw>
          </a:effectLst>
        </p:spPr>
      </p:cxnSp>
      <p:pic>
        <p:nvPicPr>
          <p:cNvPr id="101" name="Google Shape;101;p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23500" y="4711125"/>
            <a:ext cx="1006524" cy="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Google Shape;102;p9"/>
          <p:cNvSpPr txBox="1"/>
          <p:nvPr/>
        </p:nvSpPr>
        <p:spPr>
          <a:xfrm>
            <a:off x="5577150" y="4689025"/>
            <a:ext cx="250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©</a:t>
            </a:r>
            <a:r>
              <a:rPr lang="en-US" sz="14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 </a:t>
            </a:r>
            <a:r>
              <a:rPr lang="en-US" sz="800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Copyright 2023</a:t>
            </a:r>
            <a:r>
              <a:rPr lang="en-US" sz="800" b="0" i="0" u="none" strike="noStrike" cap="none">
                <a:solidFill>
                  <a:schemeClr val="accent5"/>
                </a:solidFill>
                <a:latin typeface="Oswald"/>
                <a:ea typeface="Oswald"/>
                <a:cs typeface="Oswald"/>
                <a:sym typeface="Oswald"/>
              </a:rPr>
              <a:t>. Sports Career Consulting, LLC.</a:t>
            </a:r>
            <a:endParaRPr sz="800" b="0" i="0" u="none" strike="noStrike" cap="none">
              <a:solidFill>
                <a:schemeClr val="accent5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Futuristic Background by Slidesgo">
  <a:themeElements>
    <a:clrScheme name="Simple Light">
      <a:dk1>
        <a:srgbClr val="001633"/>
      </a:dk1>
      <a:lt1>
        <a:srgbClr val="FFFFFF"/>
      </a:lt1>
      <a:dk2>
        <a:srgbClr val="85D5E6"/>
      </a:dk2>
      <a:lt2>
        <a:srgbClr val="FFAB40"/>
      </a:lt2>
      <a:accent1>
        <a:srgbClr val="FFAB40"/>
      </a:accent1>
      <a:accent2>
        <a:srgbClr val="85D5E6"/>
      </a:accent2>
      <a:accent3>
        <a:srgbClr val="78909C"/>
      </a:accent3>
      <a:accent4>
        <a:srgbClr val="FFAB40"/>
      </a:accent4>
      <a:accent5>
        <a:srgbClr val="3D85C6"/>
      </a:accent5>
      <a:accent6>
        <a:srgbClr val="001633"/>
      </a:accent6>
      <a:hlink>
        <a:srgbClr val="FFFF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1166</Words>
  <Application>Microsoft Macintosh PowerPoint</Application>
  <PresentationFormat>On-screen Show (16:9)</PresentationFormat>
  <Paragraphs>112</Paragraphs>
  <Slides>18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Montserrat</vt:lpstr>
      <vt:lpstr>Oswald</vt:lpstr>
      <vt:lpstr>Arial</vt:lpstr>
      <vt:lpstr>Futuristic Background by Slidesgo</vt:lpstr>
      <vt:lpstr>THE SALES PROCESS</vt:lpstr>
      <vt:lpstr>THE SALES PROCESS</vt:lpstr>
      <vt:lpstr>THE SALES PROCESS</vt:lpstr>
      <vt:lpstr>THE SALES PROCESS</vt:lpstr>
      <vt:lpstr>THE SALES PROCESS</vt:lpstr>
      <vt:lpstr>THE SALES PROCESS</vt:lpstr>
      <vt:lpstr>THE SALES PROCESS</vt:lpstr>
      <vt:lpstr>THE SALES PROCESS</vt:lpstr>
      <vt:lpstr>THE SALES PROCESS</vt:lpstr>
      <vt:lpstr>THE SALES PROCESS</vt:lpstr>
      <vt:lpstr>THE SALES PROCESS</vt:lpstr>
      <vt:lpstr>THE SALES PROCESS</vt:lpstr>
      <vt:lpstr>THE SALES PROCESS</vt:lpstr>
      <vt:lpstr>THE SALES PROCESS</vt:lpstr>
      <vt:lpstr>THE SALES PROCESS</vt:lpstr>
      <vt:lpstr>THE SALES PROCESS</vt:lpstr>
      <vt:lpstr>THE SALES PROCESS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SALES PROCESS</dc:title>
  <dc:creator>Kelly, Bob</dc:creator>
  <cp:lastModifiedBy>Laura Bennett</cp:lastModifiedBy>
  <cp:revision>1</cp:revision>
  <dcterms:modified xsi:type="dcterms:W3CDTF">2023-08-10T22:38:21Z</dcterms:modified>
</cp:coreProperties>
</file>