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3"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embeddedFontLst>
    <p:embeddedFont>
      <p:font typeface="Montserrat" pitchFamily="2" charset="77"/>
      <p:regular r:id="rId21"/>
      <p:bold r:id="rId22"/>
      <p:italic r:id="rId23"/>
      <p:boldItalic r:id="rId24"/>
    </p:embeddedFont>
    <p:embeddedFont>
      <p:font typeface="Oswald" panose="02000703000000000000" pitchFamily="2" charset="77"/>
      <p:regular r:id="rId25"/>
      <p:bold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9" roundtripDataSignature="AMtx7mgoqYo3xgeN8nBWZzYiv7k/O6BgK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0" name="Google Shape;170;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8" name="Google Shape;188;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5" name="Google Shape;21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1" name="Google Shape;61;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9" name="Google Shape;79;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8" name="Google Shape;98;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39cbf1a60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239cbf1a60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1" name="Google Shape;14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9"/>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9"/>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 Bullet Points">
  <p:cSld name="Title + Bullet Points">
    <p:spTree>
      <p:nvGrpSpPr>
        <p:cNvPr id="1" name="Shape 44"/>
        <p:cNvGrpSpPr/>
        <p:nvPr/>
      </p:nvGrpSpPr>
      <p:grpSpPr>
        <a:xfrm>
          <a:off x="0" y="0"/>
          <a:ext cx="0" cy="0"/>
          <a:chOff x="0" y="0"/>
          <a:chExt cx="0" cy="0"/>
        </a:xfrm>
      </p:grpSpPr>
      <p:sp>
        <p:nvSpPr>
          <p:cNvPr id="45" name="Google Shape;45;p2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6" name="Google Shape;46;p29"/>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47"/>
        <p:cNvGrpSpPr/>
        <p:nvPr/>
      </p:nvGrpSpPr>
      <p:grpSpPr>
        <a:xfrm>
          <a:off x="0" y="0"/>
          <a:ext cx="0" cy="0"/>
          <a:chOff x="0" y="0"/>
          <a:chExt cx="0" cy="0"/>
        </a:xfrm>
      </p:grpSpPr>
      <p:sp>
        <p:nvSpPr>
          <p:cNvPr id="48" name="Google Shape;48;p30"/>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49" name="Google Shape;49;p30"/>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1"/>
        <p:cNvGrpSpPr/>
        <p:nvPr/>
      </p:nvGrpSpPr>
      <p:grpSpPr>
        <a:xfrm>
          <a:off x="0" y="0"/>
          <a:ext cx="0" cy="0"/>
          <a:chOff x="0" y="0"/>
          <a:chExt cx="0" cy="0"/>
        </a:xfrm>
      </p:grpSpPr>
      <p:sp>
        <p:nvSpPr>
          <p:cNvPr id="12" name="Google Shape;12;p20"/>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20"/>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5"/>
        <p:cNvGrpSpPr/>
        <p:nvPr/>
      </p:nvGrpSpPr>
      <p:grpSpPr>
        <a:xfrm>
          <a:off x="0" y="0"/>
          <a:ext cx="0" cy="0"/>
          <a:chOff x="0" y="0"/>
          <a:chExt cx="0" cy="0"/>
        </a:xfrm>
      </p:grpSpPr>
      <p:sp>
        <p:nvSpPr>
          <p:cNvPr id="16" name="Google Shape;16;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7" name="Google Shape;17;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18" name="Google Shape;18;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able of contents">
  <p:cSld name="Table of contents">
    <p:spTree>
      <p:nvGrpSpPr>
        <p:cNvPr id="1" name="Shape 22"/>
        <p:cNvGrpSpPr/>
        <p:nvPr/>
      </p:nvGrpSpPr>
      <p:grpSpPr>
        <a:xfrm>
          <a:off x="0" y="0"/>
          <a:ext cx="0" cy="0"/>
          <a:chOff x="0" y="0"/>
          <a:chExt cx="0" cy="0"/>
        </a:xfrm>
      </p:grpSpPr>
      <p:sp>
        <p:nvSpPr>
          <p:cNvPr id="23" name="Google Shape;23;p22"/>
          <p:cNvSpPr txBox="1">
            <a:spLocks noGrp="1"/>
          </p:cNvSpPr>
          <p:nvPr>
            <p:ph type="title"/>
          </p:nvPr>
        </p:nvSpPr>
        <p:spPr>
          <a:xfrm>
            <a:off x="353849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4" name="Google Shape;24;p22"/>
          <p:cNvSpPr txBox="1">
            <a:spLocks noGrp="1"/>
          </p:cNvSpPr>
          <p:nvPr>
            <p:ph type="subTitle" idx="1"/>
          </p:nvPr>
        </p:nvSpPr>
        <p:spPr>
          <a:xfrm>
            <a:off x="353849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5" name="Google Shape;25;p22"/>
          <p:cNvSpPr txBox="1">
            <a:spLocks noGrp="1"/>
          </p:cNvSpPr>
          <p:nvPr>
            <p:ph type="title" idx="2"/>
          </p:nvPr>
        </p:nvSpPr>
        <p:spPr>
          <a:xfrm>
            <a:off x="6028553"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6" name="Google Shape;26;p22"/>
          <p:cNvSpPr txBox="1">
            <a:spLocks noGrp="1"/>
          </p:cNvSpPr>
          <p:nvPr>
            <p:ph type="subTitle" idx="3"/>
          </p:nvPr>
        </p:nvSpPr>
        <p:spPr>
          <a:xfrm>
            <a:off x="6028553"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7" name="Google Shape;27;p22"/>
          <p:cNvSpPr txBox="1">
            <a:spLocks noGrp="1"/>
          </p:cNvSpPr>
          <p:nvPr>
            <p:ph type="title" idx="4"/>
          </p:nvPr>
        </p:nvSpPr>
        <p:spPr>
          <a:xfrm>
            <a:off x="1048447" y="2615575"/>
            <a:ext cx="2067000" cy="5484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1800"/>
              <a:buNone/>
              <a:defRPr sz="1800" b="1">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4200"/>
              <a:buNone/>
              <a:defRPr sz="4200">
                <a:solidFill>
                  <a:schemeClr val="lt1"/>
                </a:solidFill>
              </a:defRPr>
            </a:lvl2pPr>
            <a:lvl3pPr lvl="2" algn="ctr">
              <a:lnSpc>
                <a:spcPct val="100000"/>
              </a:lnSpc>
              <a:spcBef>
                <a:spcPts val="0"/>
              </a:spcBef>
              <a:spcAft>
                <a:spcPts val="0"/>
              </a:spcAft>
              <a:buClr>
                <a:schemeClr val="lt1"/>
              </a:buClr>
              <a:buSzPts val="4200"/>
              <a:buNone/>
              <a:defRPr sz="4200">
                <a:solidFill>
                  <a:schemeClr val="lt1"/>
                </a:solidFill>
              </a:defRPr>
            </a:lvl3pPr>
            <a:lvl4pPr lvl="3" algn="ctr">
              <a:lnSpc>
                <a:spcPct val="100000"/>
              </a:lnSpc>
              <a:spcBef>
                <a:spcPts val="0"/>
              </a:spcBef>
              <a:spcAft>
                <a:spcPts val="0"/>
              </a:spcAft>
              <a:buClr>
                <a:schemeClr val="lt1"/>
              </a:buClr>
              <a:buSzPts val="4200"/>
              <a:buNone/>
              <a:defRPr sz="4200">
                <a:solidFill>
                  <a:schemeClr val="lt1"/>
                </a:solidFill>
              </a:defRPr>
            </a:lvl4pPr>
            <a:lvl5pPr lvl="4" algn="ctr">
              <a:lnSpc>
                <a:spcPct val="100000"/>
              </a:lnSpc>
              <a:spcBef>
                <a:spcPts val="0"/>
              </a:spcBef>
              <a:spcAft>
                <a:spcPts val="0"/>
              </a:spcAft>
              <a:buClr>
                <a:schemeClr val="lt1"/>
              </a:buClr>
              <a:buSzPts val="4200"/>
              <a:buNone/>
              <a:defRPr sz="4200">
                <a:solidFill>
                  <a:schemeClr val="lt1"/>
                </a:solidFill>
              </a:defRPr>
            </a:lvl5pPr>
            <a:lvl6pPr lvl="5" algn="ctr">
              <a:lnSpc>
                <a:spcPct val="100000"/>
              </a:lnSpc>
              <a:spcBef>
                <a:spcPts val="0"/>
              </a:spcBef>
              <a:spcAft>
                <a:spcPts val="0"/>
              </a:spcAft>
              <a:buClr>
                <a:schemeClr val="lt1"/>
              </a:buClr>
              <a:buSzPts val="4200"/>
              <a:buNone/>
              <a:defRPr sz="4200">
                <a:solidFill>
                  <a:schemeClr val="lt1"/>
                </a:solidFill>
              </a:defRPr>
            </a:lvl6pPr>
            <a:lvl7pPr lvl="6" algn="ctr">
              <a:lnSpc>
                <a:spcPct val="100000"/>
              </a:lnSpc>
              <a:spcBef>
                <a:spcPts val="0"/>
              </a:spcBef>
              <a:spcAft>
                <a:spcPts val="0"/>
              </a:spcAft>
              <a:buClr>
                <a:schemeClr val="lt1"/>
              </a:buClr>
              <a:buSzPts val="4200"/>
              <a:buNone/>
              <a:defRPr sz="4200">
                <a:solidFill>
                  <a:schemeClr val="lt1"/>
                </a:solidFill>
              </a:defRPr>
            </a:lvl7pPr>
            <a:lvl8pPr lvl="7" algn="ctr">
              <a:lnSpc>
                <a:spcPct val="100000"/>
              </a:lnSpc>
              <a:spcBef>
                <a:spcPts val="0"/>
              </a:spcBef>
              <a:spcAft>
                <a:spcPts val="0"/>
              </a:spcAft>
              <a:buClr>
                <a:schemeClr val="lt1"/>
              </a:buClr>
              <a:buSzPts val="4200"/>
              <a:buNone/>
              <a:defRPr sz="4200">
                <a:solidFill>
                  <a:schemeClr val="lt1"/>
                </a:solidFill>
              </a:defRPr>
            </a:lvl8pPr>
            <a:lvl9pPr lvl="8" algn="ctr">
              <a:lnSpc>
                <a:spcPct val="100000"/>
              </a:lnSpc>
              <a:spcBef>
                <a:spcPts val="0"/>
              </a:spcBef>
              <a:spcAft>
                <a:spcPts val="0"/>
              </a:spcAft>
              <a:buClr>
                <a:schemeClr val="lt1"/>
              </a:buClr>
              <a:buSzPts val="4200"/>
              <a:buNone/>
              <a:defRPr sz="4200">
                <a:solidFill>
                  <a:schemeClr val="lt1"/>
                </a:solidFill>
              </a:defRPr>
            </a:lvl9pPr>
          </a:lstStyle>
          <a:p>
            <a:endParaRPr/>
          </a:p>
        </p:txBody>
      </p:sp>
      <p:sp>
        <p:nvSpPr>
          <p:cNvPr id="28" name="Google Shape;28;p22"/>
          <p:cNvSpPr txBox="1">
            <a:spLocks noGrp="1"/>
          </p:cNvSpPr>
          <p:nvPr>
            <p:ph type="subTitle" idx="5"/>
          </p:nvPr>
        </p:nvSpPr>
        <p:spPr>
          <a:xfrm>
            <a:off x="1048447" y="3148075"/>
            <a:ext cx="20670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lt1"/>
              </a:buClr>
              <a:buSzPts val="1400"/>
              <a:buNone/>
              <a:defRPr sz="1400">
                <a:solidFill>
                  <a:schemeClr val="lt1"/>
                </a:solidFill>
                <a:latin typeface="Arial"/>
                <a:ea typeface="Arial"/>
                <a:cs typeface="Arial"/>
                <a:sym typeface="Arial"/>
              </a:defRPr>
            </a:lvl1pPr>
            <a:lvl2pPr lvl="1" algn="ctr">
              <a:lnSpc>
                <a:spcPct val="100000"/>
              </a:lnSpc>
              <a:spcBef>
                <a:spcPts val="0"/>
              </a:spcBef>
              <a:spcAft>
                <a:spcPts val="0"/>
              </a:spcAft>
              <a:buClr>
                <a:schemeClr val="lt1"/>
              </a:buClr>
              <a:buSzPts val="2100"/>
              <a:buNone/>
              <a:defRPr sz="2100">
                <a:solidFill>
                  <a:schemeClr val="lt1"/>
                </a:solidFill>
              </a:defRPr>
            </a:lvl2pPr>
            <a:lvl3pPr lvl="2" algn="ctr">
              <a:lnSpc>
                <a:spcPct val="100000"/>
              </a:lnSpc>
              <a:spcBef>
                <a:spcPts val="0"/>
              </a:spcBef>
              <a:spcAft>
                <a:spcPts val="0"/>
              </a:spcAft>
              <a:buClr>
                <a:schemeClr val="lt1"/>
              </a:buClr>
              <a:buSzPts val="2100"/>
              <a:buNone/>
              <a:defRPr sz="2100">
                <a:solidFill>
                  <a:schemeClr val="lt1"/>
                </a:solidFill>
              </a:defRPr>
            </a:lvl3pPr>
            <a:lvl4pPr lvl="3" algn="ctr">
              <a:lnSpc>
                <a:spcPct val="100000"/>
              </a:lnSpc>
              <a:spcBef>
                <a:spcPts val="0"/>
              </a:spcBef>
              <a:spcAft>
                <a:spcPts val="0"/>
              </a:spcAft>
              <a:buClr>
                <a:schemeClr val="lt1"/>
              </a:buClr>
              <a:buSzPts val="2100"/>
              <a:buNone/>
              <a:defRPr sz="2100">
                <a:solidFill>
                  <a:schemeClr val="lt1"/>
                </a:solidFill>
              </a:defRPr>
            </a:lvl4pPr>
            <a:lvl5pPr lvl="4" algn="ctr">
              <a:lnSpc>
                <a:spcPct val="100000"/>
              </a:lnSpc>
              <a:spcBef>
                <a:spcPts val="0"/>
              </a:spcBef>
              <a:spcAft>
                <a:spcPts val="0"/>
              </a:spcAft>
              <a:buClr>
                <a:schemeClr val="lt1"/>
              </a:buClr>
              <a:buSzPts val="2100"/>
              <a:buNone/>
              <a:defRPr sz="2100">
                <a:solidFill>
                  <a:schemeClr val="lt1"/>
                </a:solidFill>
              </a:defRPr>
            </a:lvl5pPr>
            <a:lvl6pPr lvl="5" algn="ctr">
              <a:lnSpc>
                <a:spcPct val="100000"/>
              </a:lnSpc>
              <a:spcBef>
                <a:spcPts val="0"/>
              </a:spcBef>
              <a:spcAft>
                <a:spcPts val="0"/>
              </a:spcAft>
              <a:buClr>
                <a:schemeClr val="lt1"/>
              </a:buClr>
              <a:buSzPts val="2100"/>
              <a:buNone/>
              <a:defRPr sz="2100">
                <a:solidFill>
                  <a:schemeClr val="lt1"/>
                </a:solidFill>
              </a:defRPr>
            </a:lvl6pPr>
            <a:lvl7pPr lvl="6" algn="ctr">
              <a:lnSpc>
                <a:spcPct val="100000"/>
              </a:lnSpc>
              <a:spcBef>
                <a:spcPts val="0"/>
              </a:spcBef>
              <a:spcAft>
                <a:spcPts val="0"/>
              </a:spcAft>
              <a:buClr>
                <a:schemeClr val="lt1"/>
              </a:buClr>
              <a:buSzPts val="2100"/>
              <a:buNone/>
              <a:defRPr sz="2100">
                <a:solidFill>
                  <a:schemeClr val="lt1"/>
                </a:solidFill>
              </a:defRPr>
            </a:lvl7pPr>
            <a:lvl8pPr lvl="7" algn="ctr">
              <a:lnSpc>
                <a:spcPct val="100000"/>
              </a:lnSpc>
              <a:spcBef>
                <a:spcPts val="0"/>
              </a:spcBef>
              <a:spcAft>
                <a:spcPts val="0"/>
              </a:spcAft>
              <a:buClr>
                <a:schemeClr val="lt1"/>
              </a:buClr>
              <a:buSzPts val="2100"/>
              <a:buNone/>
              <a:defRPr sz="2100">
                <a:solidFill>
                  <a:schemeClr val="lt1"/>
                </a:solidFill>
              </a:defRPr>
            </a:lvl8pPr>
            <a:lvl9pPr lvl="8" algn="ctr">
              <a:lnSpc>
                <a:spcPct val="100000"/>
              </a:lnSpc>
              <a:spcBef>
                <a:spcPts val="0"/>
              </a:spcBef>
              <a:spcAft>
                <a:spcPts val="0"/>
              </a:spcAft>
              <a:buClr>
                <a:schemeClr val="lt1"/>
              </a:buClr>
              <a:buSzPts val="2100"/>
              <a:buNone/>
              <a:defRPr sz="2100">
                <a:solidFill>
                  <a:schemeClr val="lt1"/>
                </a:solidFill>
              </a:defRPr>
            </a:lvl9pPr>
          </a:lstStyle>
          <a:p>
            <a:endParaRPr/>
          </a:p>
        </p:txBody>
      </p:sp>
      <p:sp>
        <p:nvSpPr>
          <p:cNvPr id="29" name="Google Shape;29;p22"/>
          <p:cNvSpPr txBox="1">
            <a:spLocks noGrp="1"/>
          </p:cNvSpPr>
          <p:nvPr>
            <p:ph type="title" idx="6"/>
          </p:nvPr>
        </p:nvSpPr>
        <p:spPr>
          <a:xfrm>
            <a:off x="10484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30" name="Google Shape;30;p22"/>
          <p:cNvSpPr txBox="1">
            <a:spLocks noGrp="1"/>
          </p:cNvSpPr>
          <p:nvPr>
            <p:ph type="title" idx="7"/>
          </p:nvPr>
        </p:nvSpPr>
        <p:spPr>
          <a:xfrm>
            <a:off x="353850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
        <p:nvSpPr>
          <p:cNvPr id="31" name="Google Shape;31;p22"/>
          <p:cNvSpPr txBox="1">
            <a:spLocks noGrp="1"/>
          </p:cNvSpPr>
          <p:nvPr>
            <p:ph type="title" idx="8"/>
          </p:nvPr>
        </p:nvSpPr>
        <p:spPr>
          <a:xfrm>
            <a:off x="6028550" y="1770700"/>
            <a:ext cx="2067000" cy="7239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2"/>
              </a:buClr>
              <a:buSzPts val="3600"/>
              <a:buNone/>
              <a:defRPr sz="3600" b="1">
                <a:solidFill>
                  <a:schemeClr val="lt2"/>
                </a:solidFill>
                <a:latin typeface="Arial"/>
                <a:ea typeface="Arial"/>
                <a:cs typeface="Arial"/>
                <a:sym typeface="Arial"/>
              </a:defRPr>
            </a:lvl1pPr>
            <a:lvl2pPr lvl="1" algn="ctr">
              <a:lnSpc>
                <a:spcPct val="100000"/>
              </a:lnSpc>
              <a:spcBef>
                <a:spcPts val="0"/>
              </a:spcBef>
              <a:spcAft>
                <a:spcPts val="0"/>
              </a:spcAft>
              <a:buClr>
                <a:schemeClr val="lt2"/>
              </a:buClr>
              <a:buSzPts val="3600"/>
              <a:buNone/>
              <a:defRPr sz="3600">
                <a:solidFill>
                  <a:schemeClr val="lt2"/>
                </a:solidFill>
              </a:defRPr>
            </a:lvl2pPr>
            <a:lvl3pPr lvl="2" algn="ctr">
              <a:lnSpc>
                <a:spcPct val="100000"/>
              </a:lnSpc>
              <a:spcBef>
                <a:spcPts val="0"/>
              </a:spcBef>
              <a:spcAft>
                <a:spcPts val="0"/>
              </a:spcAft>
              <a:buClr>
                <a:schemeClr val="lt2"/>
              </a:buClr>
              <a:buSzPts val="3600"/>
              <a:buNone/>
              <a:defRPr sz="3600">
                <a:solidFill>
                  <a:schemeClr val="lt2"/>
                </a:solidFill>
              </a:defRPr>
            </a:lvl3pPr>
            <a:lvl4pPr lvl="3" algn="ctr">
              <a:lnSpc>
                <a:spcPct val="100000"/>
              </a:lnSpc>
              <a:spcBef>
                <a:spcPts val="0"/>
              </a:spcBef>
              <a:spcAft>
                <a:spcPts val="0"/>
              </a:spcAft>
              <a:buClr>
                <a:schemeClr val="lt2"/>
              </a:buClr>
              <a:buSzPts val="3600"/>
              <a:buNone/>
              <a:defRPr sz="3600">
                <a:solidFill>
                  <a:schemeClr val="lt2"/>
                </a:solidFill>
              </a:defRPr>
            </a:lvl4pPr>
            <a:lvl5pPr lvl="4" algn="ctr">
              <a:lnSpc>
                <a:spcPct val="100000"/>
              </a:lnSpc>
              <a:spcBef>
                <a:spcPts val="0"/>
              </a:spcBef>
              <a:spcAft>
                <a:spcPts val="0"/>
              </a:spcAft>
              <a:buClr>
                <a:schemeClr val="lt2"/>
              </a:buClr>
              <a:buSzPts val="3600"/>
              <a:buNone/>
              <a:defRPr sz="3600">
                <a:solidFill>
                  <a:schemeClr val="lt2"/>
                </a:solidFill>
              </a:defRPr>
            </a:lvl5pPr>
            <a:lvl6pPr lvl="5" algn="ctr">
              <a:lnSpc>
                <a:spcPct val="100000"/>
              </a:lnSpc>
              <a:spcBef>
                <a:spcPts val="0"/>
              </a:spcBef>
              <a:spcAft>
                <a:spcPts val="0"/>
              </a:spcAft>
              <a:buClr>
                <a:schemeClr val="lt2"/>
              </a:buClr>
              <a:buSzPts val="3600"/>
              <a:buNone/>
              <a:defRPr sz="3600">
                <a:solidFill>
                  <a:schemeClr val="lt2"/>
                </a:solidFill>
              </a:defRPr>
            </a:lvl6pPr>
            <a:lvl7pPr lvl="6" algn="ctr">
              <a:lnSpc>
                <a:spcPct val="100000"/>
              </a:lnSpc>
              <a:spcBef>
                <a:spcPts val="0"/>
              </a:spcBef>
              <a:spcAft>
                <a:spcPts val="0"/>
              </a:spcAft>
              <a:buClr>
                <a:schemeClr val="lt2"/>
              </a:buClr>
              <a:buSzPts val="3600"/>
              <a:buNone/>
              <a:defRPr sz="3600">
                <a:solidFill>
                  <a:schemeClr val="lt2"/>
                </a:solidFill>
              </a:defRPr>
            </a:lvl7pPr>
            <a:lvl8pPr lvl="7" algn="ctr">
              <a:lnSpc>
                <a:spcPct val="100000"/>
              </a:lnSpc>
              <a:spcBef>
                <a:spcPts val="0"/>
              </a:spcBef>
              <a:spcAft>
                <a:spcPts val="0"/>
              </a:spcAft>
              <a:buClr>
                <a:schemeClr val="lt2"/>
              </a:buClr>
              <a:buSzPts val="3600"/>
              <a:buNone/>
              <a:defRPr sz="3600">
                <a:solidFill>
                  <a:schemeClr val="lt2"/>
                </a:solidFill>
              </a:defRPr>
            </a:lvl8pPr>
            <a:lvl9pPr lvl="8" algn="ctr">
              <a:lnSpc>
                <a:spcPct val="100000"/>
              </a:lnSpc>
              <a:spcBef>
                <a:spcPts val="0"/>
              </a:spcBef>
              <a:spcAft>
                <a:spcPts val="0"/>
              </a:spcAft>
              <a:buClr>
                <a:schemeClr val="lt2"/>
              </a:buClr>
              <a:buSzPts val="3600"/>
              <a:buNone/>
              <a:defRPr sz="3600">
                <a:solidFill>
                  <a:schemeClr val="lt2"/>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32"/>
        <p:cNvGrpSpPr/>
        <p:nvPr/>
      </p:nvGrpSpPr>
      <p:grpSpPr>
        <a:xfrm>
          <a:off x="0" y="0"/>
          <a:ext cx="0" cy="0"/>
          <a:chOff x="0" y="0"/>
          <a:chExt cx="0" cy="0"/>
        </a:xfrm>
      </p:grpSpPr>
      <p:sp>
        <p:nvSpPr>
          <p:cNvPr id="33" name="Google Shape;33;p25"/>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34" name="Google Shape;34;p25"/>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5"/>
        <p:cNvGrpSpPr/>
        <p:nvPr/>
      </p:nvGrpSpPr>
      <p:grpSpPr>
        <a:xfrm>
          <a:off x="0" y="0"/>
          <a:ext cx="0" cy="0"/>
          <a:chOff x="0" y="0"/>
          <a:chExt cx="0" cy="0"/>
        </a:xfrm>
      </p:grpSpPr>
      <p:sp>
        <p:nvSpPr>
          <p:cNvPr id="36" name="Google Shape;36;p26"/>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37" name="Google Shape;37;p26"/>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38" name="Google Shape;38;p26"/>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9"/>
        <p:cNvGrpSpPr/>
        <p:nvPr/>
      </p:nvGrpSpPr>
      <p:grpSpPr>
        <a:xfrm>
          <a:off x="0" y="0"/>
          <a:ext cx="0" cy="0"/>
          <a:chOff x="0" y="0"/>
          <a:chExt cx="0" cy="0"/>
        </a:xfrm>
      </p:grpSpPr>
      <p:sp>
        <p:nvSpPr>
          <p:cNvPr id="40" name="Google Shape;40;p27"/>
          <p:cNvSpPr txBox="1">
            <a:spLocks noGrp="1"/>
          </p:cNvSpPr>
          <p:nvPr>
            <p:ph type="subTitle" idx="1"/>
          </p:nvPr>
        </p:nvSpPr>
        <p:spPr>
          <a:xfrm>
            <a:off x="938500" y="1769575"/>
            <a:ext cx="2871600" cy="12351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2"/>
              </a:buClr>
              <a:buSzPts val="1600"/>
              <a:buNone/>
              <a:defRPr sz="1600">
                <a:solidFill>
                  <a:schemeClr val="lt2"/>
                </a:solidFill>
              </a:defRPr>
            </a:lvl1pPr>
            <a:lvl2pPr lvl="1" algn="ctr">
              <a:lnSpc>
                <a:spcPct val="100000"/>
              </a:lnSpc>
              <a:spcBef>
                <a:spcPts val="0"/>
              </a:spcBef>
              <a:spcAft>
                <a:spcPts val="0"/>
              </a:spcAft>
              <a:buSzPts val="1600"/>
              <a:buNone/>
              <a:defRPr sz="1600"/>
            </a:lvl2pPr>
            <a:lvl3pPr lvl="2" algn="ctr">
              <a:lnSpc>
                <a:spcPct val="100000"/>
              </a:lnSpc>
              <a:spcBef>
                <a:spcPts val="0"/>
              </a:spcBef>
              <a:spcAft>
                <a:spcPts val="0"/>
              </a:spcAft>
              <a:buSzPts val="1600"/>
              <a:buNone/>
              <a:defRPr sz="1600"/>
            </a:lvl3pPr>
            <a:lvl4pPr lvl="3" algn="ctr">
              <a:lnSpc>
                <a:spcPct val="100000"/>
              </a:lnSpc>
              <a:spcBef>
                <a:spcPts val="0"/>
              </a:spcBef>
              <a:spcAft>
                <a:spcPts val="0"/>
              </a:spcAft>
              <a:buSzPts val="1600"/>
              <a:buNone/>
              <a:defRPr sz="1600"/>
            </a:lvl4pPr>
            <a:lvl5pPr lvl="4" algn="ctr">
              <a:lnSpc>
                <a:spcPct val="100000"/>
              </a:lnSpc>
              <a:spcBef>
                <a:spcPts val="0"/>
              </a:spcBef>
              <a:spcAft>
                <a:spcPts val="0"/>
              </a:spcAft>
              <a:buSzPts val="1600"/>
              <a:buNone/>
              <a:defRPr sz="1600"/>
            </a:lvl5pPr>
            <a:lvl6pPr lvl="5" algn="ctr">
              <a:lnSpc>
                <a:spcPct val="100000"/>
              </a:lnSpc>
              <a:spcBef>
                <a:spcPts val="0"/>
              </a:spcBef>
              <a:spcAft>
                <a:spcPts val="0"/>
              </a:spcAft>
              <a:buSzPts val="1600"/>
              <a:buNone/>
              <a:defRPr sz="1600"/>
            </a:lvl6pPr>
            <a:lvl7pPr lvl="6" algn="ctr">
              <a:lnSpc>
                <a:spcPct val="100000"/>
              </a:lnSpc>
              <a:spcBef>
                <a:spcPts val="0"/>
              </a:spcBef>
              <a:spcAft>
                <a:spcPts val="0"/>
              </a:spcAft>
              <a:buSzPts val="1600"/>
              <a:buNone/>
              <a:defRPr sz="1600"/>
            </a:lvl7pPr>
            <a:lvl8pPr lvl="7" algn="ctr">
              <a:lnSpc>
                <a:spcPct val="100000"/>
              </a:lnSpc>
              <a:spcBef>
                <a:spcPts val="0"/>
              </a:spcBef>
              <a:spcAft>
                <a:spcPts val="0"/>
              </a:spcAft>
              <a:buSzPts val="1600"/>
              <a:buNone/>
              <a:defRPr sz="1600"/>
            </a:lvl8pPr>
            <a:lvl9pPr lvl="8" algn="ctr">
              <a:lnSpc>
                <a:spcPct val="100000"/>
              </a:lnSpc>
              <a:spcBef>
                <a:spcPts val="0"/>
              </a:spcBef>
              <a:spcAft>
                <a:spcPts val="0"/>
              </a:spcAft>
              <a:buSzPts val="1600"/>
              <a:buNone/>
              <a:defRPr sz="1600"/>
            </a:lvl9pPr>
          </a:lstStyle>
          <a:p>
            <a:endParaRPr/>
          </a:p>
        </p:txBody>
      </p:sp>
      <p:sp>
        <p:nvSpPr>
          <p:cNvPr id="41" name="Google Shape;41;p27"/>
          <p:cNvSpPr txBox="1">
            <a:spLocks noGrp="1"/>
          </p:cNvSpPr>
          <p:nvPr>
            <p:ph type="body" idx="2"/>
          </p:nvPr>
        </p:nvSpPr>
        <p:spPr>
          <a:xfrm>
            <a:off x="4703375" y="909600"/>
            <a:ext cx="3468900" cy="33243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42" name="Google Shape;42;p27"/>
          <p:cNvSpPr txBox="1">
            <a:spLocks noGrp="1"/>
          </p:cNvSpPr>
          <p:nvPr>
            <p:ph type="title"/>
          </p:nvPr>
        </p:nvSpPr>
        <p:spPr>
          <a:xfrm>
            <a:off x="938500" y="445025"/>
            <a:ext cx="32238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3"/>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4" Type="http://schemas.openxmlformats.org/officeDocument/2006/relationships/slideLayout" Target="../slideLayouts/slideLayout8.xml"/><Relationship Id="rId9"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6">
            <a:alphaModFix/>
          </a:blip>
          <a:stretch>
            <a:fillRect/>
          </a:stretch>
        </a:blip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19"/>
        <p:cNvGrpSpPr/>
        <p:nvPr/>
      </p:nvGrpSpPr>
      <p:grpSpPr>
        <a:xfrm>
          <a:off x="0" y="0"/>
          <a:ext cx="0" cy="0"/>
          <a:chOff x="0" y="0"/>
          <a:chExt cx="0" cy="0"/>
        </a:xfrm>
      </p:grpSpPr>
      <p:sp>
        <p:nvSpPr>
          <p:cNvPr id="20" name="Google Shape;20;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21" name="Google Shape;21;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2175900" y="1950100"/>
            <a:ext cx="4792200" cy="644700"/>
          </a:xfrm>
          <a:prstGeom prst="rect">
            <a:avLst/>
          </a:prstGeom>
          <a:noFill/>
          <a:ln>
            <a:noFill/>
          </a:ln>
          <a:effectLst>
            <a:outerShdw blurRad="142875" dist="19050" dir="87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CUSTOMER SERVICE</a:t>
            </a:r>
            <a:endParaRPr/>
          </a:p>
        </p:txBody>
      </p:sp>
      <p:sp>
        <p:nvSpPr>
          <p:cNvPr id="55" name="Google Shape;55;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7.4</a:t>
            </a:r>
            <a:endParaRPr sz="2200" b="0">
              <a:latin typeface="Arial"/>
              <a:ea typeface="Arial"/>
              <a:cs typeface="Arial"/>
              <a:sym typeface="Arial"/>
            </a:endParaRPr>
          </a:p>
        </p:txBody>
      </p:sp>
      <p:cxnSp>
        <p:nvCxnSpPr>
          <p:cNvPr id="56" name="Google Shape;56;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57" name="Google Shape;57;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58" name="Google Shape;58;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0"/>
          <p:cNvSpPr txBox="1">
            <a:spLocks noGrp="1"/>
          </p:cNvSpPr>
          <p:nvPr>
            <p:ph type="title"/>
          </p:nvPr>
        </p:nvSpPr>
        <p:spPr>
          <a:xfrm>
            <a:off x="391974" y="445025"/>
            <a:ext cx="6692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54" name="Google Shape;154;p10"/>
          <p:cNvSpPr txBox="1">
            <a:spLocks noGrp="1"/>
          </p:cNvSpPr>
          <p:nvPr>
            <p:ph type="body" idx="1"/>
          </p:nvPr>
        </p:nvSpPr>
        <p:spPr>
          <a:xfrm>
            <a:off x="391975" y="1042625"/>
            <a:ext cx="81606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700" b="1">
                <a:latin typeface="Arial"/>
                <a:ea typeface="Arial"/>
                <a:cs typeface="Arial"/>
                <a:sym typeface="Arial"/>
              </a:rPr>
              <a:t>O</a:t>
            </a:r>
            <a:r>
              <a:rPr lang="en-US" sz="1700" b="1">
                <a:solidFill>
                  <a:schemeClr val="lt1"/>
                </a:solidFill>
                <a:latin typeface="Arial"/>
                <a:ea typeface="Arial"/>
                <a:cs typeface="Arial"/>
                <a:sym typeface="Arial"/>
              </a:rPr>
              <a:t>rganizations must take steps to meet and exceed customer</a:t>
            </a:r>
            <a:r>
              <a:rPr lang="en-US" sz="1700" b="1">
                <a:latin typeface="Arial"/>
                <a:ea typeface="Arial"/>
                <a:cs typeface="Arial"/>
                <a:sym typeface="Arial"/>
              </a:rPr>
              <a:t>s’ expectations:</a:t>
            </a:r>
            <a:endParaRPr sz="1500">
              <a:latin typeface="Arial"/>
              <a:ea typeface="Arial"/>
              <a:cs typeface="Arial"/>
              <a:sym typeface="Arial"/>
            </a:endParaRPr>
          </a:p>
          <a:p>
            <a:pPr marL="685800" marR="426843" lvl="0" indent="-323850" algn="l" rtl="0">
              <a:lnSpc>
                <a:spcPct val="100000"/>
              </a:lnSpc>
              <a:spcBef>
                <a:spcPts val="10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Create and maintain an open line of communication with fans. </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Exceed</a:t>
            </a:r>
            <a:r>
              <a:rPr lang="en-US" sz="1500">
                <a:latin typeface="Arial"/>
                <a:ea typeface="Arial"/>
                <a:cs typeface="Arial"/>
                <a:sym typeface="Arial"/>
              </a:rPr>
              <a:t> </a:t>
            </a:r>
            <a:r>
              <a:rPr lang="en-US" sz="1500">
                <a:solidFill>
                  <a:schemeClr val="lt1"/>
                </a:solidFill>
                <a:latin typeface="Arial"/>
                <a:ea typeface="Arial"/>
                <a:cs typeface="Arial"/>
                <a:sym typeface="Arial"/>
              </a:rPr>
              <a:t>customer expectation.</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Provide a comfortable environment for fans. </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i="1">
                <a:solidFill>
                  <a:schemeClr val="lt1"/>
                </a:solidFill>
                <a:latin typeface="Arial"/>
                <a:ea typeface="Arial"/>
                <a:cs typeface="Arial"/>
                <a:sym typeface="Arial"/>
              </a:rPr>
              <a:t>Listen</a:t>
            </a:r>
            <a:r>
              <a:rPr lang="en-US" sz="1500">
                <a:solidFill>
                  <a:schemeClr val="lt1"/>
                </a:solidFill>
                <a:latin typeface="Arial"/>
                <a:ea typeface="Arial"/>
                <a:cs typeface="Arial"/>
                <a:sym typeface="Arial"/>
              </a:rPr>
              <a:t> and respond to customer feedback (includ</a:t>
            </a:r>
            <a:r>
              <a:rPr lang="en-US" sz="1500">
                <a:latin typeface="Arial"/>
                <a:ea typeface="Arial"/>
                <a:cs typeface="Arial"/>
                <a:sym typeface="Arial"/>
              </a:rPr>
              <a:t>ing</a:t>
            </a:r>
            <a:r>
              <a:rPr lang="en-US" sz="1500">
                <a:solidFill>
                  <a:schemeClr val="lt1"/>
                </a:solidFill>
                <a:latin typeface="Arial"/>
                <a:ea typeface="Arial"/>
                <a:cs typeface="Arial"/>
                <a:sym typeface="Arial"/>
              </a:rPr>
              <a:t> suggestions, criticism, compliments and complaints).</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Incorporate customer service into the organization’s mission statement.</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Respond quickly to customer complaints. </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latin typeface="Arial"/>
                <a:ea typeface="Arial"/>
                <a:cs typeface="Arial"/>
                <a:sym typeface="Arial"/>
              </a:rPr>
              <a:t>Make sure</a:t>
            </a:r>
            <a:r>
              <a:rPr lang="en-US" sz="1500">
                <a:solidFill>
                  <a:schemeClr val="lt1"/>
                </a:solidFill>
                <a:latin typeface="Arial"/>
                <a:ea typeface="Arial"/>
                <a:cs typeface="Arial"/>
                <a:sym typeface="Arial"/>
              </a:rPr>
              <a:t> stakeholders (ticket holders, sponsors, donors etc.) know the organization appreciates their support.</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Determine appropriate staff size dedicated to customer service.</a:t>
            </a:r>
            <a:endParaRPr sz="1500">
              <a:latin typeface="Arial"/>
              <a:ea typeface="Arial"/>
              <a:cs typeface="Arial"/>
              <a:sym typeface="Arial"/>
            </a:endParaRPr>
          </a:p>
          <a:p>
            <a:pPr marL="685800" marR="426843" lvl="0" indent="-323850" algn="l" rtl="0">
              <a:lnSpc>
                <a:spcPct val="100000"/>
              </a:lnSpc>
              <a:spcBef>
                <a:spcPts val="500"/>
              </a:spcBef>
              <a:spcAft>
                <a:spcPts val="0"/>
              </a:spcAft>
              <a:buClr>
                <a:schemeClr val="lt1"/>
              </a:buClr>
              <a:buSzPts val="1500"/>
              <a:buFont typeface="Arial"/>
              <a:buAutoNum type="arabicPeriod"/>
            </a:pPr>
            <a:r>
              <a:rPr lang="en-US" sz="1500">
                <a:solidFill>
                  <a:schemeClr val="lt1"/>
                </a:solidFill>
                <a:latin typeface="Arial"/>
                <a:ea typeface="Arial"/>
                <a:cs typeface="Arial"/>
                <a:sym typeface="Arial"/>
              </a:rPr>
              <a:t>Effectively utilize technology.</a:t>
            </a:r>
            <a:endParaRPr sz="1500">
              <a:latin typeface="Arial"/>
              <a:ea typeface="Arial"/>
              <a:cs typeface="Arial"/>
              <a:sym typeface="Arial"/>
            </a:endParaRPr>
          </a:p>
          <a:p>
            <a:pPr marL="395288" lvl="0" indent="-322263" algn="l" rtl="0">
              <a:lnSpc>
                <a:spcPct val="100000"/>
              </a:lnSpc>
              <a:spcBef>
                <a:spcPts val="0"/>
              </a:spcBef>
              <a:spcAft>
                <a:spcPts val="0"/>
              </a:spcAft>
              <a:buSzPts val="1150"/>
              <a:buNone/>
            </a:pPr>
            <a:endParaRPr sz="1600">
              <a:solidFill>
                <a:schemeClr val="lt1"/>
              </a:solidFill>
              <a:latin typeface="Arial"/>
              <a:ea typeface="Arial"/>
              <a:cs typeface="Arial"/>
              <a:sym typeface="Arial"/>
            </a:endParaRPr>
          </a:p>
        </p:txBody>
      </p:sp>
      <p:cxnSp>
        <p:nvCxnSpPr>
          <p:cNvPr id="155" name="Google Shape;155;p10"/>
          <p:cNvCxnSpPr/>
          <p:nvPr/>
        </p:nvCxnSpPr>
        <p:spPr>
          <a:xfrm>
            <a:off x="463250" y="445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56" name="Google Shape;156;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7" name="Google Shape;157;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1"/>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a:t>
            </a:r>
            <a:br>
              <a:rPr lang="en-US" b="1">
                <a:latin typeface="Arial"/>
                <a:ea typeface="Arial"/>
                <a:cs typeface="Arial"/>
                <a:sym typeface="Arial"/>
              </a:rPr>
            </a:br>
            <a:r>
              <a:rPr lang="en-US" b="1">
                <a:latin typeface="Arial"/>
                <a:ea typeface="Arial"/>
                <a:cs typeface="Arial"/>
                <a:sym typeface="Arial"/>
              </a:rPr>
              <a:t>SERVICE IMPROVE?</a:t>
            </a:r>
            <a:endParaRPr/>
          </a:p>
        </p:txBody>
      </p:sp>
      <p:sp>
        <p:nvSpPr>
          <p:cNvPr id="163" name="Google Shape;163;p11"/>
          <p:cNvSpPr txBox="1">
            <a:spLocks noGrp="1"/>
          </p:cNvSpPr>
          <p:nvPr>
            <p:ph type="body" idx="1"/>
          </p:nvPr>
        </p:nvSpPr>
        <p:spPr>
          <a:xfrm>
            <a:off x="938500" y="1386425"/>
            <a:ext cx="4038600" cy="3039900"/>
          </a:xfrm>
          <a:prstGeom prst="rect">
            <a:avLst/>
          </a:prstGeom>
          <a:noFill/>
          <a:ln>
            <a:noFill/>
          </a:ln>
        </p:spPr>
        <p:txBody>
          <a:bodyPr spcFirstLastPara="1" wrap="square" lIns="91425" tIns="91425" rIns="91425" bIns="91425" anchor="t" anchorCtr="0">
            <a:noAutofit/>
          </a:bodyPr>
          <a:lstStyle/>
          <a:p>
            <a:pPr marL="400050" lvl="0" indent="-400050" algn="l" rtl="0">
              <a:lnSpc>
                <a:spcPct val="100000"/>
              </a:lnSpc>
              <a:spcBef>
                <a:spcPts val="0"/>
              </a:spcBef>
              <a:spcAft>
                <a:spcPts val="0"/>
              </a:spcAft>
              <a:buNone/>
            </a:pPr>
            <a:r>
              <a:rPr lang="en-US" sz="1600" b="1">
                <a:latin typeface="Arial"/>
                <a:ea typeface="Arial"/>
                <a:cs typeface="Arial"/>
                <a:sym typeface="Arial"/>
              </a:rPr>
              <a:t>#1 - </a:t>
            </a:r>
            <a:r>
              <a:rPr lang="en-US" sz="1600" b="1">
                <a:solidFill>
                  <a:schemeClr val="lt1"/>
                </a:solidFill>
                <a:latin typeface="Arial"/>
                <a:ea typeface="Arial"/>
                <a:cs typeface="Arial"/>
                <a:sym typeface="Arial"/>
              </a:rPr>
              <a:t>Create And Maintain An Open Line Of Communication With Fans</a:t>
            </a:r>
            <a:endParaRPr sz="1600">
              <a:latin typeface="Arial"/>
              <a:ea typeface="Arial"/>
              <a:cs typeface="Arial"/>
              <a:sym typeface="Arial"/>
            </a:endParaRPr>
          </a:p>
          <a:p>
            <a:pPr marL="400050" lvl="0" indent="0" algn="l" rtl="0">
              <a:lnSpc>
                <a:spcPct val="100000"/>
              </a:lnSpc>
              <a:spcBef>
                <a:spcPts val="1000"/>
              </a:spcBef>
              <a:spcAft>
                <a:spcPts val="600"/>
              </a:spcAft>
              <a:buNone/>
            </a:pPr>
            <a:r>
              <a:rPr lang="en-US" sz="1600">
                <a:solidFill>
                  <a:schemeClr val="lt1"/>
                </a:solidFill>
                <a:latin typeface="Arial"/>
                <a:ea typeface="Arial"/>
                <a:cs typeface="Arial"/>
                <a:sym typeface="Arial"/>
              </a:rPr>
              <a:t>Turnkey Sports &amp; Entertainment published a report suggesting a season ticket holder’s overall satisfaction was negatively impacted by a simple lack of knowing who to contact when they had a concern.</a:t>
            </a:r>
            <a:endParaRPr sz="1600">
              <a:latin typeface="Arial"/>
              <a:ea typeface="Arial"/>
              <a:cs typeface="Arial"/>
              <a:sym typeface="Arial"/>
            </a:endParaRPr>
          </a:p>
        </p:txBody>
      </p:sp>
      <p:cxnSp>
        <p:nvCxnSpPr>
          <p:cNvPr id="164" name="Google Shape;164;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65" name="Google Shape;165;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6" name="Google Shape;16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67" name="Google Shape;167;p11"/>
          <p:cNvPicPr preferRelativeResize="0"/>
          <p:nvPr/>
        </p:nvPicPr>
        <p:blipFill rotWithShape="1">
          <a:blip r:embed="rId4">
            <a:alphaModFix/>
          </a:blip>
          <a:srcRect/>
          <a:stretch/>
        </p:blipFill>
        <p:spPr>
          <a:xfrm>
            <a:off x="5354802" y="324139"/>
            <a:ext cx="2866752" cy="410218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12"/>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73" name="Google Shape;173;p12"/>
          <p:cNvSpPr txBox="1">
            <a:spLocks noGrp="1"/>
          </p:cNvSpPr>
          <p:nvPr>
            <p:ph type="body" idx="1"/>
          </p:nvPr>
        </p:nvSpPr>
        <p:spPr>
          <a:xfrm>
            <a:off x="938500" y="1144988"/>
            <a:ext cx="7172100" cy="314093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#2 - Exceed Customer Expectations</a:t>
            </a:r>
            <a:endParaRPr sz="1600">
              <a:solidFill>
                <a:schemeClr val="lt1"/>
              </a:solidFill>
              <a:latin typeface="Arial"/>
              <a:ea typeface="Arial"/>
              <a:cs typeface="Arial"/>
              <a:sym typeface="Arial"/>
            </a:endParaRPr>
          </a:p>
          <a:p>
            <a:pPr marL="400050" lvl="0" indent="0"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The best sports and entertainment organizations make exceeding levels of customer expectation the rule, not the exception throughout the entire organization (establishing a service culture).</a:t>
            </a:r>
            <a:endParaRPr sz="1600">
              <a:solidFill>
                <a:schemeClr val="lt1"/>
              </a:solidFill>
              <a:latin typeface="Arial"/>
              <a:ea typeface="Arial"/>
              <a:cs typeface="Arial"/>
              <a:sym typeface="Arial"/>
            </a:endParaRPr>
          </a:p>
          <a:p>
            <a:pPr marL="0" lvl="0" indent="0" algn="l" rtl="0">
              <a:lnSpc>
                <a:spcPct val="100000"/>
              </a:lnSpc>
              <a:spcBef>
                <a:spcPts val="1000"/>
              </a:spcBef>
              <a:spcAft>
                <a:spcPts val="0"/>
              </a:spcAft>
              <a:buNone/>
            </a:pPr>
            <a:r>
              <a:rPr lang="en-US" sz="1600" b="1">
                <a:latin typeface="Arial"/>
                <a:ea typeface="Arial"/>
                <a:cs typeface="Arial"/>
                <a:sym typeface="Arial"/>
              </a:rPr>
              <a:t>#3 - </a:t>
            </a:r>
            <a:r>
              <a:rPr lang="en-US" sz="1600" b="1">
                <a:solidFill>
                  <a:schemeClr val="lt1"/>
                </a:solidFill>
                <a:latin typeface="Arial"/>
                <a:ea typeface="Arial"/>
                <a:cs typeface="Arial"/>
                <a:sym typeface="Arial"/>
              </a:rPr>
              <a:t>Provide A Comfortable Environment For Fans</a:t>
            </a:r>
            <a:endParaRPr sz="1600"/>
          </a:p>
          <a:p>
            <a:pPr marL="400050" lvl="0" indent="0"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Venues and facilities should be clean, music volume should not be too loud, and temperature should be comfortable (indoor events). </a:t>
            </a:r>
            <a:endParaRPr sz="1600"/>
          </a:p>
          <a:p>
            <a:pPr marL="0" lvl="0" indent="0" algn="l" rtl="0">
              <a:lnSpc>
                <a:spcPct val="100000"/>
              </a:lnSpc>
              <a:spcBef>
                <a:spcPts val="600"/>
              </a:spcBef>
              <a:spcAft>
                <a:spcPts val="600"/>
              </a:spcAft>
              <a:buSzPts val="1150"/>
              <a:buNone/>
            </a:pPr>
            <a:endParaRPr sz="1600" b="1">
              <a:solidFill>
                <a:schemeClr val="lt1"/>
              </a:solidFill>
              <a:latin typeface="Arial"/>
              <a:ea typeface="Arial"/>
              <a:cs typeface="Arial"/>
              <a:sym typeface="Arial"/>
            </a:endParaRPr>
          </a:p>
        </p:txBody>
      </p:sp>
      <p:cxnSp>
        <p:nvCxnSpPr>
          <p:cNvPr id="174" name="Google Shape;174;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75" name="Google Shape;175;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6" name="Google Shape;176;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13"/>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82" name="Google Shape;182;p1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400050" lvl="0" indent="-400050" algn="l" rtl="0">
              <a:lnSpc>
                <a:spcPct val="100000"/>
              </a:lnSpc>
              <a:spcBef>
                <a:spcPts val="0"/>
              </a:spcBef>
              <a:spcAft>
                <a:spcPts val="0"/>
              </a:spcAft>
              <a:buSzPts val="1150"/>
              <a:buNone/>
            </a:pPr>
            <a:r>
              <a:rPr lang="en-US" sz="1600" b="1" i="1">
                <a:latin typeface="Arial"/>
                <a:ea typeface="Arial"/>
                <a:cs typeface="Arial"/>
                <a:sym typeface="Arial"/>
              </a:rPr>
              <a:t>#4 - </a:t>
            </a:r>
            <a:r>
              <a:rPr lang="en-US" sz="1600" b="1" i="1">
                <a:solidFill>
                  <a:schemeClr val="lt1"/>
                </a:solidFill>
                <a:latin typeface="Arial"/>
                <a:ea typeface="Arial"/>
                <a:cs typeface="Arial"/>
                <a:sym typeface="Arial"/>
              </a:rPr>
              <a:t>Listen</a:t>
            </a:r>
            <a:r>
              <a:rPr lang="en-US" sz="1600" b="1">
                <a:solidFill>
                  <a:schemeClr val="lt1"/>
                </a:solidFill>
                <a:latin typeface="Arial"/>
                <a:ea typeface="Arial"/>
                <a:cs typeface="Arial"/>
                <a:sym typeface="Arial"/>
              </a:rPr>
              <a:t> And Respond To Customer Feedback (Includes Suggestions, Criticism, Compliments And Complaints)</a:t>
            </a:r>
            <a:endParaRPr sz="1600">
              <a:solidFill>
                <a:schemeClr val="lt1"/>
              </a:solidFill>
              <a:latin typeface="Arial"/>
              <a:ea typeface="Arial"/>
              <a:cs typeface="Arial"/>
              <a:sym typeface="Arial"/>
            </a:endParaRPr>
          </a:p>
          <a:p>
            <a:pPr marL="395288" lvl="0" indent="4761" algn="l" rtl="0">
              <a:lnSpc>
                <a:spcPct val="100000"/>
              </a:lnSpc>
              <a:spcBef>
                <a:spcPts val="600"/>
              </a:spcBef>
              <a:spcAft>
                <a:spcPts val="0"/>
              </a:spcAft>
              <a:buSzPts val="1150"/>
              <a:buNone/>
            </a:pPr>
            <a:r>
              <a:rPr lang="en-US" sz="1600">
                <a:latin typeface="Arial"/>
                <a:ea typeface="Arial"/>
                <a:cs typeface="Arial"/>
                <a:sym typeface="Arial"/>
              </a:rPr>
              <a:t>In 2023, New York Mets fans voiced their frustration with the team’s jerseys, including the color and the size of the jersey sponsor patch on the sleeve.  After listening to fan feedback and discussing the matter with the sponsor (NewYork-Presbyterian), the franchise announced plans to tweak the design by updating colors and shrinking the size of the jersey patch. </a:t>
            </a:r>
            <a:endParaRPr sz="1600">
              <a:latin typeface="Arial"/>
              <a:ea typeface="Arial"/>
              <a:cs typeface="Arial"/>
              <a:sym typeface="Arial"/>
            </a:endParaRPr>
          </a:p>
          <a:p>
            <a:pPr marL="395288" lvl="0" indent="4761" algn="l" rtl="0">
              <a:lnSpc>
                <a:spcPct val="100000"/>
              </a:lnSpc>
              <a:spcBef>
                <a:spcPts val="600"/>
              </a:spcBef>
              <a:spcAft>
                <a:spcPts val="600"/>
              </a:spcAft>
              <a:buSzPts val="1150"/>
              <a:buNone/>
            </a:pPr>
            <a:r>
              <a:rPr lang="en-US" sz="1600">
                <a:solidFill>
                  <a:schemeClr val="lt1"/>
                </a:solidFill>
                <a:latin typeface="Arial"/>
                <a:ea typeface="Arial"/>
                <a:cs typeface="Arial"/>
                <a:sym typeface="Arial"/>
              </a:rPr>
              <a:t>Soliciting fan feedback isn’t only important in the context of season ticket and sponsorship renewal, but also every other aspect of running a successful organization.</a:t>
            </a:r>
            <a:endParaRPr sz="1600">
              <a:latin typeface="Arial"/>
              <a:ea typeface="Arial"/>
              <a:cs typeface="Arial"/>
              <a:sym typeface="Arial"/>
            </a:endParaRPr>
          </a:p>
        </p:txBody>
      </p:sp>
      <p:cxnSp>
        <p:nvCxnSpPr>
          <p:cNvPr id="183" name="Google Shape;183;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84" name="Google Shape;184;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85" name="Google Shape;185;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4"/>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191" name="Google Shape;191;p14"/>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400050" lvl="0" indent="-400050" algn="l" rtl="0">
              <a:lnSpc>
                <a:spcPct val="100000"/>
              </a:lnSpc>
              <a:spcBef>
                <a:spcPts val="0"/>
              </a:spcBef>
              <a:spcAft>
                <a:spcPts val="0"/>
              </a:spcAft>
              <a:buSzPts val="1150"/>
              <a:buNone/>
            </a:pPr>
            <a:r>
              <a:rPr lang="en-US" sz="1600" b="1">
                <a:latin typeface="Arial"/>
                <a:ea typeface="Arial"/>
                <a:cs typeface="Arial"/>
                <a:sym typeface="Arial"/>
              </a:rPr>
              <a:t>#5 - </a:t>
            </a:r>
            <a:r>
              <a:rPr lang="en-US" sz="1600" b="1">
                <a:solidFill>
                  <a:schemeClr val="lt1"/>
                </a:solidFill>
                <a:latin typeface="Arial"/>
                <a:ea typeface="Arial"/>
                <a:cs typeface="Arial"/>
                <a:sym typeface="Arial"/>
              </a:rPr>
              <a:t>Incorporate The Customer Service Element Into The Organization’s Mission Statement</a:t>
            </a:r>
            <a:endParaRPr sz="1600">
              <a:solidFill>
                <a:schemeClr val="lt1"/>
              </a:solidFill>
              <a:latin typeface="Arial"/>
              <a:ea typeface="Arial"/>
              <a:cs typeface="Arial"/>
              <a:sym typeface="Arial"/>
            </a:endParaRPr>
          </a:p>
          <a:p>
            <a:pPr marL="400050" lvl="0" indent="0"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The Chicago Bulls place an emphasis on service in their mission statement as part of their organizational philosophy:</a:t>
            </a:r>
            <a:endParaRPr sz="1600">
              <a:solidFill>
                <a:schemeClr val="lt1"/>
              </a:solidFill>
              <a:latin typeface="Arial"/>
              <a:ea typeface="Arial"/>
              <a:cs typeface="Arial"/>
              <a:sym typeface="Arial"/>
            </a:endParaRPr>
          </a:p>
          <a:p>
            <a:pPr marL="400050" lvl="0" indent="0" algn="l" rtl="0">
              <a:lnSpc>
                <a:spcPct val="100000"/>
              </a:lnSpc>
              <a:spcBef>
                <a:spcPts val="600"/>
              </a:spcBef>
              <a:spcAft>
                <a:spcPts val="600"/>
              </a:spcAft>
              <a:buSzPts val="1150"/>
              <a:buNone/>
            </a:pPr>
            <a:r>
              <a:rPr lang="en-US" sz="1600">
                <a:solidFill>
                  <a:schemeClr val="lt1"/>
                </a:solidFill>
                <a:latin typeface="Arial"/>
                <a:ea typeface="Arial"/>
                <a:cs typeface="Arial"/>
                <a:sym typeface="Arial"/>
              </a:rPr>
              <a:t>“</a:t>
            </a:r>
            <a:r>
              <a:rPr lang="en-US" sz="1600" i="1">
                <a:solidFill>
                  <a:schemeClr val="lt1"/>
                </a:solidFill>
                <a:latin typeface="Arial"/>
                <a:ea typeface="Arial"/>
                <a:cs typeface="Arial"/>
                <a:sym typeface="Arial"/>
              </a:rPr>
              <a:t>The Chicago Bulls organization is a sports entertainment company dedicated to winning NBA Championships, growing new basketball fans, and providing superior entertainment, value and service</a:t>
            </a:r>
            <a:r>
              <a:rPr lang="en-US" sz="1600">
                <a:solidFill>
                  <a:schemeClr val="lt1"/>
                </a:solidFill>
                <a:latin typeface="Arial"/>
                <a:ea typeface="Arial"/>
                <a:cs typeface="Arial"/>
                <a:sym typeface="Arial"/>
              </a:rPr>
              <a:t>.”</a:t>
            </a:r>
            <a:endParaRPr sz="1600">
              <a:latin typeface="Arial"/>
              <a:ea typeface="Arial"/>
              <a:cs typeface="Arial"/>
              <a:sym typeface="Arial"/>
            </a:endParaRPr>
          </a:p>
        </p:txBody>
      </p:sp>
      <p:cxnSp>
        <p:nvCxnSpPr>
          <p:cNvPr id="192" name="Google Shape;192;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93" name="Google Shape;193;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94" name="Google Shape;194;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15"/>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200" name="Google Shape;200;p1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#7 - </a:t>
            </a:r>
            <a:r>
              <a:rPr lang="en-US" sz="1600" b="1">
                <a:solidFill>
                  <a:schemeClr val="lt1"/>
                </a:solidFill>
                <a:latin typeface="Arial"/>
                <a:ea typeface="Arial"/>
                <a:cs typeface="Arial"/>
                <a:sym typeface="Arial"/>
              </a:rPr>
              <a:t>Respond </a:t>
            </a:r>
            <a:r>
              <a:rPr lang="en-US" sz="1600" b="1" i="1">
                <a:solidFill>
                  <a:schemeClr val="lt1"/>
                </a:solidFill>
                <a:latin typeface="Arial"/>
                <a:ea typeface="Arial"/>
                <a:cs typeface="Arial"/>
                <a:sym typeface="Arial"/>
              </a:rPr>
              <a:t>Quickly</a:t>
            </a:r>
            <a:r>
              <a:rPr lang="en-US" sz="1600" b="1">
                <a:solidFill>
                  <a:schemeClr val="lt1"/>
                </a:solidFill>
                <a:latin typeface="Arial"/>
                <a:ea typeface="Arial"/>
                <a:cs typeface="Arial"/>
                <a:sym typeface="Arial"/>
              </a:rPr>
              <a:t> To Customer Complaints </a:t>
            </a:r>
            <a:endParaRPr sz="1600">
              <a:solidFill>
                <a:schemeClr val="lt1"/>
              </a:solidFill>
              <a:latin typeface="Arial"/>
              <a:ea typeface="Arial"/>
              <a:cs typeface="Arial"/>
              <a:sym typeface="Arial"/>
            </a:endParaRPr>
          </a:p>
          <a:p>
            <a:pPr marL="400050" lvl="0" indent="0"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Successful sports and entertainment organizations take a proactive approach in making sure the stakeholders (ticket holders, sponsors, donors etc.) know the organization appreciates their support.</a:t>
            </a:r>
            <a:endParaRPr sz="1600">
              <a:solidFill>
                <a:schemeClr val="lt1"/>
              </a:solidFill>
              <a:latin typeface="Arial"/>
              <a:ea typeface="Arial"/>
              <a:cs typeface="Arial"/>
              <a:sym typeface="Arial"/>
            </a:endParaRPr>
          </a:p>
          <a:p>
            <a:pPr marL="400050" lvl="0" indent="0"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Many athletic programs make annual phone calls to personally thank ticket holders for their support.</a:t>
            </a:r>
            <a:endParaRPr sz="1600">
              <a:solidFill>
                <a:schemeClr val="lt1"/>
              </a:solidFill>
              <a:latin typeface="Arial"/>
              <a:ea typeface="Arial"/>
              <a:cs typeface="Arial"/>
              <a:sym typeface="Arial"/>
            </a:endParaRPr>
          </a:p>
          <a:p>
            <a:pPr marL="400050" lvl="0" indent="-400050" algn="l" rtl="0">
              <a:lnSpc>
                <a:spcPct val="100000"/>
              </a:lnSpc>
              <a:spcBef>
                <a:spcPts val="600"/>
              </a:spcBef>
              <a:spcAft>
                <a:spcPts val="600"/>
              </a:spcAft>
              <a:buSzPts val="1150"/>
              <a:buNone/>
            </a:pPr>
            <a:r>
              <a:rPr lang="en-US" sz="1600" b="1">
                <a:latin typeface="Arial"/>
                <a:ea typeface="Arial"/>
                <a:cs typeface="Arial"/>
                <a:sym typeface="Arial"/>
              </a:rPr>
              <a:t>#8 - Make sure stakeholders (ticket holders, sponsors, donors etc.) know the organization appreciates their support.</a:t>
            </a:r>
            <a:endParaRPr sz="1600" b="1">
              <a:latin typeface="Arial"/>
              <a:ea typeface="Arial"/>
              <a:cs typeface="Arial"/>
              <a:sym typeface="Arial"/>
            </a:endParaRPr>
          </a:p>
        </p:txBody>
      </p:sp>
      <p:cxnSp>
        <p:nvCxnSpPr>
          <p:cNvPr id="201" name="Google Shape;201;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02" name="Google Shape;202;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03" name="Google Shape;203;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16"/>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HOW CAN CUSTOMER SERVICE IMPROVE?</a:t>
            </a:r>
            <a:endParaRPr/>
          </a:p>
        </p:txBody>
      </p:sp>
      <p:sp>
        <p:nvSpPr>
          <p:cNvPr id="209" name="Google Shape;209;p16"/>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latin typeface="Arial"/>
                <a:ea typeface="Arial"/>
                <a:cs typeface="Arial"/>
                <a:sym typeface="Arial"/>
              </a:rPr>
              <a:t>#8 - </a:t>
            </a:r>
            <a:r>
              <a:rPr lang="en-US" sz="1600" b="1">
                <a:solidFill>
                  <a:schemeClr val="lt1"/>
                </a:solidFill>
                <a:latin typeface="Arial"/>
                <a:ea typeface="Arial"/>
                <a:cs typeface="Arial"/>
                <a:sym typeface="Arial"/>
              </a:rPr>
              <a:t>Determine Appropriate Staff Size Dedicated To Customer Service</a:t>
            </a:r>
            <a:endParaRPr sz="1600">
              <a:solidFill>
                <a:schemeClr val="lt1"/>
              </a:solidFill>
              <a:latin typeface="Arial"/>
              <a:ea typeface="Arial"/>
              <a:cs typeface="Arial"/>
              <a:sym typeface="Arial"/>
            </a:endParaRPr>
          </a:p>
          <a:p>
            <a:pPr marL="0" lvl="0" indent="0" algn="l" rtl="0">
              <a:lnSpc>
                <a:spcPct val="100000"/>
              </a:lnSpc>
              <a:spcBef>
                <a:spcPts val="1000"/>
              </a:spcBef>
              <a:spcAft>
                <a:spcPts val="0"/>
              </a:spcAft>
              <a:buNone/>
            </a:pPr>
            <a:r>
              <a:rPr lang="en-US" sz="1600" b="1">
                <a:latin typeface="Arial"/>
                <a:ea typeface="Arial"/>
                <a:cs typeface="Arial"/>
                <a:sym typeface="Arial"/>
              </a:rPr>
              <a:t>#9 - </a:t>
            </a:r>
            <a:r>
              <a:rPr lang="en-US" sz="1600" b="1">
                <a:solidFill>
                  <a:schemeClr val="lt1"/>
                </a:solidFill>
                <a:latin typeface="Arial"/>
                <a:ea typeface="Arial"/>
                <a:cs typeface="Arial"/>
                <a:sym typeface="Arial"/>
              </a:rPr>
              <a:t>Effectively Utilizing Technology</a:t>
            </a:r>
            <a:endParaRPr sz="1600">
              <a:latin typeface="Arial"/>
              <a:ea typeface="Arial"/>
              <a:cs typeface="Arial"/>
              <a:sym typeface="Arial"/>
            </a:endParaRPr>
          </a:p>
          <a:p>
            <a:pPr marL="342900" lvl="0" indent="0" algn="l" rtl="0">
              <a:lnSpc>
                <a:spcPct val="100000"/>
              </a:lnSpc>
              <a:spcBef>
                <a:spcPts val="1000"/>
              </a:spcBef>
              <a:spcAft>
                <a:spcPts val="0"/>
              </a:spcAft>
              <a:buNone/>
            </a:pPr>
            <a:r>
              <a:rPr lang="en-US" sz="1600">
                <a:latin typeface="Arial"/>
                <a:ea typeface="Arial"/>
                <a:cs typeface="Arial"/>
                <a:sym typeface="Arial"/>
              </a:rPr>
              <a:t>According to Sports Business Journal, seven different NBA teams had enlisted the services of chatbots by 2023.  The chatbots were added to team apps and websites to help answer fan questions relating to ticket and merchandise purchases, along with gameday logistics.</a:t>
            </a:r>
            <a:endParaRPr sz="1600">
              <a:latin typeface="Arial"/>
              <a:ea typeface="Arial"/>
              <a:cs typeface="Arial"/>
              <a:sym typeface="Arial"/>
            </a:endParaRPr>
          </a:p>
          <a:p>
            <a:pPr marL="342900" lvl="0" indent="0" algn="l" rtl="0">
              <a:lnSpc>
                <a:spcPct val="100000"/>
              </a:lnSpc>
              <a:spcBef>
                <a:spcPts val="1000"/>
              </a:spcBef>
              <a:spcAft>
                <a:spcPts val="0"/>
              </a:spcAft>
              <a:buNone/>
            </a:pPr>
            <a:r>
              <a:rPr lang="en-US" sz="1600" b="1">
                <a:latin typeface="Arial"/>
                <a:ea typeface="Arial"/>
                <a:cs typeface="Arial"/>
                <a:sym typeface="Arial"/>
              </a:rPr>
              <a:t>Fans can interact with the chatbot with prompts like:</a:t>
            </a:r>
            <a:endParaRPr sz="1600" b="1">
              <a:latin typeface="Arial"/>
              <a:ea typeface="Arial"/>
              <a:cs typeface="Arial"/>
              <a:sym typeface="Arial"/>
            </a:endParaRPr>
          </a:p>
          <a:p>
            <a:pPr marL="971550" lvl="0" indent="-330200" algn="l" rtl="0">
              <a:lnSpc>
                <a:spcPct val="100000"/>
              </a:lnSpc>
              <a:spcBef>
                <a:spcPts val="600"/>
              </a:spcBef>
              <a:spcAft>
                <a:spcPts val="0"/>
              </a:spcAft>
              <a:buSzPts val="1600"/>
              <a:buFont typeface="Arial"/>
              <a:buChar char="●"/>
            </a:pPr>
            <a:r>
              <a:rPr lang="en-US" sz="1600">
                <a:latin typeface="Arial"/>
                <a:ea typeface="Arial"/>
                <a:cs typeface="Arial"/>
                <a:sym typeface="Arial"/>
              </a:rPr>
              <a:t>“Show me (Atlanta star) Trae Young highlights”</a:t>
            </a:r>
            <a:endParaRPr sz="1600">
              <a:latin typeface="Arial"/>
              <a:ea typeface="Arial"/>
              <a:cs typeface="Arial"/>
              <a:sym typeface="Arial"/>
            </a:endParaRPr>
          </a:p>
          <a:p>
            <a:pPr marL="97155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“Best lot to park at“</a:t>
            </a:r>
            <a:endParaRPr sz="1600">
              <a:latin typeface="Arial"/>
              <a:ea typeface="Arial"/>
              <a:cs typeface="Arial"/>
              <a:sym typeface="Arial"/>
            </a:endParaRPr>
          </a:p>
          <a:p>
            <a:pPr marL="971550" lvl="0" indent="-330200" algn="l" rtl="0">
              <a:lnSpc>
                <a:spcPct val="100000"/>
              </a:lnSpc>
              <a:spcBef>
                <a:spcPts val="0"/>
              </a:spcBef>
              <a:spcAft>
                <a:spcPts val="0"/>
              </a:spcAft>
              <a:buSzPts val="1600"/>
              <a:buFont typeface="Arial"/>
              <a:buChar char="●"/>
            </a:pPr>
            <a:r>
              <a:rPr lang="en-US" sz="1600">
                <a:latin typeface="Arial"/>
                <a:ea typeface="Arial"/>
                <a:cs typeface="Arial"/>
                <a:sym typeface="Arial"/>
              </a:rPr>
              <a:t>“I want to buy a ticket to the next game”</a:t>
            </a:r>
            <a:endParaRPr sz="1600">
              <a:latin typeface="Arial"/>
              <a:ea typeface="Arial"/>
              <a:cs typeface="Arial"/>
              <a:sym typeface="Arial"/>
            </a:endParaRPr>
          </a:p>
          <a:p>
            <a:pPr marL="0" lvl="0" indent="0" algn="l" rtl="0">
              <a:lnSpc>
                <a:spcPct val="100000"/>
              </a:lnSpc>
              <a:spcBef>
                <a:spcPts val="600"/>
              </a:spcBef>
              <a:spcAft>
                <a:spcPts val="0"/>
              </a:spcAft>
              <a:buNone/>
            </a:pPr>
            <a:endParaRPr sz="1600">
              <a:latin typeface="Arial"/>
              <a:ea typeface="Arial"/>
              <a:cs typeface="Arial"/>
              <a:sym typeface="Arial"/>
            </a:endParaRPr>
          </a:p>
          <a:p>
            <a:pPr marL="0" lvl="0" indent="0" algn="l" rtl="0">
              <a:lnSpc>
                <a:spcPct val="100000"/>
              </a:lnSpc>
              <a:spcBef>
                <a:spcPts val="600"/>
              </a:spcBef>
              <a:spcAft>
                <a:spcPts val="0"/>
              </a:spcAft>
              <a:buSzPts val="1150"/>
              <a:buNone/>
            </a:pPr>
            <a:r>
              <a:rPr lang="en-US" sz="1600">
                <a:solidFill>
                  <a:schemeClr val="lt1"/>
                </a:solidFill>
                <a:latin typeface="Arial"/>
                <a:ea typeface="Arial"/>
                <a:cs typeface="Arial"/>
                <a:sym typeface="Arial"/>
              </a:rPr>
              <a:t> </a:t>
            </a:r>
            <a:endParaRPr sz="1600">
              <a:latin typeface="Arial"/>
              <a:ea typeface="Arial"/>
              <a:cs typeface="Arial"/>
              <a:sym typeface="Arial"/>
            </a:endParaRPr>
          </a:p>
          <a:p>
            <a:pPr marL="0" lvl="0" indent="0" algn="l" rtl="0">
              <a:lnSpc>
                <a:spcPct val="100000"/>
              </a:lnSpc>
              <a:spcBef>
                <a:spcPts val="600"/>
              </a:spcBef>
              <a:spcAft>
                <a:spcPts val="0"/>
              </a:spcAft>
              <a:buSzPts val="1150"/>
              <a:buNone/>
            </a:pPr>
            <a:endParaRPr sz="1600" b="1">
              <a:solidFill>
                <a:schemeClr val="lt1"/>
              </a:solidFill>
              <a:latin typeface="Arial"/>
              <a:ea typeface="Arial"/>
              <a:cs typeface="Arial"/>
              <a:sym typeface="Arial"/>
            </a:endParaRPr>
          </a:p>
          <a:p>
            <a:pPr marL="0" lvl="0" indent="0" algn="l" rtl="0">
              <a:lnSpc>
                <a:spcPct val="100000"/>
              </a:lnSpc>
              <a:spcBef>
                <a:spcPts val="600"/>
              </a:spcBef>
              <a:spcAft>
                <a:spcPts val="600"/>
              </a:spcAft>
              <a:buSzPts val="1150"/>
              <a:buNone/>
            </a:pPr>
            <a:endParaRPr sz="1600">
              <a:solidFill>
                <a:schemeClr val="lt1"/>
              </a:solidFill>
              <a:latin typeface="Arial"/>
              <a:ea typeface="Arial"/>
              <a:cs typeface="Arial"/>
              <a:sym typeface="Arial"/>
            </a:endParaRPr>
          </a:p>
        </p:txBody>
      </p:sp>
      <p:cxnSp>
        <p:nvCxnSpPr>
          <p:cNvPr id="210" name="Google Shape;210;p1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211" name="Google Shape;211;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2" name="Google Shape;212;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pic>
        <p:nvPicPr>
          <p:cNvPr id="217" name="Google Shape;217;p1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218" name="Google Shape;218;p1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219" name="Google Shape;219;p17"/>
          <p:cNvPicPr preferRelativeResize="0"/>
          <p:nvPr/>
        </p:nvPicPr>
        <p:blipFill rotWithShape="1">
          <a:blip r:embed="rId4">
            <a:alphaModFix/>
          </a:blip>
          <a:srcRect/>
          <a:stretch/>
        </p:blipFill>
        <p:spPr>
          <a:xfrm>
            <a:off x="3395370" y="2300949"/>
            <a:ext cx="2353260" cy="8169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2"/>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WHY IS CUSTOMER SERVICE IMPORTANT?</a:t>
            </a:r>
            <a:endParaRPr b="1">
              <a:latin typeface="Arial"/>
              <a:ea typeface="Arial"/>
              <a:cs typeface="Arial"/>
              <a:sym typeface="Arial"/>
            </a:endParaRPr>
          </a:p>
        </p:txBody>
      </p:sp>
      <p:sp>
        <p:nvSpPr>
          <p:cNvPr id="64" name="Google Shape;64;p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b="1">
                <a:solidFill>
                  <a:schemeClr val="dk2"/>
                </a:solidFill>
                <a:latin typeface="Arial"/>
                <a:ea typeface="Arial"/>
                <a:cs typeface="Arial"/>
                <a:sym typeface="Arial"/>
              </a:rPr>
              <a:t>Customer service</a:t>
            </a:r>
            <a:r>
              <a:rPr lang="en-US" sz="1600" b="1">
                <a:solidFill>
                  <a:srgbClr val="EF8600"/>
                </a:solidFill>
                <a:latin typeface="Arial"/>
                <a:ea typeface="Arial"/>
                <a:cs typeface="Arial"/>
                <a:sym typeface="Arial"/>
              </a:rPr>
              <a:t> </a:t>
            </a:r>
            <a:r>
              <a:rPr lang="en-US" sz="1600">
                <a:latin typeface="Arial"/>
                <a:ea typeface="Arial"/>
                <a:cs typeface="Arial"/>
                <a:sym typeface="Arial"/>
              </a:rPr>
              <a:t>is the action taken by the seller to make the relationship between the organization and its customers satisfactory.  </a:t>
            </a:r>
            <a:endParaRPr sz="1600">
              <a:latin typeface="Arial"/>
              <a:ea typeface="Arial"/>
              <a:cs typeface="Arial"/>
              <a:sym typeface="Arial"/>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Many organizations strive to meet and exceed customer expectations, often integrating service goals with company mission statements.  </a:t>
            </a:r>
            <a:endParaRPr/>
          </a:p>
          <a:p>
            <a:pPr marL="457200" lvl="0" indent="-330200" algn="l" rtl="0">
              <a:lnSpc>
                <a:spcPct val="100000"/>
              </a:lnSpc>
              <a:spcBef>
                <a:spcPts val="1000"/>
              </a:spcBef>
              <a:spcAft>
                <a:spcPts val="0"/>
              </a:spcAft>
              <a:buSzPts val="1600"/>
              <a:buFont typeface="Arial"/>
              <a:buChar char="●"/>
            </a:pPr>
            <a:r>
              <a:rPr lang="en-US" sz="1600">
                <a:latin typeface="Arial"/>
                <a:ea typeface="Arial"/>
                <a:cs typeface="Arial"/>
                <a:sym typeface="Arial"/>
              </a:rPr>
              <a:t>Service represents a critical step in the sales process and is ultimately about gaining and retaining the customer base.</a:t>
            </a:r>
            <a:endParaRPr/>
          </a:p>
          <a:p>
            <a:pPr marL="457200" lvl="0" indent="-330200" algn="l" rtl="0">
              <a:lnSpc>
                <a:spcPct val="100000"/>
              </a:lnSpc>
              <a:spcBef>
                <a:spcPts val="1000"/>
              </a:spcBef>
              <a:spcAft>
                <a:spcPts val="1000"/>
              </a:spcAft>
              <a:buSzPts val="1600"/>
              <a:buFont typeface="Arial"/>
              <a:buChar char="●"/>
            </a:pPr>
            <a:r>
              <a:rPr lang="en-US" sz="1600">
                <a:latin typeface="Arial"/>
                <a:ea typeface="Arial"/>
                <a:cs typeface="Arial"/>
                <a:sym typeface="Arial"/>
              </a:rPr>
              <a:t>Exceeding customer expectations is critical to the success of any sports organization.</a:t>
            </a:r>
            <a:endParaRPr sz="1600">
              <a:latin typeface="Arial"/>
              <a:ea typeface="Arial"/>
              <a:cs typeface="Arial"/>
              <a:sym typeface="Arial"/>
            </a:endParaRPr>
          </a:p>
        </p:txBody>
      </p:sp>
      <p:cxnSp>
        <p:nvCxnSpPr>
          <p:cNvPr id="65" name="Google Shape;65;p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66" name="Google Shape;66;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7" name="Google Shape;67;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3"/>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WHO ARE THE CUSTOMERS?</a:t>
            </a:r>
            <a:endParaRPr b="1">
              <a:latin typeface="Arial"/>
              <a:ea typeface="Arial"/>
              <a:cs typeface="Arial"/>
              <a:sym typeface="Arial"/>
            </a:endParaRPr>
          </a:p>
        </p:txBody>
      </p:sp>
      <p:sp>
        <p:nvSpPr>
          <p:cNvPr id="73" name="Google Shape;73;p3"/>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solidFill>
                  <a:schemeClr val="lt1"/>
                </a:solidFill>
                <a:latin typeface="Arial"/>
                <a:ea typeface="Arial"/>
                <a:cs typeface="Arial"/>
                <a:sym typeface="Arial"/>
              </a:rPr>
              <a:t>In sports, a </a:t>
            </a:r>
            <a:r>
              <a:rPr lang="en-US" sz="1600" b="1">
                <a:solidFill>
                  <a:schemeClr val="dk2"/>
                </a:solidFill>
                <a:latin typeface="Arial"/>
                <a:ea typeface="Arial"/>
                <a:cs typeface="Arial"/>
                <a:sym typeface="Arial"/>
              </a:rPr>
              <a:t>customer</a:t>
            </a:r>
            <a:r>
              <a:rPr lang="en-US" sz="1600">
                <a:solidFill>
                  <a:srgbClr val="EF8600"/>
                </a:solidFill>
                <a:latin typeface="Arial"/>
                <a:ea typeface="Arial"/>
                <a:cs typeface="Arial"/>
                <a:sym typeface="Arial"/>
              </a:rPr>
              <a:t> </a:t>
            </a:r>
            <a:r>
              <a:rPr lang="en-US" sz="1600">
                <a:solidFill>
                  <a:schemeClr val="lt1"/>
                </a:solidFill>
                <a:latin typeface="Arial"/>
                <a:ea typeface="Arial"/>
                <a:cs typeface="Arial"/>
                <a:sym typeface="Arial"/>
              </a:rPr>
              <a:t>is anyone who purchases a product or service</a:t>
            </a:r>
            <a:r>
              <a:rPr lang="en-US" sz="1600">
                <a:latin typeface="Arial"/>
                <a:ea typeface="Arial"/>
                <a:cs typeface="Arial"/>
                <a:sym typeface="Arial"/>
              </a:rPr>
              <a:t>, and </a:t>
            </a:r>
            <a:r>
              <a:rPr lang="en-US" sz="1600">
                <a:solidFill>
                  <a:schemeClr val="lt1"/>
                </a:solidFill>
                <a:latin typeface="Arial"/>
                <a:ea typeface="Arial"/>
                <a:cs typeface="Arial"/>
                <a:sym typeface="Arial"/>
              </a:rPr>
              <a:t>is the end user for </a:t>
            </a:r>
            <a:r>
              <a:rPr lang="en-US" sz="1600">
                <a:latin typeface="Arial"/>
                <a:ea typeface="Arial"/>
                <a:cs typeface="Arial"/>
                <a:sym typeface="Arial"/>
              </a:rPr>
              <a:t>that product or service.</a:t>
            </a:r>
            <a:endParaRPr sz="1600">
              <a:latin typeface="Arial"/>
              <a:ea typeface="Arial"/>
              <a:cs typeface="Arial"/>
              <a:sym typeface="Arial"/>
            </a:endParaRPr>
          </a:p>
          <a:p>
            <a:pPr marL="0" lvl="0" indent="0" algn="l" rtl="0">
              <a:lnSpc>
                <a:spcPct val="100000"/>
              </a:lnSpc>
              <a:spcBef>
                <a:spcPts val="1000"/>
              </a:spcBef>
              <a:spcAft>
                <a:spcPts val="0"/>
              </a:spcAft>
              <a:buSzPts val="1150"/>
              <a:buNone/>
            </a:pPr>
            <a:r>
              <a:rPr lang="en-US" sz="1600" b="1">
                <a:latin typeface="Arial"/>
                <a:ea typeface="Arial"/>
                <a:cs typeface="Arial"/>
                <a:sym typeface="Arial"/>
              </a:rPr>
              <a:t>Examples:</a:t>
            </a:r>
            <a:endParaRPr sz="1600" b="1">
              <a:latin typeface="Arial"/>
              <a:ea typeface="Arial"/>
              <a:cs typeface="Arial"/>
              <a:sym typeface="Arial"/>
            </a:endParaRPr>
          </a:p>
          <a:p>
            <a:pPr marL="285750" lvl="0" indent="-285750" algn="l" rtl="0">
              <a:lnSpc>
                <a:spcPct val="100000"/>
              </a:lnSpc>
              <a:spcBef>
                <a:spcPts val="1000"/>
              </a:spcBef>
              <a:spcAft>
                <a:spcPts val="0"/>
              </a:spcAft>
              <a:buSzPts val="1150"/>
              <a:buChar char="●"/>
            </a:pPr>
            <a:r>
              <a:rPr lang="en-US" sz="1600">
                <a:solidFill>
                  <a:schemeClr val="lt1"/>
                </a:solidFill>
                <a:latin typeface="Arial"/>
                <a:ea typeface="Arial"/>
                <a:cs typeface="Arial"/>
                <a:sym typeface="Arial"/>
              </a:rPr>
              <a:t>Season ticket holders</a:t>
            </a:r>
            <a:endParaRPr/>
          </a:p>
          <a:p>
            <a:pPr marL="285750" lvl="0" indent="-285750"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Runners registering for a marathon</a:t>
            </a:r>
            <a:endParaRPr/>
          </a:p>
          <a:p>
            <a:pPr marL="285750" lvl="0" indent="-285750"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Businesses sponsoring an event</a:t>
            </a:r>
            <a:endParaRPr/>
          </a:p>
          <a:p>
            <a:pPr marL="285750" lvl="0" indent="-285750"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High school athletes purchasing equipment</a:t>
            </a:r>
            <a:endParaRPr/>
          </a:p>
          <a:p>
            <a:pPr marL="285750" lvl="0" indent="-285750"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A fan purchasing a jersey of their favorite player online</a:t>
            </a:r>
            <a:endParaRPr/>
          </a:p>
          <a:p>
            <a:pPr marL="0" lvl="0" indent="0" algn="l" rtl="0">
              <a:lnSpc>
                <a:spcPct val="100000"/>
              </a:lnSpc>
              <a:spcBef>
                <a:spcPts val="0"/>
              </a:spcBef>
              <a:spcAft>
                <a:spcPts val="0"/>
              </a:spcAft>
              <a:buSzPts val="1150"/>
              <a:buNone/>
            </a:pPr>
            <a:endParaRPr sz="1600">
              <a:solidFill>
                <a:schemeClr val="lt1"/>
              </a:solidFill>
              <a:latin typeface="Arial"/>
              <a:ea typeface="Arial"/>
              <a:cs typeface="Arial"/>
              <a:sym typeface="Arial"/>
            </a:endParaRPr>
          </a:p>
        </p:txBody>
      </p:sp>
      <p:cxnSp>
        <p:nvCxnSpPr>
          <p:cNvPr id="74" name="Google Shape;74;p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75" name="Google Shape;75;p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6" name="Google Shape;76;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4"/>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CUSTOMER SERVICE BENEFITS</a:t>
            </a:r>
            <a:endParaRPr b="1">
              <a:latin typeface="Arial"/>
              <a:ea typeface="Arial"/>
              <a:cs typeface="Arial"/>
              <a:sym typeface="Arial"/>
            </a:endParaRPr>
          </a:p>
        </p:txBody>
      </p:sp>
      <p:sp>
        <p:nvSpPr>
          <p:cNvPr id="82" name="Google Shape;82;p4"/>
          <p:cNvSpPr txBox="1">
            <a:spLocks noGrp="1"/>
          </p:cNvSpPr>
          <p:nvPr>
            <p:ph type="body" idx="1"/>
          </p:nvPr>
        </p:nvSpPr>
        <p:spPr>
          <a:xfrm>
            <a:off x="938500" y="10426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Benefits of excellent customer service</a:t>
            </a:r>
            <a:r>
              <a:rPr lang="en-US" sz="1800" b="1">
                <a:solidFill>
                  <a:schemeClr val="lt1"/>
                </a:solidFill>
                <a:latin typeface="Arial"/>
                <a:ea typeface="Arial"/>
                <a:cs typeface="Arial"/>
                <a:sym typeface="Arial"/>
              </a:rPr>
              <a:t>:</a:t>
            </a:r>
            <a:endParaRPr sz="1800" b="1">
              <a:solidFill>
                <a:schemeClr val="lt1"/>
              </a:solidFill>
              <a:latin typeface="Arial"/>
              <a:ea typeface="Arial"/>
              <a:cs typeface="Arial"/>
              <a:sym typeface="Arial"/>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Increased levels of customer retention and cost reduction</a:t>
            </a:r>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Decline in negative associations with organization via word-of-mouth advertising</a:t>
            </a:r>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An opportunity to provide a source of differentiation</a:t>
            </a:r>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Amplified levels of profitability </a:t>
            </a:r>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Creation of brand loyalty</a:t>
            </a:r>
            <a:endParaRPr/>
          </a:p>
          <a:p>
            <a:pPr marL="285750" lvl="0" indent="-285750"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New sales opportunities through positive word-of-mouth associations</a:t>
            </a:r>
            <a:endParaRPr/>
          </a:p>
          <a:p>
            <a:pPr marL="0" lvl="0" indent="0" algn="l" rtl="0">
              <a:lnSpc>
                <a:spcPct val="100000"/>
              </a:lnSpc>
              <a:spcBef>
                <a:spcPts val="600"/>
              </a:spcBef>
              <a:spcAft>
                <a:spcPts val="0"/>
              </a:spcAft>
              <a:buSzPts val="1150"/>
              <a:buNone/>
            </a:pPr>
            <a:endParaRPr sz="1600">
              <a:solidFill>
                <a:schemeClr val="lt1"/>
              </a:solidFill>
              <a:latin typeface="Arial"/>
              <a:ea typeface="Arial"/>
              <a:cs typeface="Arial"/>
              <a:sym typeface="Arial"/>
            </a:endParaRPr>
          </a:p>
        </p:txBody>
      </p:sp>
      <p:cxnSp>
        <p:nvCxnSpPr>
          <p:cNvPr id="83" name="Google Shape;83;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84" name="Google Shape;84;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5" name="Google Shape;85;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5"/>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WHY IS CUSTOMER SERVICE IMPORTANT? </a:t>
            </a:r>
            <a:endParaRPr b="1">
              <a:latin typeface="Arial"/>
              <a:ea typeface="Arial"/>
              <a:cs typeface="Arial"/>
              <a:sym typeface="Arial"/>
            </a:endParaRPr>
          </a:p>
        </p:txBody>
      </p:sp>
      <p:sp>
        <p:nvSpPr>
          <p:cNvPr id="91" name="Google Shape;91;p5"/>
          <p:cNvSpPr txBox="1">
            <a:spLocks noGrp="1"/>
          </p:cNvSpPr>
          <p:nvPr>
            <p:ph type="body" idx="1"/>
          </p:nvPr>
        </p:nvSpPr>
        <p:spPr>
          <a:xfrm>
            <a:off x="938499" y="1111609"/>
            <a:ext cx="453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600">
                <a:solidFill>
                  <a:schemeClr val="lt1"/>
                </a:solidFill>
                <a:latin typeface="Arial"/>
                <a:ea typeface="Arial"/>
                <a:cs typeface="Arial"/>
                <a:sym typeface="Arial"/>
              </a:rPr>
              <a:t>Sales professionals work hard to connect with customers.  Once an organization gains a new customer, it is important to build loyalty and trust to maintain a solid base of core customers.  </a:t>
            </a:r>
            <a:endParaRPr sz="1600" b="1">
              <a:solidFill>
                <a:schemeClr val="lt1"/>
              </a:solidFill>
              <a:latin typeface="Arial"/>
              <a:ea typeface="Arial"/>
              <a:cs typeface="Arial"/>
              <a:sym typeface="Arial"/>
            </a:endParaRPr>
          </a:p>
          <a:p>
            <a:pPr marL="0" lvl="0" indent="0" algn="l" rtl="0">
              <a:lnSpc>
                <a:spcPct val="100000"/>
              </a:lnSpc>
              <a:spcBef>
                <a:spcPts val="600"/>
              </a:spcBef>
              <a:spcAft>
                <a:spcPts val="0"/>
              </a:spcAft>
              <a:buSzPts val="1150"/>
              <a:buNone/>
            </a:pPr>
            <a:r>
              <a:rPr lang="en-US" sz="1600" b="1">
                <a:solidFill>
                  <a:schemeClr val="dk2"/>
                </a:solidFill>
                <a:latin typeface="Arial"/>
                <a:ea typeface="Arial"/>
                <a:cs typeface="Arial"/>
                <a:sym typeface="Arial"/>
              </a:rPr>
              <a:t>Retention</a:t>
            </a:r>
            <a:r>
              <a:rPr lang="en-US" sz="1600">
                <a:solidFill>
                  <a:schemeClr val="lt1"/>
                </a:solidFill>
                <a:latin typeface="Arial"/>
                <a:ea typeface="Arial"/>
                <a:cs typeface="Arial"/>
                <a:sym typeface="Arial"/>
              </a:rPr>
              <a:t> (renewal) is crucial to any sports team as season ticket and sponsorship revenue is a vital piece of the organization</a:t>
            </a:r>
            <a:r>
              <a:rPr lang="en-US" sz="1600">
                <a:latin typeface="Arial"/>
                <a:ea typeface="Arial"/>
                <a:cs typeface="Arial"/>
                <a:sym typeface="Arial"/>
              </a:rPr>
              <a:t>’s</a:t>
            </a:r>
            <a:r>
              <a:rPr lang="en-US" sz="1600">
                <a:solidFill>
                  <a:schemeClr val="lt1"/>
                </a:solidFill>
                <a:latin typeface="Arial"/>
                <a:ea typeface="Arial"/>
                <a:cs typeface="Arial"/>
                <a:sym typeface="Arial"/>
              </a:rPr>
              <a:t> financial viability.</a:t>
            </a:r>
            <a:endParaRPr/>
          </a:p>
          <a:p>
            <a:pPr marL="0" lvl="0" indent="0" algn="l" rtl="0">
              <a:lnSpc>
                <a:spcPct val="100000"/>
              </a:lnSpc>
              <a:spcBef>
                <a:spcPts val="600"/>
              </a:spcBef>
              <a:spcAft>
                <a:spcPts val="0"/>
              </a:spcAft>
              <a:buSzPts val="1150"/>
              <a:buNone/>
            </a:pPr>
            <a:endParaRPr sz="1600">
              <a:solidFill>
                <a:schemeClr val="lt1"/>
              </a:solidFill>
              <a:latin typeface="Arial"/>
              <a:ea typeface="Arial"/>
              <a:cs typeface="Arial"/>
              <a:sym typeface="Arial"/>
            </a:endParaRPr>
          </a:p>
        </p:txBody>
      </p:sp>
      <p:cxnSp>
        <p:nvCxnSpPr>
          <p:cNvPr id="92" name="Google Shape;92;p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93" name="Google Shape;93;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4" name="Google Shape;94;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95" name="Google Shape;95;p5" descr="A picture containing text, sign&#10;&#10;Description automatically generated"/>
          <p:cNvPicPr preferRelativeResize="0"/>
          <p:nvPr/>
        </p:nvPicPr>
        <p:blipFill rotWithShape="1">
          <a:blip r:embed="rId4">
            <a:alphaModFix/>
          </a:blip>
          <a:srcRect/>
          <a:stretch/>
        </p:blipFill>
        <p:spPr>
          <a:xfrm>
            <a:off x="6277722" y="1247473"/>
            <a:ext cx="1983355" cy="198335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6"/>
          <p:cNvSpPr txBox="1">
            <a:spLocks noGrp="1"/>
          </p:cNvSpPr>
          <p:nvPr>
            <p:ph type="title" idx="6"/>
          </p:nvPr>
        </p:nvSpPr>
        <p:spPr>
          <a:xfrm>
            <a:off x="1784687" y="1621651"/>
            <a:ext cx="1944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4500" b="1">
                <a:latin typeface="Arial"/>
                <a:ea typeface="Arial"/>
                <a:cs typeface="Arial"/>
                <a:sym typeface="Arial"/>
              </a:rPr>
              <a:t>5x</a:t>
            </a:r>
            <a:endParaRPr sz="4500" b="1">
              <a:latin typeface="Arial"/>
              <a:ea typeface="Arial"/>
              <a:cs typeface="Arial"/>
              <a:sym typeface="Arial"/>
            </a:endParaRPr>
          </a:p>
        </p:txBody>
      </p:sp>
      <p:sp>
        <p:nvSpPr>
          <p:cNvPr id="101" name="Google Shape;101;p6"/>
          <p:cNvSpPr txBox="1">
            <a:spLocks noGrp="1"/>
          </p:cNvSpPr>
          <p:nvPr>
            <p:ph type="subTitle" idx="1"/>
          </p:nvPr>
        </p:nvSpPr>
        <p:spPr>
          <a:xfrm>
            <a:off x="4856910" y="2307020"/>
            <a:ext cx="26403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According to the same institution, customers tell twice as many people about a bad experience over a good one</a:t>
            </a:r>
            <a:endParaRPr/>
          </a:p>
        </p:txBody>
      </p:sp>
      <p:sp>
        <p:nvSpPr>
          <p:cNvPr id="102" name="Google Shape;102;p6"/>
          <p:cNvSpPr txBox="1">
            <a:spLocks noGrp="1"/>
          </p:cNvSpPr>
          <p:nvPr>
            <p:ph type="subTitle" idx="5"/>
          </p:nvPr>
        </p:nvSpPr>
        <p:spPr>
          <a:xfrm>
            <a:off x="1646788" y="2307020"/>
            <a:ext cx="22794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solidFill>
                  <a:schemeClr val="lt1"/>
                </a:solidFill>
              </a:rPr>
              <a:t>It can cost up to five times as much to acquire a new customer than it does to service an existing one</a:t>
            </a:r>
            <a:endParaRPr>
              <a:latin typeface="Arial"/>
              <a:ea typeface="Arial"/>
              <a:cs typeface="Arial"/>
              <a:sym typeface="Arial"/>
            </a:endParaRPr>
          </a:p>
        </p:txBody>
      </p:sp>
      <p:sp>
        <p:nvSpPr>
          <p:cNvPr id="103" name="Google Shape;103;p6"/>
          <p:cNvSpPr txBox="1">
            <a:spLocks noGrp="1"/>
          </p:cNvSpPr>
          <p:nvPr>
            <p:ph type="title" idx="7"/>
          </p:nvPr>
        </p:nvSpPr>
        <p:spPr>
          <a:xfrm>
            <a:off x="5204966" y="1633559"/>
            <a:ext cx="1944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4500" b="1">
                <a:latin typeface="Arial"/>
                <a:ea typeface="Arial"/>
                <a:cs typeface="Arial"/>
                <a:sym typeface="Arial"/>
              </a:rPr>
              <a:t>2x</a:t>
            </a:r>
            <a:endParaRPr sz="4500" b="1">
              <a:latin typeface="Arial"/>
              <a:ea typeface="Arial"/>
              <a:cs typeface="Arial"/>
              <a:sym typeface="Arial"/>
            </a:endParaRPr>
          </a:p>
        </p:txBody>
      </p:sp>
      <p:cxnSp>
        <p:nvCxnSpPr>
          <p:cNvPr id="104" name="Google Shape;104;p6"/>
          <p:cNvCxnSpPr/>
          <p:nvPr/>
        </p:nvCxnSpPr>
        <p:spPr>
          <a:xfrm>
            <a:off x="2566709" y="225951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cxnSp>
        <p:nvCxnSpPr>
          <p:cNvPr id="105" name="Google Shape;105;p6"/>
          <p:cNvCxnSpPr/>
          <p:nvPr/>
        </p:nvCxnSpPr>
        <p:spPr>
          <a:xfrm>
            <a:off x="5970689" y="225951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06" name="Google Shape;106;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7" name="Google Shape;107;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108" name="Google Shape;108;p6"/>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CUSTOMER SERVICE</a:t>
            </a:r>
            <a:endParaRPr sz="2800" b="1">
              <a:latin typeface="Arial"/>
              <a:ea typeface="Arial"/>
              <a:cs typeface="Arial"/>
              <a:sym typeface="Arial"/>
            </a:endParaRPr>
          </a:p>
        </p:txBody>
      </p:sp>
      <p:cxnSp>
        <p:nvCxnSpPr>
          <p:cNvPr id="109" name="Google Shape;109;p6"/>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sp>
        <p:nvSpPr>
          <p:cNvPr id="110" name="Google Shape;110;p6"/>
          <p:cNvSpPr txBox="1"/>
          <p:nvPr/>
        </p:nvSpPr>
        <p:spPr>
          <a:xfrm>
            <a:off x="605075" y="832302"/>
            <a:ext cx="62583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800" b="1" i="0" u="none" strike="noStrike" cap="none">
                <a:solidFill>
                  <a:srgbClr val="FFFFFF"/>
                </a:solidFill>
              </a:rPr>
              <a:t> Customer Service </a:t>
            </a:r>
            <a:r>
              <a:rPr lang="en-US" sz="1800" b="1">
                <a:solidFill>
                  <a:srgbClr val="FFFFFF"/>
                </a:solidFill>
              </a:rPr>
              <a:t>S</a:t>
            </a:r>
            <a:r>
              <a:rPr lang="en-US" sz="1800" b="1" i="0" u="none" strike="noStrike" cap="none">
                <a:solidFill>
                  <a:srgbClr val="FFFFFF"/>
                </a:solidFill>
              </a:rPr>
              <a:t>tatistics to </a:t>
            </a:r>
            <a:r>
              <a:rPr lang="en-US" sz="1800" b="1">
                <a:solidFill>
                  <a:srgbClr val="FFFFFF"/>
                </a:solidFill>
              </a:rPr>
              <a:t>C</a:t>
            </a:r>
            <a:r>
              <a:rPr lang="en-US" sz="1800" b="1" i="0" u="none" strike="noStrike" cap="none">
                <a:solidFill>
                  <a:srgbClr val="FFFFFF"/>
                </a:solidFill>
              </a:rPr>
              <a:t>onsider:</a:t>
            </a:r>
            <a:endParaRPr sz="1800" b="1" i="0" u="none" strike="noStrike" cap="none">
              <a:solidFill>
                <a:srgbClr val="FFFFFF"/>
              </a:solidFill>
            </a:endParaRPr>
          </a:p>
        </p:txBody>
      </p:sp>
      <p:pic>
        <p:nvPicPr>
          <p:cNvPr id="111" name="Google Shape;111;p6"/>
          <p:cNvPicPr preferRelativeResize="0"/>
          <p:nvPr/>
        </p:nvPicPr>
        <p:blipFill rotWithShape="1">
          <a:blip r:embed="rId4">
            <a:alphaModFix/>
          </a:blip>
          <a:srcRect/>
          <a:stretch/>
        </p:blipFill>
        <p:spPr>
          <a:xfrm>
            <a:off x="2358098" y="3416376"/>
            <a:ext cx="797200" cy="828275"/>
          </a:xfrm>
          <a:prstGeom prst="rect">
            <a:avLst/>
          </a:prstGeom>
          <a:noFill/>
          <a:ln>
            <a:noFill/>
          </a:ln>
        </p:spPr>
      </p:pic>
      <p:pic>
        <p:nvPicPr>
          <p:cNvPr id="112" name="Google Shape;112;p6"/>
          <p:cNvPicPr preferRelativeResize="0"/>
          <p:nvPr/>
        </p:nvPicPr>
        <p:blipFill rotWithShape="1">
          <a:blip r:embed="rId5">
            <a:alphaModFix/>
          </a:blip>
          <a:srcRect/>
          <a:stretch/>
        </p:blipFill>
        <p:spPr>
          <a:xfrm>
            <a:off x="5770699" y="3431925"/>
            <a:ext cx="797200" cy="79718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239cbf1a606_0_0"/>
          <p:cNvSpPr txBox="1">
            <a:spLocks noGrp="1"/>
          </p:cNvSpPr>
          <p:nvPr>
            <p:ph type="title" idx="6"/>
          </p:nvPr>
        </p:nvSpPr>
        <p:spPr>
          <a:xfrm>
            <a:off x="1784687" y="1621651"/>
            <a:ext cx="1944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4500"/>
              <a:t>68%</a:t>
            </a:r>
            <a:endParaRPr sz="4500" b="1">
              <a:latin typeface="Arial"/>
              <a:ea typeface="Arial"/>
              <a:cs typeface="Arial"/>
              <a:sym typeface="Arial"/>
            </a:endParaRPr>
          </a:p>
        </p:txBody>
      </p:sp>
      <p:sp>
        <p:nvSpPr>
          <p:cNvPr id="118" name="Google Shape;118;g239cbf1a606_0_0"/>
          <p:cNvSpPr txBox="1">
            <a:spLocks noGrp="1"/>
          </p:cNvSpPr>
          <p:nvPr>
            <p:ph type="subTitle" idx="1"/>
          </p:nvPr>
        </p:nvSpPr>
        <p:spPr>
          <a:xfrm>
            <a:off x="4856910" y="2307020"/>
            <a:ext cx="26403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US"/>
              <a:t>It takes twelve positive service incidents to make up for one negative incident.</a:t>
            </a:r>
            <a:endParaRPr/>
          </a:p>
        </p:txBody>
      </p:sp>
      <p:sp>
        <p:nvSpPr>
          <p:cNvPr id="119" name="Google Shape;119;g239cbf1a606_0_0"/>
          <p:cNvSpPr txBox="1">
            <a:spLocks noGrp="1"/>
          </p:cNvSpPr>
          <p:nvPr>
            <p:ph type="subTitle" idx="5"/>
          </p:nvPr>
        </p:nvSpPr>
        <p:spPr>
          <a:xfrm>
            <a:off x="1375175" y="2307020"/>
            <a:ext cx="2763000" cy="1235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400"/>
              <a:buNone/>
            </a:pPr>
            <a:r>
              <a:rPr lang="en-US"/>
              <a:t>68% of all customers will eventually switch service providers (entertainment options, advertising outlets etc.)</a:t>
            </a:r>
            <a:endParaRPr>
              <a:latin typeface="Arial"/>
              <a:ea typeface="Arial"/>
              <a:cs typeface="Arial"/>
              <a:sym typeface="Arial"/>
            </a:endParaRPr>
          </a:p>
        </p:txBody>
      </p:sp>
      <p:sp>
        <p:nvSpPr>
          <p:cNvPr id="120" name="Google Shape;120;g239cbf1a606_0_0"/>
          <p:cNvSpPr txBox="1">
            <a:spLocks noGrp="1"/>
          </p:cNvSpPr>
          <p:nvPr>
            <p:ph type="title" idx="7"/>
          </p:nvPr>
        </p:nvSpPr>
        <p:spPr>
          <a:xfrm>
            <a:off x="5197291" y="1621659"/>
            <a:ext cx="1944000" cy="7239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4500"/>
              <a:t>12</a:t>
            </a:r>
            <a:endParaRPr sz="4500" b="1">
              <a:latin typeface="Arial"/>
              <a:ea typeface="Arial"/>
              <a:cs typeface="Arial"/>
              <a:sym typeface="Arial"/>
            </a:endParaRPr>
          </a:p>
        </p:txBody>
      </p:sp>
      <p:cxnSp>
        <p:nvCxnSpPr>
          <p:cNvPr id="121" name="Google Shape;121;g239cbf1a606_0_0"/>
          <p:cNvCxnSpPr/>
          <p:nvPr/>
        </p:nvCxnSpPr>
        <p:spPr>
          <a:xfrm>
            <a:off x="2566709" y="225951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cxnSp>
        <p:nvCxnSpPr>
          <p:cNvPr id="122" name="Google Shape;122;g239cbf1a606_0_0"/>
          <p:cNvCxnSpPr/>
          <p:nvPr/>
        </p:nvCxnSpPr>
        <p:spPr>
          <a:xfrm>
            <a:off x="5970689" y="2259511"/>
            <a:ext cx="3972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pic>
        <p:nvPicPr>
          <p:cNvPr id="123" name="Google Shape;123;g239cbf1a606_0_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4" name="Google Shape;124;g239cbf1a606_0_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sp>
        <p:nvSpPr>
          <p:cNvPr id="125" name="Google Shape;125;g239cbf1a606_0_0"/>
          <p:cNvSpPr txBox="1">
            <a:spLocks noGrp="1"/>
          </p:cNvSpPr>
          <p:nvPr>
            <p:ph type="title" idx="6"/>
          </p:nvPr>
        </p:nvSpPr>
        <p:spPr>
          <a:xfrm>
            <a:off x="605075" y="369988"/>
            <a:ext cx="5486400" cy="5484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3600"/>
              <a:buNone/>
            </a:pPr>
            <a:r>
              <a:rPr lang="en-US" sz="2800" b="1">
                <a:latin typeface="Arial"/>
                <a:ea typeface="Arial"/>
                <a:cs typeface="Arial"/>
                <a:sym typeface="Arial"/>
              </a:rPr>
              <a:t>CUSTOMER SERVICE</a:t>
            </a:r>
            <a:endParaRPr sz="2800" b="1">
              <a:latin typeface="Arial"/>
              <a:ea typeface="Arial"/>
              <a:cs typeface="Arial"/>
              <a:sym typeface="Arial"/>
            </a:endParaRPr>
          </a:p>
        </p:txBody>
      </p:sp>
      <p:cxnSp>
        <p:nvCxnSpPr>
          <p:cNvPr id="126" name="Google Shape;126;g239cbf1a606_0_0"/>
          <p:cNvCxnSpPr/>
          <p:nvPr/>
        </p:nvCxnSpPr>
        <p:spPr>
          <a:xfrm>
            <a:off x="681275" y="3097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0"/>
              </a:srgbClr>
            </a:outerShdw>
          </a:effectLst>
        </p:spPr>
      </p:cxnSp>
      <p:sp>
        <p:nvSpPr>
          <p:cNvPr id="127" name="Google Shape;127;g239cbf1a606_0_0"/>
          <p:cNvSpPr txBox="1"/>
          <p:nvPr/>
        </p:nvSpPr>
        <p:spPr>
          <a:xfrm>
            <a:off x="605075" y="832302"/>
            <a:ext cx="62583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US" sz="1800" b="1" i="0" u="none" strike="noStrike" cap="none">
                <a:solidFill>
                  <a:srgbClr val="FFFFFF"/>
                </a:solidFill>
              </a:rPr>
              <a:t> Customer Service </a:t>
            </a:r>
            <a:r>
              <a:rPr lang="en-US" sz="1800" b="1">
                <a:solidFill>
                  <a:srgbClr val="FFFFFF"/>
                </a:solidFill>
              </a:rPr>
              <a:t>S</a:t>
            </a:r>
            <a:r>
              <a:rPr lang="en-US" sz="1800" b="1" i="0" u="none" strike="noStrike" cap="none">
                <a:solidFill>
                  <a:srgbClr val="FFFFFF"/>
                </a:solidFill>
              </a:rPr>
              <a:t>tatistics to </a:t>
            </a:r>
            <a:r>
              <a:rPr lang="en-US" sz="1800" b="1">
                <a:solidFill>
                  <a:srgbClr val="FFFFFF"/>
                </a:solidFill>
              </a:rPr>
              <a:t>C</a:t>
            </a:r>
            <a:r>
              <a:rPr lang="en-US" sz="1800" b="1" i="0" u="none" strike="noStrike" cap="none">
                <a:solidFill>
                  <a:srgbClr val="FFFFFF"/>
                </a:solidFill>
              </a:rPr>
              <a:t>onsider:</a:t>
            </a:r>
            <a:endParaRPr sz="1800" b="1" i="0" u="none" strike="noStrike" cap="none">
              <a:solidFill>
                <a:srgbClr val="FFFFFF"/>
              </a:solidFill>
            </a:endParaRPr>
          </a:p>
        </p:txBody>
      </p:sp>
      <p:pic>
        <p:nvPicPr>
          <p:cNvPr id="128" name="Google Shape;128;g239cbf1a606_0_0"/>
          <p:cNvPicPr preferRelativeResize="0"/>
          <p:nvPr/>
        </p:nvPicPr>
        <p:blipFill rotWithShape="1">
          <a:blip r:embed="rId4">
            <a:alphaModFix/>
          </a:blip>
          <a:srcRect/>
          <a:stretch/>
        </p:blipFill>
        <p:spPr>
          <a:xfrm>
            <a:off x="2397440" y="3391449"/>
            <a:ext cx="718463" cy="723900"/>
          </a:xfrm>
          <a:prstGeom prst="rect">
            <a:avLst/>
          </a:prstGeom>
          <a:noFill/>
          <a:ln>
            <a:noFill/>
          </a:ln>
        </p:spPr>
      </p:pic>
      <p:pic>
        <p:nvPicPr>
          <p:cNvPr id="129" name="Google Shape;129;g239cbf1a606_0_0"/>
          <p:cNvPicPr preferRelativeResize="0"/>
          <p:nvPr/>
        </p:nvPicPr>
        <p:blipFill rotWithShape="1">
          <a:blip r:embed="rId5">
            <a:alphaModFix/>
          </a:blip>
          <a:srcRect/>
          <a:stretch/>
        </p:blipFill>
        <p:spPr>
          <a:xfrm>
            <a:off x="5602926" y="3391449"/>
            <a:ext cx="1132750" cy="85664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8"/>
          <p:cNvSpPr txBox="1">
            <a:spLocks noGrp="1"/>
          </p:cNvSpPr>
          <p:nvPr>
            <p:ph type="title"/>
          </p:nvPr>
        </p:nvSpPr>
        <p:spPr>
          <a:xfrm>
            <a:off x="938499" y="445025"/>
            <a:ext cx="6692789"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TURNING SERVICE INTO SALES</a:t>
            </a:r>
            <a:endParaRPr/>
          </a:p>
        </p:txBody>
      </p:sp>
      <p:sp>
        <p:nvSpPr>
          <p:cNvPr id="135" name="Google Shape;135;p8"/>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395288" lvl="0" indent="-395288" algn="l" rtl="0">
              <a:lnSpc>
                <a:spcPct val="100000"/>
              </a:lnSpc>
              <a:spcBef>
                <a:spcPts val="0"/>
              </a:spcBef>
              <a:spcAft>
                <a:spcPts val="0"/>
              </a:spcAft>
              <a:buSzPts val="1150"/>
              <a:buChar char="●"/>
            </a:pPr>
            <a:r>
              <a:rPr lang="en-US" sz="1600">
                <a:solidFill>
                  <a:schemeClr val="lt1"/>
                </a:solidFill>
                <a:latin typeface="Arial"/>
                <a:ea typeface="Arial"/>
                <a:cs typeface="Arial"/>
                <a:sym typeface="Arial"/>
              </a:rPr>
              <a:t>For most segments of the sports industry, 70% of consumers are referred by word of mouth from existing customers. </a:t>
            </a:r>
            <a:endParaRPr/>
          </a:p>
          <a:p>
            <a:pPr marL="395288" lvl="0" indent="-395288"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Sports and entertainment marketing professionals have a responsibility to retain those customers to grow the fan base </a:t>
            </a:r>
            <a:endParaRPr/>
          </a:p>
          <a:p>
            <a:pPr marL="395288" lvl="0" indent="-395288"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Many organizations create marketing strategies that cater to both existing and new customers with an emphasis shifting toward existing customers</a:t>
            </a:r>
            <a:endParaRPr/>
          </a:p>
          <a:p>
            <a:pPr marL="395288" lvl="0" indent="-395288" algn="l" rtl="0">
              <a:lnSpc>
                <a:spcPct val="100000"/>
              </a:lnSpc>
              <a:spcBef>
                <a:spcPts val="600"/>
              </a:spcBef>
              <a:spcAft>
                <a:spcPts val="0"/>
              </a:spcAft>
              <a:buSzPts val="1150"/>
              <a:buChar char="●"/>
            </a:pPr>
            <a:r>
              <a:rPr lang="en-US" sz="1600">
                <a:solidFill>
                  <a:schemeClr val="lt1"/>
                </a:solidFill>
                <a:latin typeface="Arial"/>
                <a:ea typeface="Arial"/>
                <a:cs typeface="Arial"/>
                <a:sym typeface="Arial"/>
              </a:rPr>
              <a:t>Positive relationships with an organization’s customer base enable them to effectively implement and utilize referral programs</a:t>
            </a:r>
            <a:endParaRPr/>
          </a:p>
          <a:p>
            <a:pPr marL="0" lvl="0" indent="0" algn="l" rtl="0">
              <a:lnSpc>
                <a:spcPct val="100000"/>
              </a:lnSpc>
              <a:spcBef>
                <a:spcPts val="600"/>
              </a:spcBef>
              <a:spcAft>
                <a:spcPts val="0"/>
              </a:spcAft>
              <a:buSzPts val="1150"/>
              <a:buNone/>
            </a:pPr>
            <a:endParaRPr sz="1600">
              <a:solidFill>
                <a:schemeClr val="lt1"/>
              </a:solidFill>
              <a:latin typeface="Arial"/>
              <a:ea typeface="Arial"/>
              <a:cs typeface="Arial"/>
              <a:sym typeface="Arial"/>
            </a:endParaRPr>
          </a:p>
        </p:txBody>
      </p:sp>
      <p:cxnSp>
        <p:nvCxnSpPr>
          <p:cNvPr id="136" name="Google Shape;136;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37" name="Google Shape;137;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8" name="Google Shape;138;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9"/>
          <p:cNvSpPr txBox="1">
            <a:spLocks noGrp="1"/>
          </p:cNvSpPr>
          <p:nvPr>
            <p:ph type="title"/>
          </p:nvPr>
        </p:nvSpPr>
        <p:spPr>
          <a:xfrm>
            <a:off x="910950" y="445025"/>
            <a:ext cx="6692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UPSELLING</a:t>
            </a:r>
            <a:endParaRPr/>
          </a:p>
        </p:txBody>
      </p:sp>
      <p:sp>
        <p:nvSpPr>
          <p:cNvPr id="144" name="Google Shape;144;p9"/>
          <p:cNvSpPr txBox="1">
            <a:spLocks noGrp="1"/>
          </p:cNvSpPr>
          <p:nvPr>
            <p:ph type="body" idx="1"/>
          </p:nvPr>
        </p:nvSpPr>
        <p:spPr>
          <a:xfrm>
            <a:off x="910950" y="1124032"/>
            <a:ext cx="42495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US" sz="1600" b="1">
                <a:solidFill>
                  <a:schemeClr val="dk2"/>
                </a:solidFill>
                <a:latin typeface="Arial"/>
                <a:ea typeface="Arial"/>
                <a:cs typeface="Arial"/>
                <a:sym typeface="Arial"/>
              </a:rPr>
              <a:t>Upselling</a:t>
            </a:r>
            <a:r>
              <a:rPr lang="en-US" sz="1600">
                <a:solidFill>
                  <a:schemeClr val="lt1"/>
                </a:solidFill>
                <a:latin typeface="Arial"/>
                <a:ea typeface="Arial"/>
                <a:cs typeface="Arial"/>
                <a:sym typeface="Arial"/>
              </a:rPr>
              <a:t> is the process of selling additional products to a customer at the time of the order.</a:t>
            </a:r>
            <a:endParaRPr/>
          </a:p>
          <a:p>
            <a:pPr marL="0" lvl="0" indent="0" algn="l" rtl="0">
              <a:lnSpc>
                <a:spcPct val="100000"/>
              </a:lnSpc>
              <a:spcBef>
                <a:spcPts val="500"/>
              </a:spcBef>
              <a:spcAft>
                <a:spcPts val="0"/>
              </a:spcAft>
              <a:buNone/>
            </a:pPr>
            <a:r>
              <a:rPr lang="en-US" sz="1600" b="1">
                <a:solidFill>
                  <a:schemeClr val="dk2"/>
                </a:solidFill>
                <a:latin typeface="Arial"/>
                <a:ea typeface="Arial"/>
                <a:cs typeface="Arial"/>
                <a:sym typeface="Arial"/>
              </a:rPr>
              <a:t>Upselling</a:t>
            </a:r>
            <a:r>
              <a:rPr lang="en-US" sz="1600">
                <a:solidFill>
                  <a:schemeClr val="lt1"/>
                </a:solidFill>
                <a:latin typeface="Arial"/>
                <a:ea typeface="Arial"/>
                <a:cs typeface="Arial"/>
                <a:sym typeface="Arial"/>
              </a:rPr>
              <a:t> opportunities become more frequent with happy customers</a:t>
            </a:r>
            <a:endParaRPr/>
          </a:p>
          <a:p>
            <a:pPr marL="0" lvl="0" indent="0" algn="l" rtl="0">
              <a:lnSpc>
                <a:spcPct val="100000"/>
              </a:lnSpc>
              <a:spcBef>
                <a:spcPts val="1000"/>
              </a:spcBef>
              <a:spcAft>
                <a:spcPts val="0"/>
              </a:spcAft>
              <a:buNone/>
            </a:pPr>
            <a:r>
              <a:rPr lang="en-US" sz="1600" b="1">
                <a:latin typeface="Arial"/>
                <a:ea typeface="Arial"/>
                <a:cs typeface="Arial"/>
                <a:sym typeface="Arial"/>
              </a:rPr>
              <a:t>Example:</a:t>
            </a:r>
            <a:endParaRPr sz="1600" b="1">
              <a:latin typeface="Arial"/>
              <a:ea typeface="Arial"/>
              <a:cs typeface="Arial"/>
              <a:sym typeface="Arial"/>
            </a:endParaRPr>
          </a:p>
          <a:p>
            <a:pPr marL="0" lvl="0" indent="0" algn="l" rtl="0">
              <a:lnSpc>
                <a:spcPct val="100000"/>
              </a:lnSpc>
              <a:spcBef>
                <a:spcPts val="500"/>
              </a:spcBef>
              <a:spcAft>
                <a:spcPts val="500"/>
              </a:spcAft>
              <a:buNone/>
            </a:pPr>
            <a:r>
              <a:rPr lang="en-US" sz="1600">
                <a:latin typeface="Arial"/>
                <a:ea typeface="Arial"/>
                <a:cs typeface="Arial"/>
                <a:sym typeface="Arial"/>
              </a:rPr>
              <a:t>A</a:t>
            </a:r>
            <a:r>
              <a:rPr lang="en-US" sz="1600">
                <a:solidFill>
                  <a:schemeClr val="lt1"/>
                </a:solidFill>
                <a:latin typeface="Arial"/>
                <a:ea typeface="Arial"/>
                <a:cs typeface="Arial"/>
                <a:sym typeface="Arial"/>
              </a:rPr>
              <a:t> thea</a:t>
            </a:r>
            <a:r>
              <a:rPr lang="en-US" sz="1600">
                <a:latin typeface="Arial"/>
                <a:ea typeface="Arial"/>
                <a:cs typeface="Arial"/>
                <a:sym typeface="Arial"/>
              </a:rPr>
              <a:t>ter</a:t>
            </a:r>
            <a:r>
              <a:rPr lang="en-US" sz="1600">
                <a:solidFill>
                  <a:schemeClr val="lt1"/>
                </a:solidFill>
                <a:latin typeface="Arial"/>
                <a:ea typeface="Arial"/>
                <a:cs typeface="Arial"/>
                <a:sym typeface="Arial"/>
              </a:rPr>
              <a:t> fan might call to purchase tickets to an upcoming performance. During the conversation, the sales representative may suggest group tickets to that event or additional tickets to another upcoming play.</a:t>
            </a:r>
            <a:endParaRPr/>
          </a:p>
        </p:txBody>
      </p:sp>
      <p:cxnSp>
        <p:nvCxnSpPr>
          <p:cNvPr id="145" name="Google Shape;145;p9"/>
          <p:cNvCxnSpPr/>
          <p:nvPr/>
        </p:nvCxnSpPr>
        <p:spPr>
          <a:xfrm>
            <a:off x="91095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46" name="Google Shape;146;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7" name="Google Shape;147;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48" name="Google Shape;148;p9" descr="Logo&#10;&#10;Description automatically generated"/>
          <p:cNvPicPr preferRelativeResize="0"/>
          <p:nvPr/>
        </p:nvPicPr>
        <p:blipFill rotWithShape="1">
          <a:blip r:embed="rId4">
            <a:alphaModFix/>
          </a:blip>
          <a:srcRect/>
          <a:stretch/>
        </p:blipFill>
        <p:spPr>
          <a:xfrm>
            <a:off x="5873997" y="1671645"/>
            <a:ext cx="2149505" cy="1800208"/>
          </a:xfrm>
          <a:prstGeom prst="rect">
            <a:avLst/>
          </a:prstGeom>
          <a:noFill/>
          <a:ln>
            <a:noFill/>
          </a:ln>
        </p:spPr>
      </p:pic>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1254</Words>
  <Application>Microsoft Macintosh PowerPoint</Application>
  <PresentationFormat>On-screen Show (16:9)</PresentationFormat>
  <Paragraphs>107</Paragraphs>
  <Slides>17</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17</vt:i4>
      </vt:variant>
    </vt:vector>
  </HeadingPairs>
  <TitlesOfParts>
    <vt:vector size="22" baseType="lpstr">
      <vt:lpstr>Montserrat</vt:lpstr>
      <vt:lpstr>Oswald</vt:lpstr>
      <vt:lpstr>Arial</vt:lpstr>
      <vt:lpstr>Futuristic Background by Slidesgo</vt:lpstr>
      <vt:lpstr>1_Futuristic Background by Slidesgo</vt:lpstr>
      <vt:lpstr>CUSTOMER SERVICE</vt:lpstr>
      <vt:lpstr>WHY IS CUSTOMER SERVICE IMPORTANT?</vt:lpstr>
      <vt:lpstr>WHO ARE THE CUSTOMERS?</vt:lpstr>
      <vt:lpstr>CUSTOMER SERVICE BENEFITS</vt:lpstr>
      <vt:lpstr>WHY IS CUSTOMER SERVICE IMPORTANT? </vt:lpstr>
      <vt:lpstr>5x</vt:lpstr>
      <vt:lpstr>68%</vt:lpstr>
      <vt:lpstr>TURNING SERVICE INTO SALES</vt:lpstr>
      <vt:lpstr>UPSELLING</vt:lpstr>
      <vt:lpstr>HOW CAN CUSTOMER SERVICE IMPROVE?</vt:lpstr>
      <vt:lpstr>HOW CAN CUSTOMER  SERVICE IMPROVE?</vt:lpstr>
      <vt:lpstr>HOW CAN CUSTOMER SERVICE IMPROVE?</vt:lpstr>
      <vt:lpstr>HOW CAN CUSTOMER SERVICE IMPROVE?</vt:lpstr>
      <vt:lpstr>HOW CAN CUSTOMER SERVICE IMPROVE?</vt:lpstr>
      <vt:lpstr>HOW CAN CUSTOMER SERVICE IMPROVE?</vt:lpstr>
      <vt:lpstr>HOW CAN CUSTOMER SERVICE IMPROVE?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CUSTOMER SERVICE</dc:title>
  <dc:creator>Kelly, Bob</dc:creator>
  <cp:lastModifiedBy>Laura Bennett</cp:lastModifiedBy>
  <cp:revision>1</cp:revision>
  <dcterms:modified xsi:type="dcterms:W3CDTF">2023-08-10T22:39:17Z</dcterms:modified>
</cp:coreProperties>
</file>