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Calibri" panose="020F0502020204030204" pitchFamily="34" charset="0"/>
      <p:regular r:id="rId15"/>
      <p:bold r:id="rId16"/>
      <p:italic r:id="rId17"/>
      <p:boldItalic r:id="rId18"/>
    </p:embeddedFont>
    <p:embeddedFont>
      <p:font typeface="Hatton Bold" pitchFamily="2" charset="77"/>
      <p:regular r:id="rId19"/>
      <p:bold r:id="rId20"/>
    </p:embeddedFont>
    <p:embeddedFont>
      <p:font typeface="Montserrat" pitchFamily="2" charset="77"/>
      <p:regular r:id="rId21"/>
      <p:bold r:id="rId22"/>
      <p:italic r:id="rId23"/>
      <p:boldItalic r:id="rId24"/>
    </p:embeddedFont>
    <p:embeddedFont>
      <p:font typeface="Montserrat Bold" pitchFamily="2" charset="77"/>
      <p:regular r:id="rId25"/>
    </p:embeddedFont>
    <p:embeddedFont>
      <p:font typeface="Montserrat Semi-Bold" pitchFamily="2" charset="77"/>
      <p:regular r:id="rId26"/>
      <p:bold r:id="rId27"/>
    </p:embeddedFont>
    <p:embeddedFont>
      <p:font typeface="Montserrat Semi-Bold Bold" pitchFamily="2" charset="77"/>
      <p:regular r:id="rId28"/>
      <p:bold r:id="rId29"/>
    </p:embeddedFont>
    <p:embeddedFont>
      <p:font typeface="Montserrat Semi-Bold Italics" pitchFamily="2" charset="77"/>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558" autoAdjust="0"/>
  </p:normalViewPr>
  <p:slideViewPr>
    <p:cSldViewPr>
      <p:cViewPr varScale="1">
        <p:scale>
          <a:sx n="80" d="100"/>
          <a:sy n="80" d="100"/>
        </p:scale>
        <p:origin x="824"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21" Type="http://schemas.openxmlformats.org/officeDocument/2006/relationships/font" Target="fonts/font7.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8/4/23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image" Target="../media/image2.png"/><Relationship Id="rId7" Type="http://schemas.openxmlformats.org/officeDocument/2006/relationships/image" Target="../media/image19.svg"/><Relationship Id="rId12" Type="http://schemas.openxmlformats.org/officeDocument/2006/relationships/image" Target="../media/image24.png"/><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8.png"/><Relationship Id="rId7"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0.sv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3.sv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7.xml"/><Relationship Id="rId1" Type="http://schemas.openxmlformats.org/officeDocument/2006/relationships/video" Target="https://www.youtube.com/embed/UZZ5s_qhHMA?feature=oembed" TargetMode="External"/><Relationship Id="rId4"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7188" y="295454"/>
            <a:ext cx="17573625" cy="9696093"/>
            <a:chOff x="0" y="0"/>
            <a:chExt cx="8214443" cy="4532247"/>
          </a:xfrm>
        </p:grpSpPr>
        <p:sp>
          <p:nvSpPr>
            <p:cNvPr id="3" name="Freeform 3"/>
            <p:cNvSpPr/>
            <p:nvPr/>
          </p:nvSpPr>
          <p:spPr>
            <a:xfrm>
              <a:off x="0" y="0"/>
              <a:ext cx="8214444" cy="4532247"/>
            </a:xfrm>
            <a:custGeom>
              <a:avLst/>
              <a:gdLst/>
              <a:ahLst/>
              <a:cxnLst/>
              <a:rect l="l" t="t" r="r" b="b"/>
              <a:pathLst>
                <a:path w="8214444" h="4532247">
                  <a:moveTo>
                    <a:pt x="8089983" y="4532247"/>
                  </a:moveTo>
                  <a:lnTo>
                    <a:pt x="124460" y="4532247"/>
                  </a:lnTo>
                  <a:cubicBezTo>
                    <a:pt x="55880" y="4532247"/>
                    <a:pt x="0" y="4476367"/>
                    <a:pt x="0" y="4407787"/>
                  </a:cubicBezTo>
                  <a:lnTo>
                    <a:pt x="0" y="124460"/>
                  </a:lnTo>
                  <a:cubicBezTo>
                    <a:pt x="0" y="55880"/>
                    <a:pt x="55880" y="0"/>
                    <a:pt x="124460" y="0"/>
                  </a:cubicBezTo>
                  <a:lnTo>
                    <a:pt x="8089983" y="0"/>
                  </a:lnTo>
                  <a:cubicBezTo>
                    <a:pt x="8158563" y="0"/>
                    <a:pt x="8214444" y="55880"/>
                    <a:pt x="8214444" y="124460"/>
                  </a:cubicBezTo>
                  <a:lnTo>
                    <a:pt x="8214444" y="4407787"/>
                  </a:lnTo>
                  <a:cubicBezTo>
                    <a:pt x="8214444" y="4476367"/>
                    <a:pt x="8158563" y="4532247"/>
                    <a:pt x="8089983" y="4532247"/>
                  </a:cubicBezTo>
                  <a:close/>
                </a:path>
              </a:pathLst>
            </a:custGeom>
            <a:gradFill rotWithShape="1">
              <a:gsLst>
                <a:gs pos="0">
                  <a:srgbClr val="3533CD">
                    <a:alpha val="100000"/>
                  </a:srgbClr>
                </a:gs>
                <a:gs pos="100000">
                  <a:srgbClr val="000000">
                    <a:alpha val="100000"/>
                  </a:srgbClr>
                </a:gs>
              </a:gsLst>
              <a:lin ang="0"/>
            </a:gradFill>
          </p:spPr>
        </p:sp>
      </p:grpSp>
      <p:sp>
        <p:nvSpPr>
          <p:cNvPr id="4" name="TextBox 4"/>
          <p:cNvSpPr txBox="1"/>
          <p:nvPr/>
        </p:nvSpPr>
        <p:spPr>
          <a:xfrm>
            <a:off x="1667027" y="3005619"/>
            <a:ext cx="10209281" cy="1716140"/>
          </a:xfrm>
          <a:prstGeom prst="rect">
            <a:avLst/>
          </a:prstGeom>
        </p:spPr>
        <p:txBody>
          <a:bodyPr lIns="0" tIns="0" rIns="0" bIns="0" rtlCol="0" anchor="t">
            <a:spAutoFit/>
          </a:bodyPr>
          <a:lstStyle/>
          <a:p>
            <a:pPr>
              <a:lnSpc>
                <a:spcPts val="12064"/>
              </a:lnSpc>
            </a:pPr>
            <a:r>
              <a:rPr lang="en-US" sz="12064">
                <a:solidFill>
                  <a:srgbClr val="FFFFFF"/>
                </a:solidFill>
                <a:latin typeface="Hatton Bold"/>
              </a:rPr>
              <a:t>Branding </a:t>
            </a:r>
          </a:p>
        </p:txBody>
      </p:sp>
      <p:sp>
        <p:nvSpPr>
          <p:cNvPr id="5" name="TextBox 5"/>
          <p:cNvSpPr txBox="1"/>
          <p:nvPr/>
        </p:nvSpPr>
        <p:spPr>
          <a:xfrm>
            <a:off x="1667027" y="4969409"/>
            <a:ext cx="13654723" cy="1713318"/>
          </a:xfrm>
          <a:prstGeom prst="rect">
            <a:avLst/>
          </a:prstGeom>
        </p:spPr>
        <p:txBody>
          <a:bodyPr lIns="0" tIns="0" rIns="0" bIns="0" rtlCol="0" anchor="t">
            <a:spAutoFit/>
          </a:bodyPr>
          <a:lstStyle/>
          <a:p>
            <a:pPr>
              <a:lnSpc>
                <a:spcPts val="12964"/>
              </a:lnSpc>
            </a:pPr>
            <a:r>
              <a:rPr lang="en-US" sz="12964">
                <a:solidFill>
                  <a:srgbClr val="FF0000"/>
                </a:solidFill>
                <a:latin typeface="Montserrat Semi-Bold Bold"/>
              </a:rPr>
              <a:t>Pepsi</a:t>
            </a:r>
          </a:p>
        </p:txBody>
      </p:sp>
      <p:sp>
        <p:nvSpPr>
          <p:cNvPr id="6" name="Freeform 6"/>
          <p:cNvSpPr/>
          <p:nvPr/>
        </p:nvSpPr>
        <p:spPr>
          <a:xfrm>
            <a:off x="10285500" y="1163377"/>
            <a:ext cx="7645312" cy="7116765"/>
          </a:xfrm>
          <a:custGeom>
            <a:avLst/>
            <a:gdLst/>
            <a:ahLst/>
            <a:cxnLst/>
            <a:rect l="l" t="t" r="r" b="b"/>
            <a:pathLst>
              <a:path w="7645312" h="7116765">
                <a:moveTo>
                  <a:pt x="0" y="0"/>
                </a:moveTo>
                <a:lnTo>
                  <a:pt x="7645312" y="0"/>
                </a:lnTo>
                <a:lnTo>
                  <a:pt x="7645312" y="7116765"/>
                </a:lnTo>
                <a:lnTo>
                  <a:pt x="0" y="7116765"/>
                </a:lnTo>
                <a:lnTo>
                  <a:pt x="0" y="0"/>
                </a:lnTo>
                <a:close/>
              </a:path>
            </a:pathLst>
          </a:custGeom>
          <a:blipFill>
            <a:blip r:embed="rId2"/>
            <a:stretch>
              <a:fillRect l="-31945" r="-33542"/>
            </a:stretch>
          </a:blipFill>
        </p:spPr>
      </p:sp>
      <p:grpSp>
        <p:nvGrpSpPr>
          <p:cNvPr id="7" name="Group 7"/>
          <p:cNvGrpSpPr/>
          <p:nvPr/>
        </p:nvGrpSpPr>
        <p:grpSpPr>
          <a:xfrm>
            <a:off x="11237296" y="8483187"/>
            <a:ext cx="6257174" cy="1136201"/>
            <a:chOff x="0" y="0"/>
            <a:chExt cx="8342899" cy="1514934"/>
          </a:xfrm>
        </p:grpSpPr>
        <p:sp>
          <p:nvSpPr>
            <p:cNvPr id="8" name="Freeform 8"/>
            <p:cNvSpPr/>
            <p:nvPr/>
          </p:nvSpPr>
          <p:spPr>
            <a:xfrm>
              <a:off x="6022082" y="0"/>
              <a:ext cx="2320817" cy="1514934"/>
            </a:xfrm>
            <a:custGeom>
              <a:avLst/>
              <a:gdLst/>
              <a:ahLst/>
              <a:cxnLst/>
              <a:rect l="l" t="t" r="r" b="b"/>
              <a:pathLst>
                <a:path w="2320817" h="1514934">
                  <a:moveTo>
                    <a:pt x="0" y="0"/>
                  </a:moveTo>
                  <a:lnTo>
                    <a:pt x="2320817" y="0"/>
                  </a:lnTo>
                  <a:lnTo>
                    <a:pt x="2320817" y="1514934"/>
                  </a:lnTo>
                  <a:lnTo>
                    <a:pt x="0" y="1514934"/>
                  </a:lnTo>
                  <a:lnTo>
                    <a:pt x="0" y="0"/>
                  </a:lnTo>
                  <a:close/>
                </a:path>
              </a:pathLst>
            </a:custGeom>
            <a:blipFill>
              <a:blip r:embed="rId3"/>
              <a:stretch>
                <a:fillRect/>
              </a:stretch>
            </a:blipFill>
          </p:spPr>
        </p:sp>
        <p:sp>
          <p:nvSpPr>
            <p:cNvPr id="9" name="TextBox 9"/>
            <p:cNvSpPr txBox="1"/>
            <p:nvPr/>
          </p:nvSpPr>
          <p:spPr>
            <a:xfrm>
              <a:off x="0" y="638508"/>
              <a:ext cx="6022082" cy="256967"/>
            </a:xfrm>
            <a:prstGeom prst="rect">
              <a:avLst/>
            </a:prstGeom>
          </p:spPr>
          <p:txBody>
            <a:bodyPr lIns="0" tIns="0" rIns="0" bIns="0" rtlCol="0" anchor="t">
              <a:spAutoFit/>
            </a:bodyPr>
            <a:lstStyle/>
            <a:p>
              <a:pPr algn="ctr">
                <a:lnSpc>
                  <a:spcPts val="1400"/>
                </a:lnSpc>
                <a:spcBef>
                  <a:spcPct val="0"/>
                </a:spcBef>
              </a:pPr>
              <a:r>
                <a:rPr lang="en-US" sz="1400" spc="420">
                  <a:solidFill>
                    <a:srgbClr val="FFFFFF"/>
                  </a:solidFill>
                  <a:latin typeface="Montserrat Semi-Bold"/>
                </a:rPr>
                <a:t>MARKETING INSIGHTS FROM SCC</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7188" y="305157"/>
            <a:ext cx="17573625" cy="9696093"/>
            <a:chOff x="0" y="0"/>
            <a:chExt cx="8214443" cy="4532247"/>
          </a:xfrm>
        </p:grpSpPr>
        <p:sp>
          <p:nvSpPr>
            <p:cNvPr id="3" name="Freeform 3"/>
            <p:cNvSpPr/>
            <p:nvPr/>
          </p:nvSpPr>
          <p:spPr>
            <a:xfrm>
              <a:off x="0" y="0"/>
              <a:ext cx="8214444" cy="4532247"/>
            </a:xfrm>
            <a:custGeom>
              <a:avLst/>
              <a:gdLst/>
              <a:ahLst/>
              <a:cxnLst/>
              <a:rect l="l" t="t" r="r" b="b"/>
              <a:pathLst>
                <a:path w="8214444" h="4532247">
                  <a:moveTo>
                    <a:pt x="8089983" y="4532247"/>
                  </a:moveTo>
                  <a:lnTo>
                    <a:pt x="124460" y="4532247"/>
                  </a:lnTo>
                  <a:cubicBezTo>
                    <a:pt x="55880" y="4532247"/>
                    <a:pt x="0" y="4476367"/>
                    <a:pt x="0" y="4407787"/>
                  </a:cubicBezTo>
                  <a:lnTo>
                    <a:pt x="0" y="124460"/>
                  </a:lnTo>
                  <a:cubicBezTo>
                    <a:pt x="0" y="55880"/>
                    <a:pt x="55880" y="0"/>
                    <a:pt x="124460" y="0"/>
                  </a:cubicBezTo>
                  <a:lnTo>
                    <a:pt x="8089983" y="0"/>
                  </a:lnTo>
                  <a:cubicBezTo>
                    <a:pt x="8158563" y="0"/>
                    <a:pt x="8214444" y="55880"/>
                    <a:pt x="8214444" y="124460"/>
                  </a:cubicBezTo>
                  <a:lnTo>
                    <a:pt x="8214444" y="4407787"/>
                  </a:lnTo>
                  <a:cubicBezTo>
                    <a:pt x="8214444" y="4476367"/>
                    <a:pt x="8158563" y="4532247"/>
                    <a:pt x="8089983" y="4532247"/>
                  </a:cubicBezTo>
                  <a:close/>
                </a:path>
              </a:pathLst>
            </a:custGeom>
            <a:gradFill rotWithShape="1">
              <a:gsLst>
                <a:gs pos="0">
                  <a:srgbClr val="3533CD">
                    <a:alpha val="100000"/>
                  </a:srgbClr>
                </a:gs>
                <a:gs pos="100000">
                  <a:srgbClr val="000000">
                    <a:alpha val="100000"/>
                  </a:srgbClr>
                </a:gs>
              </a:gsLst>
              <a:lin ang="0"/>
            </a:gradFill>
          </p:spPr>
        </p:sp>
      </p:grpSp>
      <p:sp>
        <p:nvSpPr>
          <p:cNvPr id="4" name="TextBox 4"/>
          <p:cNvSpPr txBox="1"/>
          <p:nvPr/>
        </p:nvSpPr>
        <p:spPr>
          <a:xfrm>
            <a:off x="2359674" y="2277192"/>
            <a:ext cx="9058279" cy="685800"/>
          </a:xfrm>
          <a:prstGeom prst="rect">
            <a:avLst/>
          </a:prstGeom>
        </p:spPr>
        <p:txBody>
          <a:bodyPr lIns="0" tIns="0" rIns="0" bIns="0" rtlCol="0" anchor="t">
            <a:spAutoFit/>
          </a:bodyPr>
          <a:lstStyle/>
          <a:p>
            <a:pPr>
              <a:lnSpc>
                <a:spcPts val="2755"/>
              </a:lnSpc>
            </a:pPr>
            <a:r>
              <a:rPr lang="en-US" sz="2295">
                <a:solidFill>
                  <a:srgbClr val="FFFFFF"/>
                </a:solidFill>
                <a:latin typeface="Montserrat"/>
              </a:rPr>
              <a:t>The </a:t>
            </a:r>
            <a:r>
              <a:rPr lang="en-US" sz="2295">
                <a:solidFill>
                  <a:srgbClr val="FFFFFF"/>
                </a:solidFill>
                <a:latin typeface="Montserrat Bold"/>
              </a:rPr>
              <a:t>Pepsi globe and wordmark</a:t>
            </a:r>
            <a:r>
              <a:rPr lang="en-US" sz="2295">
                <a:solidFill>
                  <a:srgbClr val="FFFFFF"/>
                </a:solidFill>
                <a:latin typeface="Montserrat"/>
              </a:rPr>
              <a:t> unite to fit into a variety of settings and emphasize the distinctive Pepsi branding.</a:t>
            </a:r>
          </a:p>
        </p:txBody>
      </p:sp>
      <p:sp>
        <p:nvSpPr>
          <p:cNvPr id="5" name="Freeform 5"/>
          <p:cNvSpPr/>
          <p:nvPr/>
        </p:nvSpPr>
        <p:spPr>
          <a:xfrm>
            <a:off x="11306003" y="2536080"/>
            <a:ext cx="6624810" cy="4747780"/>
          </a:xfrm>
          <a:custGeom>
            <a:avLst/>
            <a:gdLst/>
            <a:ahLst/>
            <a:cxnLst/>
            <a:rect l="l" t="t" r="r" b="b"/>
            <a:pathLst>
              <a:path w="6624810" h="4747780">
                <a:moveTo>
                  <a:pt x="0" y="0"/>
                </a:moveTo>
                <a:lnTo>
                  <a:pt x="6624809" y="0"/>
                </a:lnTo>
                <a:lnTo>
                  <a:pt x="6624809" y="4747780"/>
                </a:lnTo>
                <a:lnTo>
                  <a:pt x="0" y="4747780"/>
                </a:lnTo>
                <a:lnTo>
                  <a:pt x="0" y="0"/>
                </a:lnTo>
                <a:close/>
              </a:path>
            </a:pathLst>
          </a:custGeom>
          <a:blipFill>
            <a:blip r:embed="rId2"/>
            <a:stretch>
              <a:fillRect/>
            </a:stretch>
          </a:blipFill>
        </p:spPr>
      </p:sp>
      <p:grpSp>
        <p:nvGrpSpPr>
          <p:cNvPr id="6" name="Group 6"/>
          <p:cNvGrpSpPr/>
          <p:nvPr/>
        </p:nvGrpSpPr>
        <p:grpSpPr>
          <a:xfrm>
            <a:off x="11237296" y="8483187"/>
            <a:ext cx="6257174" cy="1136201"/>
            <a:chOff x="0" y="0"/>
            <a:chExt cx="8342899" cy="1514934"/>
          </a:xfrm>
        </p:grpSpPr>
        <p:sp>
          <p:nvSpPr>
            <p:cNvPr id="7" name="Freeform 7"/>
            <p:cNvSpPr/>
            <p:nvPr/>
          </p:nvSpPr>
          <p:spPr>
            <a:xfrm>
              <a:off x="6022082" y="0"/>
              <a:ext cx="2320817" cy="1514934"/>
            </a:xfrm>
            <a:custGeom>
              <a:avLst/>
              <a:gdLst/>
              <a:ahLst/>
              <a:cxnLst/>
              <a:rect l="l" t="t" r="r" b="b"/>
              <a:pathLst>
                <a:path w="2320817" h="1514934">
                  <a:moveTo>
                    <a:pt x="0" y="0"/>
                  </a:moveTo>
                  <a:lnTo>
                    <a:pt x="2320817" y="0"/>
                  </a:lnTo>
                  <a:lnTo>
                    <a:pt x="2320817" y="1514934"/>
                  </a:lnTo>
                  <a:lnTo>
                    <a:pt x="0" y="1514934"/>
                  </a:lnTo>
                  <a:lnTo>
                    <a:pt x="0" y="0"/>
                  </a:lnTo>
                  <a:close/>
                </a:path>
              </a:pathLst>
            </a:custGeom>
            <a:blipFill>
              <a:blip r:embed="rId3"/>
              <a:stretch>
                <a:fillRect/>
              </a:stretch>
            </a:blipFill>
          </p:spPr>
        </p:sp>
        <p:sp>
          <p:nvSpPr>
            <p:cNvPr id="8" name="TextBox 8"/>
            <p:cNvSpPr txBox="1"/>
            <p:nvPr/>
          </p:nvSpPr>
          <p:spPr>
            <a:xfrm>
              <a:off x="0" y="638508"/>
              <a:ext cx="6022082" cy="256967"/>
            </a:xfrm>
            <a:prstGeom prst="rect">
              <a:avLst/>
            </a:prstGeom>
          </p:spPr>
          <p:txBody>
            <a:bodyPr lIns="0" tIns="0" rIns="0" bIns="0" rtlCol="0" anchor="t">
              <a:spAutoFit/>
            </a:bodyPr>
            <a:lstStyle/>
            <a:p>
              <a:pPr algn="ctr">
                <a:lnSpc>
                  <a:spcPts val="1400"/>
                </a:lnSpc>
                <a:spcBef>
                  <a:spcPct val="0"/>
                </a:spcBef>
              </a:pPr>
              <a:r>
                <a:rPr lang="en-US" sz="1400" spc="420">
                  <a:solidFill>
                    <a:srgbClr val="FFFFFF"/>
                  </a:solidFill>
                  <a:latin typeface="Montserrat Semi-Bold"/>
                </a:rPr>
                <a:t>MARKETING INSIGHTS FROM SCC</a:t>
              </a:r>
            </a:p>
          </p:txBody>
        </p:sp>
      </p:grpSp>
      <p:sp>
        <p:nvSpPr>
          <p:cNvPr id="9" name="Freeform 9"/>
          <p:cNvSpPr/>
          <p:nvPr/>
        </p:nvSpPr>
        <p:spPr>
          <a:xfrm>
            <a:off x="1667027" y="2338844"/>
            <a:ext cx="415781" cy="394472"/>
          </a:xfrm>
          <a:custGeom>
            <a:avLst/>
            <a:gdLst/>
            <a:ahLst/>
            <a:cxnLst/>
            <a:rect l="l" t="t" r="r" b="b"/>
            <a:pathLst>
              <a:path w="415781" h="394472">
                <a:moveTo>
                  <a:pt x="0" y="0"/>
                </a:moveTo>
                <a:lnTo>
                  <a:pt x="415781" y="0"/>
                </a:lnTo>
                <a:lnTo>
                  <a:pt x="415781" y="394472"/>
                </a:lnTo>
                <a:lnTo>
                  <a:pt x="0" y="394472"/>
                </a:lnTo>
                <a:lnTo>
                  <a:pt x="0" y="0"/>
                </a:lnTo>
                <a:close/>
              </a:path>
            </a:pathLst>
          </a:custGeom>
          <a:blipFill>
            <a:blip r:embed="rId4"/>
            <a:stretch>
              <a:fillRect/>
            </a:stretch>
          </a:blipFill>
        </p:spPr>
      </p:sp>
      <p:sp>
        <p:nvSpPr>
          <p:cNvPr id="10" name="TextBox 10"/>
          <p:cNvSpPr txBox="1"/>
          <p:nvPr/>
        </p:nvSpPr>
        <p:spPr>
          <a:xfrm>
            <a:off x="1667027" y="952500"/>
            <a:ext cx="12951381" cy="986790"/>
          </a:xfrm>
          <a:prstGeom prst="rect">
            <a:avLst/>
          </a:prstGeom>
        </p:spPr>
        <p:txBody>
          <a:bodyPr lIns="0" tIns="0" rIns="0" bIns="0" rtlCol="0" anchor="t">
            <a:spAutoFit/>
          </a:bodyPr>
          <a:lstStyle/>
          <a:p>
            <a:pPr>
              <a:lnSpc>
                <a:spcPts val="7380"/>
              </a:lnSpc>
            </a:pPr>
            <a:r>
              <a:rPr lang="en-US" sz="6000">
                <a:solidFill>
                  <a:srgbClr val="FFFFFF"/>
                </a:solidFill>
                <a:latin typeface="Hatton Bold"/>
              </a:rPr>
              <a:t>key logo design elements</a:t>
            </a:r>
          </a:p>
        </p:txBody>
      </p:sp>
      <p:sp>
        <p:nvSpPr>
          <p:cNvPr id="11" name="TextBox 11"/>
          <p:cNvSpPr txBox="1"/>
          <p:nvPr/>
        </p:nvSpPr>
        <p:spPr>
          <a:xfrm>
            <a:off x="2359674" y="3190472"/>
            <a:ext cx="9254936" cy="2057400"/>
          </a:xfrm>
          <a:prstGeom prst="rect">
            <a:avLst/>
          </a:prstGeom>
        </p:spPr>
        <p:txBody>
          <a:bodyPr lIns="0" tIns="0" rIns="0" bIns="0" rtlCol="0" anchor="t">
            <a:spAutoFit/>
          </a:bodyPr>
          <a:lstStyle/>
          <a:p>
            <a:pPr>
              <a:lnSpc>
                <a:spcPts val="2755"/>
              </a:lnSpc>
            </a:pPr>
            <a:r>
              <a:rPr lang="en-US" sz="2295">
                <a:solidFill>
                  <a:srgbClr val="FFFFFF"/>
                </a:solidFill>
                <a:latin typeface="Montserrat"/>
              </a:rPr>
              <a:t>An updated color palette introduces electric blue and black to bring contrast, vibrancy, and a contemporary edge to the classic Pepsi color scheme. Given the brand's continued focus on Pepsi Zero Sugar, the design brings in the color black, further showing the brand's commitment to Pepsi Zero Sugar in the future.</a:t>
            </a:r>
          </a:p>
        </p:txBody>
      </p:sp>
      <p:sp>
        <p:nvSpPr>
          <p:cNvPr id="12" name="TextBox 12"/>
          <p:cNvSpPr txBox="1"/>
          <p:nvPr/>
        </p:nvSpPr>
        <p:spPr>
          <a:xfrm>
            <a:off x="2359674" y="5476472"/>
            <a:ext cx="9058279" cy="1371600"/>
          </a:xfrm>
          <a:prstGeom prst="rect">
            <a:avLst/>
          </a:prstGeom>
        </p:spPr>
        <p:txBody>
          <a:bodyPr lIns="0" tIns="0" rIns="0" bIns="0" rtlCol="0" anchor="t">
            <a:spAutoFit/>
          </a:bodyPr>
          <a:lstStyle/>
          <a:p>
            <a:pPr>
              <a:lnSpc>
                <a:spcPts val="2755"/>
              </a:lnSpc>
            </a:pPr>
            <a:r>
              <a:rPr lang="en-US" sz="2295">
                <a:solidFill>
                  <a:srgbClr val="FFFFFF"/>
                </a:solidFill>
                <a:latin typeface="Montserrat"/>
              </a:rPr>
              <a:t>A new</a:t>
            </a:r>
            <a:r>
              <a:rPr lang="en-US" sz="2295">
                <a:solidFill>
                  <a:srgbClr val="FFFFFF"/>
                </a:solidFill>
                <a:latin typeface="Montserrat Bold"/>
              </a:rPr>
              <a:t> visually distinct can silhouette</a:t>
            </a:r>
            <a:r>
              <a:rPr lang="en-US" sz="2295">
                <a:solidFill>
                  <a:srgbClr val="FFFFFF"/>
                </a:solidFill>
                <a:latin typeface="Montserrat"/>
              </a:rPr>
              <a:t>, which heroes the iconic Pepsi can as an accessible brand for all.</a:t>
            </a:r>
          </a:p>
          <a:p>
            <a:pPr>
              <a:lnSpc>
                <a:spcPts val="2755"/>
              </a:lnSpc>
            </a:pPr>
            <a:r>
              <a:rPr lang="en-US" sz="2295">
                <a:solidFill>
                  <a:srgbClr val="FFFFFF"/>
                </a:solidFill>
                <a:latin typeface="Montserrat"/>
              </a:rPr>
              <a:t>A modern, custom typeface reflects the brand's confidence and unapologetic mindset. </a:t>
            </a:r>
          </a:p>
        </p:txBody>
      </p:sp>
      <p:sp>
        <p:nvSpPr>
          <p:cNvPr id="13" name="TextBox 13"/>
          <p:cNvSpPr txBox="1"/>
          <p:nvPr/>
        </p:nvSpPr>
        <p:spPr>
          <a:xfrm>
            <a:off x="2359674" y="7076672"/>
            <a:ext cx="9254936" cy="1371600"/>
          </a:xfrm>
          <a:prstGeom prst="rect">
            <a:avLst/>
          </a:prstGeom>
        </p:spPr>
        <p:txBody>
          <a:bodyPr lIns="0" tIns="0" rIns="0" bIns="0" rtlCol="0" anchor="t">
            <a:spAutoFit/>
          </a:bodyPr>
          <a:lstStyle/>
          <a:p>
            <a:pPr>
              <a:lnSpc>
                <a:spcPts val="2755"/>
              </a:lnSpc>
            </a:pPr>
            <a:r>
              <a:rPr lang="en-US" sz="2295">
                <a:solidFill>
                  <a:srgbClr val="FFFFFF"/>
                </a:solidFill>
                <a:latin typeface="Montserrat"/>
              </a:rPr>
              <a:t>The </a:t>
            </a:r>
            <a:r>
              <a:rPr lang="en-US" sz="2295">
                <a:solidFill>
                  <a:srgbClr val="FFFFFF"/>
                </a:solidFill>
                <a:latin typeface="Montserrat Bold"/>
              </a:rPr>
              <a:t>signature Pepsi pulse</a:t>
            </a:r>
            <a:r>
              <a:rPr lang="en-US" sz="2295">
                <a:solidFill>
                  <a:srgbClr val="FFFFFF"/>
                </a:solidFill>
                <a:latin typeface="Montserrat"/>
              </a:rPr>
              <a:t> evokes the "ripple, pop and fizz" of Pepsi-Cola with movement. It also brings the rhythm and energy of music, an important and continuing part of the Pepsi legacy.</a:t>
            </a:r>
          </a:p>
        </p:txBody>
      </p:sp>
      <p:sp>
        <p:nvSpPr>
          <p:cNvPr id="14" name="Freeform 14"/>
          <p:cNvSpPr/>
          <p:nvPr/>
        </p:nvSpPr>
        <p:spPr>
          <a:xfrm>
            <a:off x="1667027" y="3190472"/>
            <a:ext cx="415781" cy="394472"/>
          </a:xfrm>
          <a:custGeom>
            <a:avLst/>
            <a:gdLst/>
            <a:ahLst/>
            <a:cxnLst/>
            <a:rect l="l" t="t" r="r" b="b"/>
            <a:pathLst>
              <a:path w="415781" h="394472">
                <a:moveTo>
                  <a:pt x="0" y="0"/>
                </a:moveTo>
                <a:lnTo>
                  <a:pt x="415781" y="0"/>
                </a:lnTo>
                <a:lnTo>
                  <a:pt x="415781" y="394472"/>
                </a:lnTo>
                <a:lnTo>
                  <a:pt x="0" y="394472"/>
                </a:lnTo>
                <a:lnTo>
                  <a:pt x="0" y="0"/>
                </a:lnTo>
                <a:close/>
              </a:path>
            </a:pathLst>
          </a:custGeom>
          <a:blipFill>
            <a:blip r:embed="rId4"/>
            <a:stretch>
              <a:fillRect/>
            </a:stretch>
          </a:blipFill>
        </p:spPr>
      </p:sp>
      <p:sp>
        <p:nvSpPr>
          <p:cNvPr id="15" name="Freeform 15"/>
          <p:cNvSpPr/>
          <p:nvPr/>
        </p:nvSpPr>
        <p:spPr>
          <a:xfrm>
            <a:off x="1667027" y="5604201"/>
            <a:ext cx="415781" cy="394472"/>
          </a:xfrm>
          <a:custGeom>
            <a:avLst/>
            <a:gdLst/>
            <a:ahLst/>
            <a:cxnLst/>
            <a:rect l="l" t="t" r="r" b="b"/>
            <a:pathLst>
              <a:path w="415781" h="394472">
                <a:moveTo>
                  <a:pt x="0" y="0"/>
                </a:moveTo>
                <a:lnTo>
                  <a:pt x="415781" y="0"/>
                </a:lnTo>
                <a:lnTo>
                  <a:pt x="415781" y="394472"/>
                </a:lnTo>
                <a:lnTo>
                  <a:pt x="0" y="394472"/>
                </a:lnTo>
                <a:lnTo>
                  <a:pt x="0" y="0"/>
                </a:lnTo>
                <a:close/>
              </a:path>
            </a:pathLst>
          </a:custGeom>
          <a:blipFill>
            <a:blip r:embed="rId4"/>
            <a:stretch>
              <a:fillRect/>
            </a:stretch>
          </a:blipFill>
        </p:spPr>
      </p:sp>
      <p:sp>
        <p:nvSpPr>
          <p:cNvPr id="16" name="Freeform 16"/>
          <p:cNvSpPr/>
          <p:nvPr/>
        </p:nvSpPr>
        <p:spPr>
          <a:xfrm>
            <a:off x="1667027" y="7086624"/>
            <a:ext cx="415781" cy="394472"/>
          </a:xfrm>
          <a:custGeom>
            <a:avLst/>
            <a:gdLst/>
            <a:ahLst/>
            <a:cxnLst/>
            <a:rect l="l" t="t" r="r" b="b"/>
            <a:pathLst>
              <a:path w="415781" h="394472">
                <a:moveTo>
                  <a:pt x="0" y="0"/>
                </a:moveTo>
                <a:lnTo>
                  <a:pt x="415781" y="0"/>
                </a:lnTo>
                <a:lnTo>
                  <a:pt x="415781" y="394472"/>
                </a:lnTo>
                <a:lnTo>
                  <a:pt x="0" y="394472"/>
                </a:lnTo>
                <a:lnTo>
                  <a:pt x="0" y="0"/>
                </a:lnTo>
                <a:close/>
              </a:path>
            </a:pathLst>
          </a:custGeom>
          <a:blipFill>
            <a:blip r:embed="rId4"/>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7188" y="305157"/>
            <a:ext cx="17573625" cy="9696093"/>
            <a:chOff x="0" y="0"/>
            <a:chExt cx="8214443" cy="4532247"/>
          </a:xfrm>
        </p:grpSpPr>
        <p:sp>
          <p:nvSpPr>
            <p:cNvPr id="3" name="Freeform 3"/>
            <p:cNvSpPr/>
            <p:nvPr/>
          </p:nvSpPr>
          <p:spPr>
            <a:xfrm>
              <a:off x="0" y="0"/>
              <a:ext cx="8214444" cy="4532247"/>
            </a:xfrm>
            <a:custGeom>
              <a:avLst/>
              <a:gdLst/>
              <a:ahLst/>
              <a:cxnLst/>
              <a:rect l="l" t="t" r="r" b="b"/>
              <a:pathLst>
                <a:path w="8214444" h="4532247">
                  <a:moveTo>
                    <a:pt x="8089983" y="4532247"/>
                  </a:moveTo>
                  <a:lnTo>
                    <a:pt x="124460" y="4532247"/>
                  </a:lnTo>
                  <a:cubicBezTo>
                    <a:pt x="55880" y="4532247"/>
                    <a:pt x="0" y="4476367"/>
                    <a:pt x="0" y="4407787"/>
                  </a:cubicBezTo>
                  <a:lnTo>
                    <a:pt x="0" y="124460"/>
                  </a:lnTo>
                  <a:cubicBezTo>
                    <a:pt x="0" y="55880"/>
                    <a:pt x="55880" y="0"/>
                    <a:pt x="124460" y="0"/>
                  </a:cubicBezTo>
                  <a:lnTo>
                    <a:pt x="8089983" y="0"/>
                  </a:lnTo>
                  <a:cubicBezTo>
                    <a:pt x="8158563" y="0"/>
                    <a:pt x="8214444" y="55880"/>
                    <a:pt x="8214444" y="124460"/>
                  </a:cubicBezTo>
                  <a:lnTo>
                    <a:pt x="8214444" y="4407787"/>
                  </a:lnTo>
                  <a:cubicBezTo>
                    <a:pt x="8214444" y="4476367"/>
                    <a:pt x="8158563" y="4532247"/>
                    <a:pt x="8089983" y="4532247"/>
                  </a:cubicBezTo>
                  <a:close/>
                </a:path>
              </a:pathLst>
            </a:custGeom>
            <a:gradFill rotWithShape="1">
              <a:gsLst>
                <a:gs pos="0">
                  <a:srgbClr val="000000">
                    <a:alpha val="100000"/>
                  </a:srgbClr>
                </a:gs>
                <a:gs pos="100000">
                  <a:srgbClr val="3533CD">
                    <a:alpha val="100000"/>
                  </a:srgbClr>
                </a:gs>
              </a:gsLst>
              <a:lin ang="0"/>
            </a:gradFill>
          </p:spPr>
        </p:sp>
      </p:grpSp>
      <p:sp>
        <p:nvSpPr>
          <p:cNvPr id="4" name="Freeform 4"/>
          <p:cNvSpPr/>
          <p:nvPr/>
        </p:nvSpPr>
        <p:spPr>
          <a:xfrm>
            <a:off x="9144000" y="2649002"/>
            <a:ext cx="8563673" cy="4281837"/>
          </a:xfrm>
          <a:custGeom>
            <a:avLst/>
            <a:gdLst/>
            <a:ahLst/>
            <a:cxnLst/>
            <a:rect l="l" t="t" r="r" b="b"/>
            <a:pathLst>
              <a:path w="8563673" h="4281837">
                <a:moveTo>
                  <a:pt x="0" y="0"/>
                </a:moveTo>
                <a:lnTo>
                  <a:pt x="8563673" y="0"/>
                </a:lnTo>
                <a:lnTo>
                  <a:pt x="8563673" y="4281836"/>
                </a:lnTo>
                <a:lnTo>
                  <a:pt x="0" y="4281836"/>
                </a:lnTo>
                <a:lnTo>
                  <a:pt x="0" y="0"/>
                </a:lnTo>
                <a:close/>
              </a:path>
            </a:pathLst>
          </a:custGeom>
          <a:blipFill>
            <a:blip r:embed="rId2"/>
            <a:stretch>
              <a:fillRect/>
            </a:stretch>
          </a:blipFill>
        </p:spPr>
      </p:sp>
      <p:sp>
        <p:nvSpPr>
          <p:cNvPr id="5" name="TextBox 5"/>
          <p:cNvSpPr txBox="1"/>
          <p:nvPr/>
        </p:nvSpPr>
        <p:spPr>
          <a:xfrm>
            <a:off x="1667027" y="3243520"/>
            <a:ext cx="7031918" cy="3507105"/>
          </a:xfrm>
          <a:prstGeom prst="rect">
            <a:avLst/>
          </a:prstGeom>
        </p:spPr>
        <p:txBody>
          <a:bodyPr lIns="0" tIns="0" rIns="0" bIns="0" rtlCol="0" anchor="t">
            <a:spAutoFit/>
          </a:bodyPr>
          <a:lstStyle/>
          <a:p>
            <a:pPr>
              <a:lnSpc>
                <a:spcPts val="3509"/>
              </a:lnSpc>
            </a:pPr>
            <a:r>
              <a:rPr lang="en-US" sz="2999">
                <a:solidFill>
                  <a:srgbClr val="FFFFFF"/>
                </a:solidFill>
                <a:latin typeface="Montserrat"/>
              </a:rPr>
              <a:t>As for the new design, it's clear that Pepsi wants to portray its most unapologetic and enjoyable qualities. The updated branding will extend across all physical and digital touchpoints, including packaging, drinking fountains and coolers, fleet, fashion and hospitality.</a:t>
            </a:r>
          </a:p>
        </p:txBody>
      </p:sp>
      <p:grpSp>
        <p:nvGrpSpPr>
          <p:cNvPr id="6" name="Group 6"/>
          <p:cNvGrpSpPr/>
          <p:nvPr/>
        </p:nvGrpSpPr>
        <p:grpSpPr>
          <a:xfrm>
            <a:off x="1028700" y="8483187"/>
            <a:ext cx="6416601" cy="1136201"/>
            <a:chOff x="0" y="0"/>
            <a:chExt cx="8555468" cy="1514934"/>
          </a:xfrm>
        </p:grpSpPr>
        <p:sp>
          <p:nvSpPr>
            <p:cNvPr id="7" name="Freeform 7"/>
            <p:cNvSpPr/>
            <p:nvPr/>
          </p:nvSpPr>
          <p:spPr>
            <a:xfrm>
              <a:off x="0" y="0"/>
              <a:ext cx="2320817" cy="1514934"/>
            </a:xfrm>
            <a:custGeom>
              <a:avLst/>
              <a:gdLst/>
              <a:ahLst/>
              <a:cxnLst/>
              <a:rect l="l" t="t" r="r" b="b"/>
              <a:pathLst>
                <a:path w="2320817" h="1514934">
                  <a:moveTo>
                    <a:pt x="0" y="0"/>
                  </a:moveTo>
                  <a:lnTo>
                    <a:pt x="2320817" y="0"/>
                  </a:lnTo>
                  <a:lnTo>
                    <a:pt x="2320817" y="1514934"/>
                  </a:lnTo>
                  <a:lnTo>
                    <a:pt x="0" y="1514934"/>
                  </a:lnTo>
                  <a:lnTo>
                    <a:pt x="0" y="0"/>
                  </a:lnTo>
                  <a:close/>
                </a:path>
              </a:pathLst>
            </a:custGeom>
            <a:blipFill>
              <a:blip r:embed="rId3"/>
              <a:stretch>
                <a:fillRect/>
              </a:stretch>
            </a:blipFill>
          </p:spPr>
        </p:sp>
        <p:sp>
          <p:nvSpPr>
            <p:cNvPr id="8" name="TextBox 8"/>
            <p:cNvSpPr txBox="1"/>
            <p:nvPr/>
          </p:nvSpPr>
          <p:spPr>
            <a:xfrm>
              <a:off x="2533386" y="638508"/>
              <a:ext cx="6022082" cy="256967"/>
            </a:xfrm>
            <a:prstGeom prst="rect">
              <a:avLst/>
            </a:prstGeom>
          </p:spPr>
          <p:txBody>
            <a:bodyPr lIns="0" tIns="0" rIns="0" bIns="0" rtlCol="0" anchor="t">
              <a:spAutoFit/>
            </a:bodyPr>
            <a:lstStyle/>
            <a:p>
              <a:pPr algn="ctr">
                <a:lnSpc>
                  <a:spcPts val="1400"/>
                </a:lnSpc>
                <a:spcBef>
                  <a:spcPct val="0"/>
                </a:spcBef>
              </a:pPr>
              <a:r>
                <a:rPr lang="en-US" sz="1400" spc="420">
                  <a:solidFill>
                    <a:srgbClr val="FFFFFF"/>
                  </a:solidFill>
                  <a:latin typeface="Montserrat Semi-Bold"/>
                </a:rPr>
                <a:t>MARKETING INSIGHTS FROM SCC</a:t>
              </a:r>
            </a:p>
          </p:txBody>
        </p:sp>
      </p:grpSp>
      <p:sp>
        <p:nvSpPr>
          <p:cNvPr id="9" name="TextBox 9"/>
          <p:cNvSpPr txBox="1"/>
          <p:nvPr/>
        </p:nvSpPr>
        <p:spPr>
          <a:xfrm>
            <a:off x="1667027" y="952500"/>
            <a:ext cx="9254936" cy="986790"/>
          </a:xfrm>
          <a:prstGeom prst="rect">
            <a:avLst/>
          </a:prstGeom>
        </p:spPr>
        <p:txBody>
          <a:bodyPr lIns="0" tIns="0" rIns="0" bIns="0" rtlCol="0" anchor="t">
            <a:spAutoFit/>
          </a:bodyPr>
          <a:lstStyle/>
          <a:p>
            <a:pPr>
              <a:lnSpc>
                <a:spcPts val="7380"/>
              </a:lnSpc>
            </a:pPr>
            <a:r>
              <a:rPr lang="en-US" sz="6000">
                <a:solidFill>
                  <a:srgbClr val="FFFFFF"/>
                </a:solidFill>
                <a:latin typeface="Hatton Bold"/>
              </a:rPr>
              <a:t>new pepsi branding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1028700" y="8483187"/>
            <a:ext cx="6416601" cy="1136201"/>
            <a:chOff x="0" y="0"/>
            <a:chExt cx="8555468" cy="1514934"/>
          </a:xfrm>
        </p:grpSpPr>
        <p:sp>
          <p:nvSpPr>
            <p:cNvPr id="4" name="Freeform 4"/>
            <p:cNvSpPr/>
            <p:nvPr/>
          </p:nvSpPr>
          <p:spPr>
            <a:xfrm>
              <a:off x="0" y="0"/>
              <a:ext cx="2320817" cy="1514934"/>
            </a:xfrm>
            <a:custGeom>
              <a:avLst/>
              <a:gdLst/>
              <a:ahLst/>
              <a:cxnLst/>
              <a:rect l="l" t="t" r="r" b="b"/>
              <a:pathLst>
                <a:path w="2320817" h="1514934">
                  <a:moveTo>
                    <a:pt x="0" y="0"/>
                  </a:moveTo>
                  <a:lnTo>
                    <a:pt x="2320817" y="0"/>
                  </a:lnTo>
                  <a:lnTo>
                    <a:pt x="2320817" y="1514934"/>
                  </a:lnTo>
                  <a:lnTo>
                    <a:pt x="0" y="1514934"/>
                  </a:lnTo>
                  <a:lnTo>
                    <a:pt x="0" y="0"/>
                  </a:lnTo>
                  <a:close/>
                </a:path>
              </a:pathLst>
            </a:custGeom>
            <a:blipFill>
              <a:blip r:embed="rId3"/>
              <a:stretch>
                <a:fillRect/>
              </a:stretch>
            </a:blipFill>
          </p:spPr>
        </p:sp>
        <p:sp>
          <p:nvSpPr>
            <p:cNvPr id="5" name="TextBox 5"/>
            <p:cNvSpPr txBox="1"/>
            <p:nvPr/>
          </p:nvSpPr>
          <p:spPr>
            <a:xfrm>
              <a:off x="2533386" y="638508"/>
              <a:ext cx="6022082" cy="256967"/>
            </a:xfrm>
            <a:prstGeom prst="rect">
              <a:avLst/>
            </a:prstGeom>
          </p:spPr>
          <p:txBody>
            <a:bodyPr lIns="0" tIns="0" rIns="0" bIns="0" rtlCol="0" anchor="t">
              <a:spAutoFit/>
            </a:bodyPr>
            <a:lstStyle/>
            <a:p>
              <a:pPr algn="ctr">
                <a:lnSpc>
                  <a:spcPts val="1400"/>
                </a:lnSpc>
                <a:spcBef>
                  <a:spcPct val="0"/>
                </a:spcBef>
              </a:pPr>
              <a:r>
                <a:rPr lang="en-US" sz="1400" spc="420">
                  <a:solidFill>
                    <a:srgbClr val="FFFFFF"/>
                  </a:solidFill>
                  <a:latin typeface="Montserrat Semi-Bold"/>
                </a:rPr>
                <a:t>MARKETING INSIGHTS FROM SCC</a:t>
              </a:r>
            </a:p>
          </p:txBody>
        </p:sp>
      </p:grpSp>
      <p:sp>
        <p:nvSpPr>
          <p:cNvPr id="6" name="TextBox 6"/>
          <p:cNvSpPr txBox="1"/>
          <p:nvPr/>
        </p:nvSpPr>
        <p:spPr>
          <a:xfrm>
            <a:off x="1028700" y="529078"/>
            <a:ext cx="10013722" cy="1545295"/>
          </a:xfrm>
          <a:prstGeom prst="rect">
            <a:avLst/>
          </a:prstGeom>
        </p:spPr>
        <p:txBody>
          <a:bodyPr lIns="0" tIns="0" rIns="0" bIns="0" rtlCol="0" anchor="t">
            <a:spAutoFit/>
          </a:bodyPr>
          <a:lstStyle/>
          <a:p>
            <a:pPr>
              <a:lnSpc>
                <a:spcPts val="11531"/>
              </a:lnSpc>
            </a:pPr>
            <a:r>
              <a:rPr lang="en-US" sz="11417" dirty="0">
                <a:solidFill>
                  <a:srgbClr val="FFFFFF"/>
                </a:solidFill>
                <a:latin typeface="Hatton Bold"/>
              </a:rPr>
              <a:t>discussion</a:t>
            </a:r>
          </a:p>
        </p:txBody>
      </p:sp>
      <p:sp>
        <p:nvSpPr>
          <p:cNvPr id="7" name="TextBox 7"/>
          <p:cNvSpPr txBox="1"/>
          <p:nvPr/>
        </p:nvSpPr>
        <p:spPr>
          <a:xfrm>
            <a:off x="1028700" y="2214767"/>
            <a:ext cx="12969858" cy="5745163"/>
          </a:xfrm>
          <a:prstGeom prst="rect">
            <a:avLst/>
          </a:prstGeom>
        </p:spPr>
        <p:txBody>
          <a:bodyPr lIns="0" tIns="0" rIns="0" bIns="0" rtlCol="0" anchor="t">
            <a:spAutoFit/>
          </a:bodyPr>
          <a:lstStyle/>
          <a:p>
            <a:pPr marL="342900" indent="-342900">
              <a:lnSpc>
                <a:spcPts val="2760"/>
              </a:lnSpc>
              <a:buFont typeface="Arial" panose="020B0604020202020204" pitchFamily="34" charset="0"/>
              <a:buChar char="•"/>
            </a:pPr>
            <a:r>
              <a:rPr lang="en-US" sz="2400" dirty="0">
                <a:solidFill>
                  <a:srgbClr val="FFFFFF"/>
                </a:solidFill>
                <a:latin typeface="Montserrat"/>
              </a:rPr>
              <a:t>What is a brand?</a:t>
            </a:r>
          </a:p>
          <a:p>
            <a:pPr marL="342900" indent="-342900">
              <a:lnSpc>
                <a:spcPts val="2760"/>
              </a:lnSpc>
              <a:buFont typeface="Arial" panose="020B0604020202020204" pitchFamily="34" charset="0"/>
              <a:buChar char="•"/>
            </a:pPr>
            <a:endParaRPr lang="en-US" sz="2400" dirty="0">
              <a:solidFill>
                <a:srgbClr val="FFFFFF"/>
              </a:solidFill>
              <a:latin typeface="Montserrat"/>
            </a:endParaRPr>
          </a:p>
          <a:p>
            <a:pPr marL="342900" indent="-342900">
              <a:lnSpc>
                <a:spcPts val="2760"/>
              </a:lnSpc>
              <a:buFont typeface="Arial" panose="020B0604020202020204" pitchFamily="34" charset="0"/>
              <a:buChar char="•"/>
            </a:pPr>
            <a:r>
              <a:rPr lang="en-US" sz="2400" dirty="0">
                <a:solidFill>
                  <a:srgbClr val="FFFFFF"/>
                </a:solidFill>
                <a:latin typeface="Montserrat"/>
              </a:rPr>
              <a:t>What is branding?</a:t>
            </a:r>
          </a:p>
          <a:p>
            <a:pPr marL="342900" indent="-342900">
              <a:lnSpc>
                <a:spcPts val="2760"/>
              </a:lnSpc>
              <a:buFont typeface="Arial" panose="020B0604020202020204" pitchFamily="34" charset="0"/>
              <a:buChar char="•"/>
            </a:pPr>
            <a:endParaRPr lang="en-US" sz="2400" dirty="0">
              <a:solidFill>
                <a:srgbClr val="FFFFFF"/>
              </a:solidFill>
              <a:latin typeface="Montserrat"/>
            </a:endParaRPr>
          </a:p>
          <a:p>
            <a:pPr marL="342900" indent="-342900">
              <a:lnSpc>
                <a:spcPts val="2760"/>
              </a:lnSpc>
              <a:buFont typeface="Arial" panose="020B0604020202020204" pitchFamily="34" charset="0"/>
              <a:buChar char="•"/>
            </a:pPr>
            <a:r>
              <a:rPr lang="en-US" sz="2400" dirty="0">
                <a:solidFill>
                  <a:srgbClr val="FFFFFF"/>
                </a:solidFill>
                <a:latin typeface="Montserrat"/>
              </a:rPr>
              <a:t>Why are logos such an important aspect of branding?</a:t>
            </a:r>
          </a:p>
          <a:p>
            <a:pPr marL="342900" indent="-342900">
              <a:lnSpc>
                <a:spcPts val="2760"/>
              </a:lnSpc>
              <a:buFont typeface="Arial" panose="020B0604020202020204" pitchFamily="34" charset="0"/>
              <a:buChar char="•"/>
            </a:pPr>
            <a:endParaRPr lang="en-US" sz="2400" dirty="0">
              <a:solidFill>
                <a:srgbClr val="FFFFFF"/>
              </a:solidFill>
              <a:latin typeface="Montserrat"/>
            </a:endParaRPr>
          </a:p>
          <a:p>
            <a:pPr marL="342900" indent="-342900">
              <a:lnSpc>
                <a:spcPts val="2760"/>
              </a:lnSpc>
              <a:buFont typeface="Arial" panose="020B0604020202020204" pitchFamily="34" charset="0"/>
              <a:buChar char="•"/>
            </a:pPr>
            <a:r>
              <a:rPr lang="en-US" sz="2400" dirty="0">
                <a:solidFill>
                  <a:srgbClr val="FFFFFF"/>
                </a:solidFill>
                <a:latin typeface="Montserrat"/>
              </a:rPr>
              <a:t>What is rebranding?</a:t>
            </a:r>
          </a:p>
          <a:p>
            <a:pPr marL="342900" indent="-342900">
              <a:lnSpc>
                <a:spcPts val="2760"/>
              </a:lnSpc>
              <a:buFont typeface="Arial" panose="020B0604020202020204" pitchFamily="34" charset="0"/>
              <a:buChar char="•"/>
            </a:pPr>
            <a:endParaRPr lang="en-US" sz="2400" dirty="0">
              <a:solidFill>
                <a:srgbClr val="FFFFFF"/>
              </a:solidFill>
              <a:latin typeface="Montserrat"/>
            </a:endParaRPr>
          </a:p>
          <a:p>
            <a:pPr marL="342900" indent="-342900">
              <a:lnSpc>
                <a:spcPts val="2760"/>
              </a:lnSpc>
              <a:buFont typeface="Arial" panose="020B0604020202020204" pitchFamily="34" charset="0"/>
              <a:buChar char="•"/>
            </a:pPr>
            <a:r>
              <a:rPr lang="en-US" sz="2400" dirty="0">
                <a:solidFill>
                  <a:srgbClr val="FFFFFF"/>
                </a:solidFill>
                <a:latin typeface="Montserrat"/>
              </a:rPr>
              <a:t>Do you think there is any risk associated with a rebrand?  Why or why not?</a:t>
            </a:r>
          </a:p>
          <a:p>
            <a:pPr marL="342900" indent="-342900">
              <a:lnSpc>
                <a:spcPts val="2760"/>
              </a:lnSpc>
              <a:buFont typeface="Arial" panose="020B0604020202020204" pitchFamily="34" charset="0"/>
              <a:buChar char="•"/>
            </a:pPr>
            <a:endParaRPr lang="en-US" sz="2400" dirty="0">
              <a:solidFill>
                <a:srgbClr val="FFFFFF"/>
              </a:solidFill>
              <a:latin typeface="Montserrat"/>
            </a:endParaRPr>
          </a:p>
          <a:p>
            <a:pPr marL="342900" indent="-342900">
              <a:lnSpc>
                <a:spcPts val="2760"/>
              </a:lnSpc>
              <a:buFont typeface="Arial" panose="020B0604020202020204" pitchFamily="34" charset="0"/>
              <a:buChar char="•"/>
            </a:pPr>
            <a:r>
              <a:rPr lang="en-US" sz="2400" dirty="0">
                <a:solidFill>
                  <a:srgbClr val="FFFFFF"/>
                </a:solidFill>
                <a:latin typeface="Montserrat"/>
              </a:rPr>
              <a:t>Why did Pepsi rebrand?</a:t>
            </a:r>
          </a:p>
          <a:p>
            <a:pPr marL="342900" indent="-342900">
              <a:lnSpc>
                <a:spcPts val="2760"/>
              </a:lnSpc>
              <a:buFont typeface="Arial" panose="020B0604020202020204" pitchFamily="34" charset="0"/>
              <a:buChar char="•"/>
            </a:pPr>
            <a:endParaRPr lang="en-US" sz="2400" dirty="0">
              <a:solidFill>
                <a:srgbClr val="FFFFFF"/>
              </a:solidFill>
              <a:latin typeface="Montserrat"/>
            </a:endParaRPr>
          </a:p>
          <a:p>
            <a:pPr marL="342900" indent="-342900">
              <a:lnSpc>
                <a:spcPts val="2760"/>
              </a:lnSpc>
              <a:buFont typeface="Arial" panose="020B0604020202020204" pitchFamily="34" charset="0"/>
              <a:buChar char="•"/>
            </a:pPr>
            <a:r>
              <a:rPr lang="en-US" sz="2400" dirty="0">
                <a:solidFill>
                  <a:srgbClr val="FFFFFF"/>
                </a:solidFill>
                <a:latin typeface="Montserrat"/>
              </a:rPr>
              <a:t>What message do you think they hope to convey with the introduction of the new logo and branding?</a:t>
            </a:r>
          </a:p>
          <a:p>
            <a:pPr marL="342900" indent="-342900">
              <a:lnSpc>
                <a:spcPts val="2760"/>
              </a:lnSpc>
              <a:buFont typeface="Arial" panose="020B0604020202020204" pitchFamily="34" charset="0"/>
              <a:buChar char="•"/>
            </a:pPr>
            <a:endParaRPr lang="en-US" sz="2400" dirty="0">
              <a:solidFill>
                <a:srgbClr val="FFFFFF"/>
              </a:solidFill>
              <a:latin typeface="Montserrat"/>
            </a:endParaRPr>
          </a:p>
          <a:p>
            <a:pPr marL="342900" indent="-342900">
              <a:lnSpc>
                <a:spcPts val="2760"/>
              </a:lnSpc>
              <a:buFont typeface="Arial" panose="020B0604020202020204" pitchFamily="34" charset="0"/>
              <a:buChar char="•"/>
            </a:pPr>
            <a:r>
              <a:rPr lang="en-US" sz="2400" dirty="0">
                <a:solidFill>
                  <a:srgbClr val="FFFFFF"/>
                </a:solidFill>
                <a:latin typeface="Montserrat"/>
              </a:rPr>
              <a:t>What do you think of the new logo?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1028700" y="8483187"/>
            <a:ext cx="6416601" cy="1136201"/>
            <a:chOff x="0" y="0"/>
            <a:chExt cx="8555468" cy="1514934"/>
          </a:xfrm>
        </p:grpSpPr>
        <p:sp>
          <p:nvSpPr>
            <p:cNvPr id="4" name="Freeform 4"/>
            <p:cNvSpPr/>
            <p:nvPr/>
          </p:nvSpPr>
          <p:spPr>
            <a:xfrm>
              <a:off x="0" y="0"/>
              <a:ext cx="2320817" cy="1514934"/>
            </a:xfrm>
            <a:custGeom>
              <a:avLst/>
              <a:gdLst/>
              <a:ahLst/>
              <a:cxnLst/>
              <a:rect l="l" t="t" r="r" b="b"/>
              <a:pathLst>
                <a:path w="2320817" h="1514934">
                  <a:moveTo>
                    <a:pt x="0" y="0"/>
                  </a:moveTo>
                  <a:lnTo>
                    <a:pt x="2320817" y="0"/>
                  </a:lnTo>
                  <a:lnTo>
                    <a:pt x="2320817" y="1514934"/>
                  </a:lnTo>
                  <a:lnTo>
                    <a:pt x="0" y="1514934"/>
                  </a:lnTo>
                  <a:lnTo>
                    <a:pt x="0" y="0"/>
                  </a:lnTo>
                  <a:close/>
                </a:path>
              </a:pathLst>
            </a:custGeom>
            <a:blipFill>
              <a:blip r:embed="rId3"/>
              <a:stretch>
                <a:fillRect/>
              </a:stretch>
            </a:blipFill>
          </p:spPr>
        </p:sp>
        <p:sp>
          <p:nvSpPr>
            <p:cNvPr id="5" name="TextBox 5"/>
            <p:cNvSpPr txBox="1"/>
            <p:nvPr/>
          </p:nvSpPr>
          <p:spPr>
            <a:xfrm>
              <a:off x="2533386" y="638508"/>
              <a:ext cx="6022082" cy="256967"/>
            </a:xfrm>
            <a:prstGeom prst="rect">
              <a:avLst/>
            </a:prstGeom>
          </p:spPr>
          <p:txBody>
            <a:bodyPr lIns="0" tIns="0" rIns="0" bIns="0" rtlCol="0" anchor="t">
              <a:spAutoFit/>
            </a:bodyPr>
            <a:lstStyle/>
            <a:p>
              <a:pPr marL="0" marR="0" lvl="0" indent="0" algn="ctr" defTabSz="914400" rtl="0" eaLnBrk="1" fontAlgn="auto" latinLnBrk="0" hangingPunct="1">
                <a:lnSpc>
                  <a:spcPts val="1400"/>
                </a:lnSpc>
                <a:spcBef>
                  <a:spcPct val="0"/>
                </a:spcBef>
                <a:spcAft>
                  <a:spcPts val="0"/>
                </a:spcAft>
                <a:buClrTx/>
                <a:buSzTx/>
                <a:buFontTx/>
                <a:buNone/>
                <a:tabLst/>
                <a:defRPr/>
              </a:pPr>
              <a:r>
                <a:rPr kumimoji="0" lang="en-US" sz="1400" b="0" i="0" u="none" strike="noStrike" kern="1200" cap="none" spc="420" normalizeH="0" baseline="0" noProof="0">
                  <a:ln>
                    <a:noFill/>
                  </a:ln>
                  <a:solidFill>
                    <a:srgbClr val="FFFFFF"/>
                  </a:solidFill>
                  <a:effectLst/>
                  <a:uLnTx/>
                  <a:uFillTx/>
                  <a:latin typeface="Montserrat Semi-Bold"/>
                  <a:ea typeface="+mn-ea"/>
                  <a:cs typeface="+mn-cs"/>
                </a:rPr>
                <a:t>MARKETING INSIGHTS FROM SCC</a:t>
              </a:r>
            </a:p>
          </p:txBody>
        </p:sp>
      </p:grpSp>
      <p:sp>
        <p:nvSpPr>
          <p:cNvPr id="6" name="TextBox 6"/>
          <p:cNvSpPr txBox="1"/>
          <p:nvPr/>
        </p:nvSpPr>
        <p:spPr>
          <a:xfrm>
            <a:off x="1028700" y="745627"/>
            <a:ext cx="10013722" cy="1628055"/>
          </a:xfrm>
          <a:prstGeom prst="rect">
            <a:avLst/>
          </a:prstGeom>
        </p:spPr>
        <p:txBody>
          <a:bodyPr lIns="0" tIns="0" rIns="0" bIns="0" rtlCol="0" anchor="t">
            <a:spAutoFit/>
          </a:bodyPr>
          <a:lstStyle/>
          <a:p>
            <a:pPr marL="0" marR="0" lvl="0" indent="0" algn="l" defTabSz="914400" rtl="0" eaLnBrk="1" fontAlgn="auto" latinLnBrk="0" hangingPunct="1">
              <a:lnSpc>
                <a:spcPts val="11531"/>
              </a:lnSpc>
              <a:spcBef>
                <a:spcPts val="0"/>
              </a:spcBef>
              <a:spcAft>
                <a:spcPts val="0"/>
              </a:spcAft>
              <a:buClrTx/>
              <a:buSzTx/>
              <a:buFontTx/>
              <a:buNone/>
              <a:tabLst/>
              <a:defRPr/>
            </a:pPr>
            <a:r>
              <a:rPr kumimoji="0" lang="en-US" sz="11417" b="0" i="0" u="none" strike="noStrike" kern="1200" cap="none" spc="0" normalizeH="0" baseline="0" noProof="0">
                <a:ln>
                  <a:noFill/>
                </a:ln>
                <a:solidFill>
                  <a:srgbClr val="FFFFFF"/>
                </a:solidFill>
                <a:effectLst/>
                <a:uLnTx/>
                <a:uFillTx/>
                <a:latin typeface="Hatton Bold"/>
                <a:ea typeface="+mn-ea"/>
                <a:cs typeface="+mn-cs"/>
              </a:rPr>
              <a:t>sources</a:t>
            </a:r>
          </a:p>
        </p:txBody>
      </p:sp>
      <p:sp>
        <p:nvSpPr>
          <p:cNvPr id="7" name="TextBox 7"/>
          <p:cNvSpPr txBox="1"/>
          <p:nvPr/>
        </p:nvSpPr>
        <p:spPr>
          <a:xfrm>
            <a:off x="1028700" y="2373682"/>
            <a:ext cx="12969858" cy="5829300"/>
          </a:xfrm>
          <a:prstGeom prst="rect">
            <a:avLst/>
          </a:prstGeom>
        </p:spPr>
        <p:txBody>
          <a:bodyPr lIns="0" tIns="0" rIns="0" bIns="0" rtlCol="0" anchor="t">
            <a:spAutoFit/>
          </a:bodyPr>
          <a:lstStyle/>
          <a:p>
            <a:pPr marL="0" marR="0" lvl="0" indent="0" algn="l" defTabSz="914400" rtl="0" eaLnBrk="1" fontAlgn="auto" latinLnBrk="0" hangingPunct="1">
              <a:lnSpc>
                <a:spcPts val="2760"/>
              </a:lnSpc>
              <a:spcBef>
                <a:spcPts val="0"/>
              </a:spcBef>
              <a:spcAft>
                <a:spcPts val="0"/>
              </a:spcAft>
              <a:buClrTx/>
              <a:buSzTx/>
              <a:buFontTx/>
              <a:buNone/>
              <a:tabLst/>
              <a:defRPr/>
            </a:pPr>
            <a:r>
              <a:rPr kumimoji="0" lang="en-US" sz="2300" b="0" i="0" u="none" strike="noStrike" kern="1200" cap="none" spc="0" normalizeH="0" baseline="0" noProof="0">
                <a:ln>
                  <a:noFill/>
                </a:ln>
                <a:solidFill>
                  <a:srgbClr val="FFFFFF"/>
                </a:solidFill>
                <a:effectLst/>
                <a:uLnTx/>
                <a:uFillTx/>
                <a:latin typeface="Montserrat"/>
                <a:ea typeface="+mn-ea"/>
                <a:cs typeface="+mn-cs"/>
              </a:rPr>
              <a:t>https://www.pepsico.com/our-stories/press-release/pepsi-unveils-a-new-logo-and-visual-identity-marking-the-iconic-brands-next-era03282023</a:t>
            </a:r>
          </a:p>
          <a:p>
            <a:pPr marL="0" marR="0" lvl="0" indent="0" algn="l" defTabSz="914400" rtl="0" eaLnBrk="1" fontAlgn="auto" latinLnBrk="0" hangingPunct="1">
              <a:lnSpc>
                <a:spcPts val="2760"/>
              </a:lnSpc>
              <a:spcBef>
                <a:spcPts val="0"/>
              </a:spcBef>
              <a:spcAft>
                <a:spcPts val="0"/>
              </a:spcAft>
              <a:buClrTx/>
              <a:buSzTx/>
              <a:buFontTx/>
              <a:buNone/>
              <a:tabLst/>
              <a:defRPr/>
            </a:pPr>
            <a:endParaRPr kumimoji="0" lang="en-US" sz="2300" b="0" i="0" u="none" strike="noStrike" kern="1200" cap="none" spc="0" normalizeH="0" baseline="0" noProof="0">
              <a:ln>
                <a:noFill/>
              </a:ln>
              <a:solidFill>
                <a:srgbClr val="FFFFFF"/>
              </a:solidFill>
              <a:effectLst/>
              <a:uLnTx/>
              <a:uFillTx/>
              <a:latin typeface="Montserrat"/>
              <a:ea typeface="+mn-ea"/>
              <a:cs typeface="+mn-cs"/>
            </a:endParaRPr>
          </a:p>
          <a:p>
            <a:pPr marL="0" marR="0" lvl="0" indent="0" algn="l" defTabSz="914400" rtl="0" eaLnBrk="1" fontAlgn="auto" latinLnBrk="0" hangingPunct="1">
              <a:lnSpc>
                <a:spcPts val="2760"/>
              </a:lnSpc>
              <a:spcBef>
                <a:spcPts val="0"/>
              </a:spcBef>
              <a:spcAft>
                <a:spcPts val="0"/>
              </a:spcAft>
              <a:buClrTx/>
              <a:buSzTx/>
              <a:buFontTx/>
              <a:buNone/>
              <a:tabLst/>
              <a:defRPr/>
            </a:pPr>
            <a:r>
              <a:rPr kumimoji="0" lang="en-US" sz="2300" b="0" i="0" u="none" strike="noStrike" kern="1200" cap="none" spc="0" normalizeH="0" baseline="0" noProof="0">
                <a:ln>
                  <a:noFill/>
                </a:ln>
                <a:solidFill>
                  <a:srgbClr val="FFFFFF"/>
                </a:solidFill>
                <a:effectLst/>
                <a:uLnTx/>
                <a:uFillTx/>
                <a:latin typeface="Montserrat"/>
                <a:ea typeface="+mn-ea"/>
                <a:cs typeface="+mn-cs"/>
              </a:rPr>
              <a:t>https://hbr.org/2019/09/a-study-of-597-logos-shows-which-kind-is-most-effective</a:t>
            </a:r>
          </a:p>
          <a:p>
            <a:pPr marL="0" marR="0" lvl="0" indent="0" algn="l" defTabSz="914400" rtl="0" eaLnBrk="1" fontAlgn="auto" latinLnBrk="0" hangingPunct="1">
              <a:lnSpc>
                <a:spcPts val="2760"/>
              </a:lnSpc>
              <a:spcBef>
                <a:spcPts val="0"/>
              </a:spcBef>
              <a:spcAft>
                <a:spcPts val="0"/>
              </a:spcAft>
              <a:buClrTx/>
              <a:buSzTx/>
              <a:buFontTx/>
              <a:buNone/>
              <a:tabLst/>
              <a:defRPr/>
            </a:pPr>
            <a:endParaRPr kumimoji="0" lang="en-US" sz="2300" b="0" i="0" u="none" strike="noStrike" kern="1200" cap="none" spc="0" normalizeH="0" baseline="0" noProof="0">
              <a:ln>
                <a:noFill/>
              </a:ln>
              <a:solidFill>
                <a:srgbClr val="FFFFFF"/>
              </a:solidFill>
              <a:effectLst/>
              <a:uLnTx/>
              <a:uFillTx/>
              <a:latin typeface="Montserrat"/>
              <a:ea typeface="+mn-ea"/>
              <a:cs typeface="+mn-cs"/>
            </a:endParaRPr>
          </a:p>
          <a:p>
            <a:pPr marL="0" marR="0" lvl="0" indent="0" algn="l" defTabSz="914400" rtl="0" eaLnBrk="1" fontAlgn="auto" latinLnBrk="0" hangingPunct="1">
              <a:lnSpc>
                <a:spcPts val="2760"/>
              </a:lnSpc>
              <a:spcBef>
                <a:spcPts val="0"/>
              </a:spcBef>
              <a:spcAft>
                <a:spcPts val="0"/>
              </a:spcAft>
              <a:buClrTx/>
              <a:buSzTx/>
              <a:buFontTx/>
              <a:buNone/>
              <a:tabLst/>
              <a:defRPr/>
            </a:pPr>
            <a:r>
              <a:rPr kumimoji="0" lang="en-US" sz="2300" b="0" i="0" u="none" strike="noStrike" kern="1200" cap="none" spc="0" normalizeH="0" baseline="0" noProof="0">
                <a:ln>
                  <a:noFill/>
                </a:ln>
                <a:solidFill>
                  <a:srgbClr val="FFFFFF"/>
                </a:solidFill>
                <a:effectLst/>
                <a:uLnTx/>
                <a:uFillTx/>
                <a:latin typeface="Montserrat"/>
                <a:ea typeface="+mn-ea"/>
                <a:cs typeface="+mn-cs"/>
              </a:rPr>
              <a:t>https://www.fastcompany.com/90870915/pepsis-new-logo-is-a-subliminal-war-on-sugar</a:t>
            </a:r>
          </a:p>
          <a:p>
            <a:pPr marL="0" marR="0" lvl="0" indent="0" algn="l" defTabSz="914400" rtl="0" eaLnBrk="1" fontAlgn="auto" latinLnBrk="0" hangingPunct="1">
              <a:lnSpc>
                <a:spcPts val="2760"/>
              </a:lnSpc>
              <a:spcBef>
                <a:spcPts val="0"/>
              </a:spcBef>
              <a:spcAft>
                <a:spcPts val="0"/>
              </a:spcAft>
              <a:buClrTx/>
              <a:buSzTx/>
              <a:buFontTx/>
              <a:buNone/>
              <a:tabLst/>
              <a:defRPr/>
            </a:pPr>
            <a:endParaRPr kumimoji="0" lang="en-US" sz="2300" b="0" i="0" u="none" strike="noStrike" kern="1200" cap="none" spc="0" normalizeH="0" baseline="0" noProof="0">
              <a:ln>
                <a:noFill/>
              </a:ln>
              <a:solidFill>
                <a:srgbClr val="FFFFFF"/>
              </a:solidFill>
              <a:effectLst/>
              <a:uLnTx/>
              <a:uFillTx/>
              <a:latin typeface="Montserrat"/>
              <a:ea typeface="+mn-ea"/>
              <a:cs typeface="+mn-cs"/>
            </a:endParaRPr>
          </a:p>
          <a:p>
            <a:pPr marL="0" marR="0" lvl="0" indent="0" algn="l" defTabSz="914400" rtl="0" eaLnBrk="1" fontAlgn="auto" latinLnBrk="0" hangingPunct="1">
              <a:lnSpc>
                <a:spcPts val="2760"/>
              </a:lnSpc>
              <a:spcBef>
                <a:spcPts val="0"/>
              </a:spcBef>
              <a:spcAft>
                <a:spcPts val="0"/>
              </a:spcAft>
              <a:buClrTx/>
              <a:buSzTx/>
              <a:buFontTx/>
              <a:buNone/>
              <a:tabLst/>
              <a:defRPr/>
            </a:pPr>
            <a:r>
              <a:rPr kumimoji="0" lang="en-US" sz="2300" b="0" i="0" u="none" strike="noStrike" kern="1200" cap="none" spc="0" normalizeH="0" baseline="0" noProof="0">
                <a:ln>
                  <a:noFill/>
                </a:ln>
                <a:solidFill>
                  <a:srgbClr val="FFFFFF"/>
                </a:solidFill>
                <a:effectLst/>
                <a:uLnTx/>
                <a:uFillTx/>
                <a:latin typeface="Montserrat"/>
                <a:ea typeface="+mn-ea"/>
                <a:cs typeface="+mn-cs"/>
              </a:rPr>
              <a:t>https://www.usatoday.com/story/money/business/2023/03/28/new-pepsi-logo-cans/11535642002/</a:t>
            </a:r>
          </a:p>
          <a:p>
            <a:pPr marL="0" marR="0" lvl="0" indent="0" algn="l" defTabSz="914400" rtl="0" eaLnBrk="1" fontAlgn="auto" latinLnBrk="0" hangingPunct="1">
              <a:lnSpc>
                <a:spcPts val="2760"/>
              </a:lnSpc>
              <a:spcBef>
                <a:spcPts val="0"/>
              </a:spcBef>
              <a:spcAft>
                <a:spcPts val="0"/>
              </a:spcAft>
              <a:buClrTx/>
              <a:buSzTx/>
              <a:buFontTx/>
              <a:buNone/>
              <a:tabLst/>
              <a:defRPr/>
            </a:pPr>
            <a:endParaRPr kumimoji="0" lang="en-US" sz="2300" b="0" i="0" u="none" strike="noStrike" kern="1200" cap="none" spc="0" normalizeH="0" baseline="0" noProof="0">
              <a:ln>
                <a:noFill/>
              </a:ln>
              <a:solidFill>
                <a:srgbClr val="FFFFFF"/>
              </a:solidFill>
              <a:effectLst/>
              <a:uLnTx/>
              <a:uFillTx/>
              <a:latin typeface="Montserrat"/>
              <a:ea typeface="+mn-ea"/>
              <a:cs typeface="+mn-cs"/>
            </a:endParaRPr>
          </a:p>
          <a:p>
            <a:pPr marL="0" marR="0" lvl="0" indent="0" algn="l" defTabSz="914400" rtl="0" eaLnBrk="1" fontAlgn="auto" latinLnBrk="0" hangingPunct="1">
              <a:lnSpc>
                <a:spcPts val="2760"/>
              </a:lnSpc>
              <a:spcBef>
                <a:spcPts val="0"/>
              </a:spcBef>
              <a:spcAft>
                <a:spcPts val="0"/>
              </a:spcAft>
              <a:buClrTx/>
              <a:buSzTx/>
              <a:buFontTx/>
              <a:buNone/>
              <a:tabLst/>
              <a:defRPr/>
            </a:pPr>
            <a:r>
              <a:rPr kumimoji="0" lang="en-US" sz="2300" b="0" i="0" u="none" strike="noStrike" kern="1200" cap="none" spc="0" normalizeH="0" baseline="0" noProof="0">
                <a:ln>
                  <a:noFill/>
                </a:ln>
                <a:solidFill>
                  <a:srgbClr val="FFFFFF"/>
                </a:solidFill>
                <a:effectLst/>
                <a:uLnTx/>
                <a:uFillTx/>
                <a:latin typeface="Montserrat"/>
                <a:ea typeface="+mn-ea"/>
                <a:cs typeface="+mn-cs"/>
              </a:rPr>
              <a:t>https://www.creativebloq.com/news/new-pepsi-logo</a:t>
            </a:r>
          </a:p>
          <a:p>
            <a:pPr marL="0" marR="0" lvl="0" indent="0" algn="l" defTabSz="914400" rtl="0" eaLnBrk="1" fontAlgn="auto" latinLnBrk="0" hangingPunct="1">
              <a:lnSpc>
                <a:spcPts val="2760"/>
              </a:lnSpc>
              <a:spcBef>
                <a:spcPts val="0"/>
              </a:spcBef>
              <a:spcAft>
                <a:spcPts val="0"/>
              </a:spcAft>
              <a:buClrTx/>
              <a:buSzTx/>
              <a:buFontTx/>
              <a:buNone/>
              <a:tabLst/>
              <a:defRPr/>
            </a:pPr>
            <a:endParaRPr kumimoji="0" lang="en-US" sz="2300" b="0" i="0" u="none" strike="noStrike" kern="1200" cap="none" spc="0" normalizeH="0" baseline="0" noProof="0">
              <a:ln>
                <a:noFill/>
              </a:ln>
              <a:solidFill>
                <a:srgbClr val="FFFFFF"/>
              </a:solidFill>
              <a:effectLst/>
              <a:uLnTx/>
              <a:uFillTx/>
              <a:latin typeface="Montserrat"/>
              <a:ea typeface="+mn-ea"/>
              <a:cs typeface="+mn-cs"/>
            </a:endParaRPr>
          </a:p>
          <a:p>
            <a:pPr marL="0" marR="0" lvl="0" indent="0" algn="l" defTabSz="914400" rtl="0" eaLnBrk="1" fontAlgn="auto" latinLnBrk="0" hangingPunct="1">
              <a:lnSpc>
                <a:spcPts val="2760"/>
              </a:lnSpc>
              <a:spcBef>
                <a:spcPts val="0"/>
              </a:spcBef>
              <a:spcAft>
                <a:spcPts val="0"/>
              </a:spcAft>
              <a:buClrTx/>
              <a:buSzTx/>
              <a:buFontTx/>
              <a:buNone/>
              <a:tabLst/>
              <a:defRPr/>
            </a:pPr>
            <a:r>
              <a:rPr kumimoji="0" lang="en-US" sz="2300" b="0" i="0" u="none" strike="noStrike" kern="1200" cap="none" spc="0" normalizeH="0" baseline="0" noProof="0">
                <a:ln>
                  <a:noFill/>
                </a:ln>
                <a:solidFill>
                  <a:srgbClr val="FFFFFF"/>
                </a:solidFill>
                <a:effectLst/>
                <a:uLnTx/>
                <a:uFillTx/>
                <a:latin typeface="Montserrat"/>
                <a:ea typeface="+mn-ea"/>
                <a:cs typeface="+mn-cs"/>
              </a:rPr>
              <a:t>https://99designs.com/blog/famous-design/pepsi-logo-history</a:t>
            </a:r>
          </a:p>
          <a:p>
            <a:pPr marL="0" marR="0" lvl="0" indent="0" algn="l" defTabSz="914400" rtl="0" eaLnBrk="1" fontAlgn="auto" latinLnBrk="0" hangingPunct="1">
              <a:lnSpc>
                <a:spcPts val="2760"/>
              </a:lnSpc>
              <a:spcBef>
                <a:spcPts val="0"/>
              </a:spcBef>
              <a:spcAft>
                <a:spcPts val="0"/>
              </a:spcAft>
              <a:buClrTx/>
              <a:buSzTx/>
              <a:buFontTx/>
              <a:buNone/>
              <a:tabLst/>
              <a:defRPr/>
            </a:pPr>
            <a:endParaRPr kumimoji="0" lang="en-US" sz="2300" b="0" i="0" u="none" strike="noStrike" kern="1200" cap="none" spc="0" normalizeH="0" baseline="0" noProof="0">
              <a:ln>
                <a:noFill/>
              </a:ln>
              <a:solidFill>
                <a:srgbClr val="FFFFFF"/>
              </a:solidFill>
              <a:effectLst/>
              <a:uLnTx/>
              <a:uFillTx/>
              <a:latin typeface="Montserrat"/>
              <a:ea typeface="+mn-ea"/>
              <a:cs typeface="+mn-cs"/>
            </a:endParaRPr>
          </a:p>
          <a:p>
            <a:pPr marL="0" marR="0" lvl="0" indent="0" algn="l" defTabSz="914400" rtl="0" eaLnBrk="1" fontAlgn="auto" latinLnBrk="0" hangingPunct="1">
              <a:lnSpc>
                <a:spcPts val="2760"/>
              </a:lnSpc>
              <a:spcBef>
                <a:spcPts val="0"/>
              </a:spcBef>
              <a:spcAft>
                <a:spcPts val="0"/>
              </a:spcAft>
              <a:buClrTx/>
              <a:buSzTx/>
              <a:buFontTx/>
              <a:buNone/>
              <a:tabLst/>
              <a:defRPr/>
            </a:pPr>
            <a:r>
              <a:rPr kumimoji="0" lang="en-US" sz="2300" b="0" i="0" u="none" strike="noStrike" kern="1200" cap="none" spc="0" normalizeH="0" baseline="0" noProof="0">
                <a:ln>
                  <a:noFill/>
                </a:ln>
                <a:solidFill>
                  <a:srgbClr val="FFFFFF"/>
                </a:solidFill>
                <a:effectLst/>
                <a:uLnTx/>
                <a:uFillTx/>
                <a:latin typeface="Montserrat"/>
                <a:ea typeface="+mn-ea"/>
                <a:cs typeface="+mn-cs"/>
              </a:rPr>
              <a:t>https://www.cnn.com/2023/03/28/business/pepsi-new-logo/index.html</a:t>
            </a:r>
          </a:p>
          <a:p>
            <a:pPr marL="0" marR="0" lvl="0" indent="0" algn="l" defTabSz="914400" rtl="0" eaLnBrk="1" fontAlgn="auto" latinLnBrk="0" hangingPunct="1">
              <a:lnSpc>
                <a:spcPts val="2760"/>
              </a:lnSpc>
              <a:spcBef>
                <a:spcPts val="0"/>
              </a:spcBef>
              <a:spcAft>
                <a:spcPts val="0"/>
              </a:spcAft>
              <a:buClrTx/>
              <a:buSzTx/>
              <a:buFontTx/>
              <a:buNone/>
              <a:tabLst/>
              <a:defRPr/>
            </a:pPr>
            <a:endParaRPr kumimoji="0" lang="en-US" sz="2300" b="0" i="0" u="none" strike="noStrike" kern="1200" cap="none" spc="0" normalizeH="0" baseline="0" noProof="0">
              <a:ln>
                <a:noFill/>
              </a:ln>
              <a:solidFill>
                <a:srgbClr val="FFFFFF"/>
              </a:solidFill>
              <a:effectLst/>
              <a:uLnTx/>
              <a:uFillTx/>
              <a:latin typeface="Montserrat"/>
              <a:ea typeface="+mn-ea"/>
              <a:cs typeface="+mn-cs"/>
            </a:endParaRPr>
          </a:p>
          <a:p>
            <a:pPr marL="0" marR="0" lvl="0" indent="0" algn="l" defTabSz="914400" rtl="0" eaLnBrk="1" fontAlgn="auto" latinLnBrk="0" hangingPunct="1">
              <a:lnSpc>
                <a:spcPts val="2760"/>
              </a:lnSpc>
              <a:spcBef>
                <a:spcPts val="0"/>
              </a:spcBef>
              <a:spcAft>
                <a:spcPts val="0"/>
              </a:spcAft>
              <a:buClrTx/>
              <a:buSzTx/>
              <a:buFontTx/>
              <a:buNone/>
              <a:tabLst/>
              <a:defRPr/>
            </a:pPr>
            <a:endParaRPr kumimoji="0" lang="en-US" sz="2300" b="0" i="0" u="none" strike="noStrike" kern="1200" cap="none" spc="0" normalizeH="0" baseline="0" noProof="0">
              <a:ln>
                <a:noFill/>
              </a:ln>
              <a:solidFill>
                <a:srgbClr val="FFFFFF"/>
              </a:solidFill>
              <a:effectLst/>
              <a:uLnTx/>
              <a:uFillTx/>
              <a:latin typeface="Montserrat"/>
              <a:ea typeface="+mn-ea"/>
              <a:cs typeface="+mn-cs"/>
            </a:endParaRPr>
          </a:p>
        </p:txBody>
      </p:sp>
    </p:spTree>
    <p:extLst>
      <p:ext uri="{BB962C8B-B14F-4D97-AF65-F5344CB8AC3E}">
        <p14:creationId xmlns:p14="http://schemas.microsoft.com/office/powerpoint/2010/main" val="139704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7188" y="305157"/>
            <a:ext cx="17573625" cy="9696093"/>
            <a:chOff x="0" y="0"/>
            <a:chExt cx="8214443" cy="4532247"/>
          </a:xfrm>
        </p:grpSpPr>
        <p:sp>
          <p:nvSpPr>
            <p:cNvPr id="3" name="Freeform 3"/>
            <p:cNvSpPr/>
            <p:nvPr/>
          </p:nvSpPr>
          <p:spPr>
            <a:xfrm>
              <a:off x="0" y="0"/>
              <a:ext cx="8214444" cy="4532247"/>
            </a:xfrm>
            <a:custGeom>
              <a:avLst/>
              <a:gdLst/>
              <a:ahLst/>
              <a:cxnLst/>
              <a:rect l="l" t="t" r="r" b="b"/>
              <a:pathLst>
                <a:path w="8214444" h="4532247">
                  <a:moveTo>
                    <a:pt x="8089983" y="4532247"/>
                  </a:moveTo>
                  <a:lnTo>
                    <a:pt x="124460" y="4532247"/>
                  </a:lnTo>
                  <a:cubicBezTo>
                    <a:pt x="55880" y="4532247"/>
                    <a:pt x="0" y="4476367"/>
                    <a:pt x="0" y="4407787"/>
                  </a:cubicBezTo>
                  <a:lnTo>
                    <a:pt x="0" y="124460"/>
                  </a:lnTo>
                  <a:cubicBezTo>
                    <a:pt x="0" y="55880"/>
                    <a:pt x="55880" y="0"/>
                    <a:pt x="124460" y="0"/>
                  </a:cubicBezTo>
                  <a:lnTo>
                    <a:pt x="8089983" y="0"/>
                  </a:lnTo>
                  <a:cubicBezTo>
                    <a:pt x="8158563" y="0"/>
                    <a:pt x="8214444" y="55880"/>
                    <a:pt x="8214444" y="124460"/>
                  </a:cubicBezTo>
                  <a:lnTo>
                    <a:pt x="8214444" y="4407787"/>
                  </a:lnTo>
                  <a:cubicBezTo>
                    <a:pt x="8214444" y="4476367"/>
                    <a:pt x="8158563" y="4532247"/>
                    <a:pt x="8089983" y="4532247"/>
                  </a:cubicBezTo>
                  <a:close/>
                </a:path>
              </a:pathLst>
            </a:custGeom>
            <a:gradFill rotWithShape="1">
              <a:gsLst>
                <a:gs pos="0">
                  <a:srgbClr val="000000">
                    <a:alpha val="100000"/>
                  </a:srgbClr>
                </a:gs>
                <a:gs pos="100000">
                  <a:srgbClr val="3533CD">
                    <a:alpha val="100000"/>
                  </a:srgbClr>
                </a:gs>
              </a:gsLst>
              <a:lin ang="0"/>
            </a:gradFill>
          </p:spPr>
        </p:sp>
      </p:grpSp>
      <p:pic>
        <p:nvPicPr>
          <p:cNvPr id="4" name="Picture 4"/>
          <p:cNvPicPr>
            <a:picLocks noChangeAspect="1"/>
          </p:cNvPicPr>
          <p:nvPr/>
        </p:nvPicPr>
        <p:blipFill>
          <a:blip r:embed="rId2"/>
          <a:srcRect/>
          <a:stretch>
            <a:fillRect/>
          </a:stretch>
        </p:blipFill>
        <p:spPr>
          <a:xfrm>
            <a:off x="14301531" y="4538478"/>
            <a:ext cx="545875" cy="941165"/>
          </a:xfrm>
          <a:prstGeom prst="rect">
            <a:avLst/>
          </a:prstGeom>
        </p:spPr>
      </p:pic>
      <p:grpSp>
        <p:nvGrpSpPr>
          <p:cNvPr id="5" name="Group 5"/>
          <p:cNvGrpSpPr/>
          <p:nvPr/>
        </p:nvGrpSpPr>
        <p:grpSpPr>
          <a:xfrm>
            <a:off x="11237296" y="8483187"/>
            <a:ext cx="6257174" cy="1136201"/>
            <a:chOff x="0" y="0"/>
            <a:chExt cx="8342899" cy="1514934"/>
          </a:xfrm>
        </p:grpSpPr>
        <p:sp>
          <p:nvSpPr>
            <p:cNvPr id="6" name="Freeform 6"/>
            <p:cNvSpPr/>
            <p:nvPr/>
          </p:nvSpPr>
          <p:spPr>
            <a:xfrm>
              <a:off x="6022082" y="0"/>
              <a:ext cx="2320817" cy="1514934"/>
            </a:xfrm>
            <a:custGeom>
              <a:avLst/>
              <a:gdLst/>
              <a:ahLst/>
              <a:cxnLst/>
              <a:rect l="l" t="t" r="r" b="b"/>
              <a:pathLst>
                <a:path w="2320817" h="1514934">
                  <a:moveTo>
                    <a:pt x="0" y="0"/>
                  </a:moveTo>
                  <a:lnTo>
                    <a:pt x="2320817" y="0"/>
                  </a:lnTo>
                  <a:lnTo>
                    <a:pt x="2320817" y="1514934"/>
                  </a:lnTo>
                  <a:lnTo>
                    <a:pt x="0" y="1514934"/>
                  </a:lnTo>
                  <a:lnTo>
                    <a:pt x="0" y="0"/>
                  </a:lnTo>
                  <a:close/>
                </a:path>
              </a:pathLst>
            </a:custGeom>
            <a:blipFill>
              <a:blip r:embed="rId3"/>
              <a:stretch>
                <a:fillRect/>
              </a:stretch>
            </a:blipFill>
          </p:spPr>
        </p:sp>
        <p:sp>
          <p:nvSpPr>
            <p:cNvPr id="7" name="TextBox 7"/>
            <p:cNvSpPr txBox="1"/>
            <p:nvPr/>
          </p:nvSpPr>
          <p:spPr>
            <a:xfrm>
              <a:off x="0" y="638508"/>
              <a:ext cx="6022082" cy="256967"/>
            </a:xfrm>
            <a:prstGeom prst="rect">
              <a:avLst/>
            </a:prstGeom>
          </p:spPr>
          <p:txBody>
            <a:bodyPr lIns="0" tIns="0" rIns="0" bIns="0" rtlCol="0" anchor="t">
              <a:spAutoFit/>
            </a:bodyPr>
            <a:lstStyle/>
            <a:p>
              <a:pPr algn="ctr">
                <a:lnSpc>
                  <a:spcPts val="1400"/>
                </a:lnSpc>
                <a:spcBef>
                  <a:spcPct val="0"/>
                </a:spcBef>
              </a:pPr>
              <a:r>
                <a:rPr lang="en-US" sz="1400" spc="420">
                  <a:solidFill>
                    <a:srgbClr val="FFFFFF"/>
                  </a:solidFill>
                  <a:latin typeface="Montserrat Semi-Bold"/>
                </a:rPr>
                <a:t>MARKETING INSIGHTS FROM SCC</a:t>
              </a:r>
            </a:p>
          </p:txBody>
        </p:sp>
      </p:grpSp>
      <p:sp>
        <p:nvSpPr>
          <p:cNvPr id="8" name="Freeform 8"/>
          <p:cNvSpPr/>
          <p:nvPr/>
        </p:nvSpPr>
        <p:spPr>
          <a:xfrm>
            <a:off x="9976657" y="305157"/>
            <a:ext cx="7954156" cy="9696093"/>
          </a:xfrm>
          <a:custGeom>
            <a:avLst/>
            <a:gdLst/>
            <a:ahLst/>
            <a:cxnLst/>
            <a:rect l="l" t="t" r="r" b="b"/>
            <a:pathLst>
              <a:path w="7954156" h="9696093">
                <a:moveTo>
                  <a:pt x="0" y="0"/>
                </a:moveTo>
                <a:lnTo>
                  <a:pt x="7954155" y="0"/>
                </a:lnTo>
                <a:lnTo>
                  <a:pt x="7954155" y="9696093"/>
                </a:lnTo>
                <a:lnTo>
                  <a:pt x="0" y="9696093"/>
                </a:lnTo>
                <a:lnTo>
                  <a:pt x="0" y="0"/>
                </a:lnTo>
                <a:close/>
              </a:path>
            </a:pathLst>
          </a:custGeom>
          <a:blipFill>
            <a:blip r:embed="rId4"/>
            <a:stretch>
              <a:fillRect l="-79584" r="-5485" b="-1151"/>
            </a:stretch>
          </a:blipFill>
        </p:spPr>
      </p:sp>
      <p:sp>
        <p:nvSpPr>
          <p:cNvPr id="9" name="TextBox 9"/>
          <p:cNvSpPr txBox="1"/>
          <p:nvPr/>
        </p:nvSpPr>
        <p:spPr>
          <a:xfrm>
            <a:off x="1627288" y="3383080"/>
            <a:ext cx="7516712" cy="3257550"/>
          </a:xfrm>
          <a:prstGeom prst="rect">
            <a:avLst/>
          </a:prstGeom>
        </p:spPr>
        <p:txBody>
          <a:bodyPr lIns="0" tIns="0" rIns="0" bIns="0" rtlCol="0" anchor="t">
            <a:spAutoFit/>
          </a:bodyPr>
          <a:lstStyle/>
          <a:p>
            <a:pPr>
              <a:lnSpc>
                <a:spcPts val="4320"/>
              </a:lnSpc>
            </a:pPr>
            <a:r>
              <a:rPr lang="en-US" sz="3600">
                <a:solidFill>
                  <a:srgbClr val="FFFFFF"/>
                </a:solidFill>
                <a:latin typeface="Montserrat"/>
              </a:rPr>
              <a:t>Branding is the process of shaping customers perceptions of a product or organization, by connecting it with a particular name, design, symbol, and unique set of qualities.</a:t>
            </a:r>
          </a:p>
        </p:txBody>
      </p:sp>
      <p:sp>
        <p:nvSpPr>
          <p:cNvPr id="10" name="TextBox 10"/>
          <p:cNvSpPr txBox="1"/>
          <p:nvPr/>
        </p:nvSpPr>
        <p:spPr>
          <a:xfrm>
            <a:off x="1667027" y="1076325"/>
            <a:ext cx="7873288" cy="866775"/>
          </a:xfrm>
          <a:prstGeom prst="rect">
            <a:avLst/>
          </a:prstGeom>
        </p:spPr>
        <p:txBody>
          <a:bodyPr lIns="0" tIns="0" rIns="0" bIns="0" rtlCol="0" anchor="t">
            <a:spAutoFit/>
          </a:bodyPr>
          <a:lstStyle/>
          <a:p>
            <a:pPr>
              <a:lnSpc>
                <a:spcPts val="6000"/>
              </a:lnSpc>
            </a:pPr>
            <a:r>
              <a:rPr lang="en-US" sz="6000">
                <a:solidFill>
                  <a:srgbClr val="FFFFFF"/>
                </a:solidFill>
                <a:latin typeface="Hatton Bold"/>
              </a:rPr>
              <a:t>what is branding?</a:t>
            </a:r>
          </a:p>
        </p:txBody>
      </p:sp>
      <p:grpSp>
        <p:nvGrpSpPr>
          <p:cNvPr id="11" name="Group 11"/>
          <p:cNvGrpSpPr/>
          <p:nvPr/>
        </p:nvGrpSpPr>
        <p:grpSpPr>
          <a:xfrm>
            <a:off x="1028700" y="8483187"/>
            <a:ext cx="6416601" cy="1136201"/>
            <a:chOff x="0" y="0"/>
            <a:chExt cx="8555468" cy="1514934"/>
          </a:xfrm>
        </p:grpSpPr>
        <p:sp>
          <p:nvSpPr>
            <p:cNvPr id="12" name="Freeform 12"/>
            <p:cNvSpPr/>
            <p:nvPr/>
          </p:nvSpPr>
          <p:spPr>
            <a:xfrm>
              <a:off x="0" y="0"/>
              <a:ext cx="2320817" cy="1514934"/>
            </a:xfrm>
            <a:custGeom>
              <a:avLst/>
              <a:gdLst/>
              <a:ahLst/>
              <a:cxnLst/>
              <a:rect l="l" t="t" r="r" b="b"/>
              <a:pathLst>
                <a:path w="2320817" h="1514934">
                  <a:moveTo>
                    <a:pt x="0" y="0"/>
                  </a:moveTo>
                  <a:lnTo>
                    <a:pt x="2320817" y="0"/>
                  </a:lnTo>
                  <a:lnTo>
                    <a:pt x="2320817" y="1514934"/>
                  </a:lnTo>
                  <a:lnTo>
                    <a:pt x="0" y="1514934"/>
                  </a:lnTo>
                  <a:lnTo>
                    <a:pt x="0" y="0"/>
                  </a:lnTo>
                  <a:close/>
                </a:path>
              </a:pathLst>
            </a:custGeom>
            <a:blipFill>
              <a:blip r:embed="rId3"/>
              <a:stretch>
                <a:fillRect/>
              </a:stretch>
            </a:blipFill>
          </p:spPr>
        </p:sp>
        <p:sp>
          <p:nvSpPr>
            <p:cNvPr id="13" name="TextBox 13"/>
            <p:cNvSpPr txBox="1"/>
            <p:nvPr/>
          </p:nvSpPr>
          <p:spPr>
            <a:xfrm>
              <a:off x="2533386" y="638508"/>
              <a:ext cx="6022082" cy="256967"/>
            </a:xfrm>
            <a:prstGeom prst="rect">
              <a:avLst/>
            </a:prstGeom>
          </p:spPr>
          <p:txBody>
            <a:bodyPr lIns="0" tIns="0" rIns="0" bIns="0" rtlCol="0" anchor="t">
              <a:spAutoFit/>
            </a:bodyPr>
            <a:lstStyle/>
            <a:p>
              <a:pPr algn="ctr">
                <a:lnSpc>
                  <a:spcPts val="1400"/>
                </a:lnSpc>
                <a:spcBef>
                  <a:spcPct val="0"/>
                </a:spcBef>
              </a:pPr>
              <a:r>
                <a:rPr lang="en-US" sz="1400" spc="420">
                  <a:solidFill>
                    <a:srgbClr val="FFFFFF"/>
                  </a:solidFill>
                  <a:latin typeface="Montserrat Semi-Bold"/>
                </a:rPr>
                <a:t>MARKETING INSIGHTS FROM SCC</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7188" y="324207"/>
            <a:ext cx="17573625" cy="9696093"/>
            <a:chOff x="0" y="0"/>
            <a:chExt cx="8214443" cy="4532247"/>
          </a:xfrm>
        </p:grpSpPr>
        <p:sp>
          <p:nvSpPr>
            <p:cNvPr id="3" name="Freeform 3"/>
            <p:cNvSpPr/>
            <p:nvPr/>
          </p:nvSpPr>
          <p:spPr>
            <a:xfrm>
              <a:off x="0" y="0"/>
              <a:ext cx="8214444" cy="4532247"/>
            </a:xfrm>
            <a:custGeom>
              <a:avLst/>
              <a:gdLst/>
              <a:ahLst/>
              <a:cxnLst/>
              <a:rect l="l" t="t" r="r" b="b"/>
              <a:pathLst>
                <a:path w="8214444" h="4532247">
                  <a:moveTo>
                    <a:pt x="8089983" y="4532247"/>
                  </a:moveTo>
                  <a:lnTo>
                    <a:pt x="124460" y="4532247"/>
                  </a:lnTo>
                  <a:cubicBezTo>
                    <a:pt x="55880" y="4532247"/>
                    <a:pt x="0" y="4476367"/>
                    <a:pt x="0" y="4407787"/>
                  </a:cubicBezTo>
                  <a:lnTo>
                    <a:pt x="0" y="124460"/>
                  </a:lnTo>
                  <a:cubicBezTo>
                    <a:pt x="0" y="55880"/>
                    <a:pt x="55880" y="0"/>
                    <a:pt x="124460" y="0"/>
                  </a:cubicBezTo>
                  <a:lnTo>
                    <a:pt x="8089983" y="0"/>
                  </a:lnTo>
                  <a:cubicBezTo>
                    <a:pt x="8158563" y="0"/>
                    <a:pt x="8214444" y="55880"/>
                    <a:pt x="8214444" y="124460"/>
                  </a:cubicBezTo>
                  <a:lnTo>
                    <a:pt x="8214444" y="4407787"/>
                  </a:lnTo>
                  <a:cubicBezTo>
                    <a:pt x="8214444" y="4476367"/>
                    <a:pt x="8158563" y="4532247"/>
                    <a:pt x="8089983" y="4532247"/>
                  </a:cubicBezTo>
                  <a:close/>
                </a:path>
              </a:pathLst>
            </a:custGeom>
            <a:gradFill rotWithShape="1">
              <a:gsLst>
                <a:gs pos="0">
                  <a:srgbClr val="000000">
                    <a:alpha val="100000"/>
                  </a:srgbClr>
                </a:gs>
                <a:gs pos="100000">
                  <a:srgbClr val="3533CD">
                    <a:alpha val="100000"/>
                  </a:srgbClr>
                </a:gs>
              </a:gsLst>
              <a:lin ang="0"/>
            </a:gradFill>
          </p:spPr>
        </p:sp>
      </p:grpSp>
      <p:pic>
        <p:nvPicPr>
          <p:cNvPr id="4" name="Picture 4"/>
          <p:cNvPicPr>
            <a:picLocks noChangeAspect="1"/>
          </p:cNvPicPr>
          <p:nvPr/>
        </p:nvPicPr>
        <p:blipFill>
          <a:blip r:embed="rId2"/>
          <a:srcRect/>
          <a:stretch>
            <a:fillRect/>
          </a:stretch>
        </p:blipFill>
        <p:spPr>
          <a:xfrm>
            <a:off x="14301531" y="4538478"/>
            <a:ext cx="545875" cy="941165"/>
          </a:xfrm>
          <a:prstGeom prst="rect">
            <a:avLst/>
          </a:prstGeom>
        </p:spPr>
      </p:pic>
      <p:grpSp>
        <p:nvGrpSpPr>
          <p:cNvPr id="5" name="Group 5"/>
          <p:cNvGrpSpPr/>
          <p:nvPr/>
        </p:nvGrpSpPr>
        <p:grpSpPr>
          <a:xfrm>
            <a:off x="1028700" y="8483187"/>
            <a:ext cx="6416601" cy="1136201"/>
            <a:chOff x="0" y="0"/>
            <a:chExt cx="8555468" cy="1514934"/>
          </a:xfrm>
        </p:grpSpPr>
        <p:sp>
          <p:nvSpPr>
            <p:cNvPr id="6" name="Freeform 6"/>
            <p:cNvSpPr/>
            <p:nvPr/>
          </p:nvSpPr>
          <p:spPr>
            <a:xfrm>
              <a:off x="0" y="0"/>
              <a:ext cx="2320817" cy="1514934"/>
            </a:xfrm>
            <a:custGeom>
              <a:avLst/>
              <a:gdLst/>
              <a:ahLst/>
              <a:cxnLst/>
              <a:rect l="l" t="t" r="r" b="b"/>
              <a:pathLst>
                <a:path w="2320817" h="1514934">
                  <a:moveTo>
                    <a:pt x="0" y="0"/>
                  </a:moveTo>
                  <a:lnTo>
                    <a:pt x="2320817" y="0"/>
                  </a:lnTo>
                  <a:lnTo>
                    <a:pt x="2320817" y="1514934"/>
                  </a:lnTo>
                  <a:lnTo>
                    <a:pt x="0" y="1514934"/>
                  </a:lnTo>
                  <a:lnTo>
                    <a:pt x="0" y="0"/>
                  </a:lnTo>
                  <a:close/>
                </a:path>
              </a:pathLst>
            </a:custGeom>
            <a:blipFill>
              <a:blip r:embed="rId3"/>
              <a:stretch>
                <a:fillRect/>
              </a:stretch>
            </a:blipFill>
          </p:spPr>
        </p:sp>
        <p:sp>
          <p:nvSpPr>
            <p:cNvPr id="7" name="TextBox 7"/>
            <p:cNvSpPr txBox="1"/>
            <p:nvPr/>
          </p:nvSpPr>
          <p:spPr>
            <a:xfrm>
              <a:off x="2533386" y="638508"/>
              <a:ext cx="6022082" cy="256967"/>
            </a:xfrm>
            <a:prstGeom prst="rect">
              <a:avLst/>
            </a:prstGeom>
          </p:spPr>
          <p:txBody>
            <a:bodyPr lIns="0" tIns="0" rIns="0" bIns="0" rtlCol="0" anchor="t">
              <a:spAutoFit/>
            </a:bodyPr>
            <a:lstStyle/>
            <a:p>
              <a:pPr algn="ctr">
                <a:lnSpc>
                  <a:spcPts val="1400"/>
                </a:lnSpc>
                <a:spcBef>
                  <a:spcPct val="0"/>
                </a:spcBef>
              </a:pPr>
              <a:r>
                <a:rPr lang="en-US" sz="1400" spc="420">
                  <a:solidFill>
                    <a:srgbClr val="FFFFFF"/>
                  </a:solidFill>
                  <a:latin typeface="Montserrat Semi-Bold"/>
                </a:rPr>
                <a:t>MARKETING INSIGHTS FROM SCC</a:t>
              </a:r>
            </a:p>
          </p:txBody>
        </p:sp>
      </p:grpSp>
      <p:grpSp>
        <p:nvGrpSpPr>
          <p:cNvPr id="8" name="Group 8"/>
          <p:cNvGrpSpPr/>
          <p:nvPr/>
        </p:nvGrpSpPr>
        <p:grpSpPr>
          <a:xfrm>
            <a:off x="10955156" y="1028700"/>
            <a:ext cx="2199973" cy="2199973"/>
            <a:chOff x="0" y="0"/>
            <a:chExt cx="2933297" cy="2933297"/>
          </a:xfrm>
        </p:grpSpPr>
        <p:grpSp>
          <p:nvGrpSpPr>
            <p:cNvPr id="9" name="Group 9"/>
            <p:cNvGrpSpPr/>
            <p:nvPr/>
          </p:nvGrpSpPr>
          <p:grpSpPr>
            <a:xfrm>
              <a:off x="0" y="0"/>
              <a:ext cx="2933297" cy="2933297"/>
              <a:chOff x="0" y="0"/>
              <a:chExt cx="812800" cy="812800"/>
            </a:xfrm>
          </p:grpSpPr>
          <p:sp>
            <p:nvSpPr>
              <p:cNvPr id="10" name="Freeform 1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11" name="TextBox 11"/>
              <p:cNvSpPr txBox="1"/>
              <p:nvPr/>
            </p:nvSpPr>
            <p:spPr>
              <a:xfrm>
                <a:off x="76200" y="95250"/>
                <a:ext cx="660400" cy="641350"/>
              </a:xfrm>
              <a:prstGeom prst="rect">
                <a:avLst/>
              </a:prstGeom>
            </p:spPr>
            <p:txBody>
              <a:bodyPr lIns="50800" tIns="50800" rIns="50800" bIns="50800" rtlCol="0" anchor="ctr"/>
              <a:lstStyle/>
              <a:p>
                <a:pPr algn="ctr">
                  <a:lnSpc>
                    <a:spcPts val="1400"/>
                  </a:lnSpc>
                </a:pPr>
                <a:endParaRPr/>
              </a:p>
            </p:txBody>
          </p:sp>
        </p:grpSp>
        <p:sp>
          <p:nvSpPr>
            <p:cNvPr id="12" name="Freeform 12"/>
            <p:cNvSpPr/>
            <p:nvPr/>
          </p:nvSpPr>
          <p:spPr>
            <a:xfrm>
              <a:off x="392880" y="585173"/>
              <a:ext cx="2293696" cy="1762951"/>
            </a:xfrm>
            <a:custGeom>
              <a:avLst/>
              <a:gdLst/>
              <a:ahLst/>
              <a:cxnLst/>
              <a:rect l="l" t="t" r="r" b="b"/>
              <a:pathLst>
                <a:path w="2293696" h="1762951">
                  <a:moveTo>
                    <a:pt x="0" y="0"/>
                  </a:moveTo>
                  <a:lnTo>
                    <a:pt x="2293696" y="0"/>
                  </a:lnTo>
                  <a:lnTo>
                    <a:pt x="2293696" y="1762951"/>
                  </a:lnTo>
                  <a:lnTo>
                    <a:pt x="0" y="1762951"/>
                  </a:lnTo>
                  <a:lnTo>
                    <a:pt x="0" y="0"/>
                  </a:lnTo>
                  <a:close/>
                </a:path>
              </a:pathLst>
            </a:custGeom>
            <a:blipFill>
              <a:blip r:embed="rId4"/>
              <a:stretch>
                <a:fillRect b="-30105"/>
              </a:stretch>
            </a:blipFill>
          </p:spPr>
        </p:sp>
      </p:grpSp>
      <p:grpSp>
        <p:nvGrpSpPr>
          <p:cNvPr id="13" name="Group 13"/>
          <p:cNvGrpSpPr/>
          <p:nvPr/>
        </p:nvGrpSpPr>
        <p:grpSpPr>
          <a:xfrm>
            <a:off x="15364336" y="4318507"/>
            <a:ext cx="1763020" cy="1763020"/>
            <a:chOff x="0" y="0"/>
            <a:chExt cx="2350694" cy="2350694"/>
          </a:xfrm>
        </p:grpSpPr>
        <p:grpSp>
          <p:nvGrpSpPr>
            <p:cNvPr id="14" name="Group 14"/>
            <p:cNvGrpSpPr/>
            <p:nvPr/>
          </p:nvGrpSpPr>
          <p:grpSpPr>
            <a:xfrm>
              <a:off x="0" y="0"/>
              <a:ext cx="2350694" cy="2350694"/>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16" name="TextBox 16"/>
              <p:cNvSpPr txBox="1"/>
              <p:nvPr/>
            </p:nvSpPr>
            <p:spPr>
              <a:xfrm>
                <a:off x="76200" y="95250"/>
                <a:ext cx="660400" cy="641350"/>
              </a:xfrm>
              <a:prstGeom prst="rect">
                <a:avLst/>
              </a:prstGeom>
            </p:spPr>
            <p:txBody>
              <a:bodyPr lIns="50800" tIns="50800" rIns="50800" bIns="50800" rtlCol="0" anchor="ctr"/>
              <a:lstStyle/>
              <a:p>
                <a:pPr algn="ctr">
                  <a:lnSpc>
                    <a:spcPts val="1400"/>
                  </a:lnSpc>
                </a:pPr>
                <a:endParaRPr/>
              </a:p>
            </p:txBody>
          </p:sp>
        </p:grpSp>
        <p:sp>
          <p:nvSpPr>
            <p:cNvPr id="17" name="Freeform 17"/>
            <p:cNvSpPr/>
            <p:nvPr/>
          </p:nvSpPr>
          <p:spPr>
            <a:xfrm>
              <a:off x="482105" y="255740"/>
              <a:ext cx="1386484" cy="1839213"/>
            </a:xfrm>
            <a:custGeom>
              <a:avLst/>
              <a:gdLst/>
              <a:ahLst/>
              <a:cxnLst/>
              <a:rect l="l" t="t" r="r" b="b"/>
              <a:pathLst>
                <a:path w="1386484" h="1839213">
                  <a:moveTo>
                    <a:pt x="0" y="0"/>
                  </a:moveTo>
                  <a:lnTo>
                    <a:pt x="1386484" y="0"/>
                  </a:lnTo>
                  <a:lnTo>
                    <a:pt x="1386484" y="1839213"/>
                  </a:lnTo>
                  <a:lnTo>
                    <a:pt x="0" y="1839213"/>
                  </a:lnTo>
                  <a:lnTo>
                    <a:pt x="0" y="0"/>
                  </a:lnTo>
                  <a:close/>
                </a:path>
              </a:pathLst>
            </a:custGeom>
            <a:blipFill>
              <a:blip r:embed="rId5"/>
              <a:stretch>
                <a:fillRect l="-106071" t="-14641" r="-106065" b="-17716"/>
              </a:stretch>
            </a:blipFill>
          </p:spPr>
        </p:sp>
      </p:grpSp>
      <p:grpSp>
        <p:nvGrpSpPr>
          <p:cNvPr id="18" name="Group 18"/>
          <p:cNvGrpSpPr/>
          <p:nvPr/>
        </p:nvGrpSpPr>
        <p:grpSpPr>
          <a:xfrm>
            <a:off x="14134562" y="6308031"/>
            <a:ext cx="2459547" cy="2459547"/>
            <a:chOff x="0" y="0"/>
            <a:chExt cx="3279396" cy="3279396"/>
          </a:xfrm>
        </p:grpSpPr>
        <p:grpSp>
          <p:nvGrpSpPr>
            <p:cNvPr id="19" name="Group 19"/>
            <p:cNvGrpSpPr/>
            <p:nvPr/>
          </p:nvGrpSpPr>
          <p:grpSpPr>
            <a:xfrm>
              <a:off x="0" y="0"/>
              <a:ext cx="3279396" cy="3279396"/>
              <a:chOff x="0" y="0"/>
              <a:chExt cx="812800" cy="812800"/>
            </a:xfrm>
          </p:grpSpPr>
          <p:sp>
            <p:nvSpPr>
              <p:cNvPr id="20" name="Freeform 2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21" name="TextBox 21"/>
              <p:cNvSpPr txBox="1"/>
              <p:nvPr/>
            </p:nvSpPr>
            <p:spPr>
              <a:xfrm>
                <a:off x="76200" y="95250"/>
                <a:ext cx="660400" cy="641350"/>
              </a:xfrm>
              <a:prstGeom prst="rect">
                <a:avLst/>
              </a:prstGeom>
            </p:spPr>
            <p:txBody>
              <a:bodyPr lIns="50800" tIns="50800" rIns="50800" bIns="50800" rtlCol="0" anchor="ctr"/>
              <a:lstStyle/>
              <a:p>
                <a:pPr algn="ctr">
                  <a:lnSpc>
                    <a:spcPts val="1400"/>
                  </a:lnSpc>
                </a:pPr>
                <a:endParaRPr/>
              </a:p>
            </p:txBody>
          </p:sp>
        </p:grpSp>
        <p:sp>
          <p:nvSpPr>
            <p:cNvPr id="22" name="Freeform 22"/>
            <p:cNvSpPr/>
            <p:nvPr/>
          </p:nvSpPr>
          <p:spPr>
            <a:xfrm>
              <a:off x="470625" y="1027651"/>
              <a:ext cx="2419118" cy="1360754"/>
            </a:xfrm>
            <a:custGeom>
              <a:avLst/>
              <a:gdLst/>
              <a:ahLst/>
              <a:cxnLst/>
              <a:rect l="l" t="t" r="r" b="b"/>
              <a:pathLst>
                <a:path w="2419118" h="1360754">
                  <a:moveTo>
                    <a:pt x="0" y="0"/>
                  </a:moveTo>
                  <a:lnTo>
                    <a:pt x="2419118" y="0"/>
                  </a:lnTo>
                  <a:lnTo>
                    <a:pt x="2419118" y="1360754"/>
                  </a:lnTo>
                  <a:lnTo>
                    <a:pt x="0" y="1360754"/>
                  </a:lnTo>
                  <a:lnTo>
                    <a:pt x="0" y="0"/>
                  </a:lnTo>
                  <a:close/>
                </a:path>
              </a:pathLst>
            </a:custGeom>
            <a:blipFill>
              <a:blip r:embed="rId6"/>
              <a:stretch>
                <a:fillRect/>
              </a:stretch>
            </a:blipFill>
          </p:spPr>
        </p:sp>
      </p:grpSp>
      <p:grpSp>
        <p:nvGrpSpPr>
          <p:cNvPr id="23" name="Group 23"/>
          <p:cNvGrpSpPr/>
          <p:nvPr/>
        </p:nvGrpSpPr>
        <p:grpSpPr>
          <a:xfrm>
            <a:off x="15007005" y="848047"/>
            <a:ext cx="2380626" cy="2380626"/>
            <a:chOff x="0" y="0"/>
            <a:chExt cx="3174169" cy="3174169"/>
          </a:xfrm>
        </p:grpSpPr>
        <p:grpSp>
          <p:nvGrpSpPr>
            <p:cNvPr id="24" name="Group 24"/>
            <p:cNvGrpSpPr/>
            <p:nvPr/>
          </p:nvGrpSpPr>
          <p:grpSpPr>
            <a:xfrm>
              <a:off x="0" y="0"/>
              <a:ext cx="3174169" cy="3174169"/>
              <a:chOff x="0" y="0"/>
              <a:chExt cx="812800" cy="812800"/>
            </a:xfrm>
          </p:grpSpPr>
          <p:sp>
            <p:nvSpPr>
              <p:cNvPr id="25" name="Freeform 2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26" name="TextBox 26"/>
              <p:cNvSpPr txBox="1"/>
              <p:nvPr/>
            </p:nvSpPr>
            <p:spPr>
              <a:xfrm>
                <a:off x="76200" y="95250"/>
                <a:ext cx="660400" cy="641350"/>
              </a:xfrm>
              <a:prstGeom prst="rect">
                <a:avLst/>
              </a:prstGeom>
            </p:spPr>
            <p:txBody>
              <a:bodyPr lIns="50800" tIns="50800" rIns="50800" bIns="50800" rtlCol="0" anchor="ctr"/>
              <a:lstStyle/>
              <a:p>
                <a:pPr algn="ctr">
                  <a:lnSpc>
                    <a:spcPts val="1400"/>
                  </a:lnSpc>
                </a:pPr>
                <a:endParaRPr/>
              </a:p>
            </p:txBody>
          </p:sp>
        </p:grpSp>
        <p:sp>
          <p:nvSpPr>
            <p:cNvPr id="27" name="Freeform 27"/>
            <p:cNvSpPr/>
            <p:nvPr/>
          </p:nvSpPr>
          <p:spPr>
            <a:xfrm>
              <a:off x="399152" y="399152"/>
              <a:ext cx="2375864" cy="2375864"/>
            </a:xfrm>
            <a:custGeom>
              <a:avLst/>
              <a:gdLst/>
              <a:ahLst/>
              <a:cxnLst/>
              <a:rect l="l" t="t" r="r" b="b"/>
              <a:pathLst>
                <a:path w="2375864" h="2375864">
                  <a:moveTo>
                    <a:pt x="0" y="0"/>
                  </a:moveTo>
                  <a:lnTo>
                    <a:pt x="2375864" y="0"/>
                  </a:lnTo>
                  <a:lnTo>
                    <a:pt x="2375864" y="2375864"/>
                  </a:lnTo>
                  <a:lnTo>
                    <a:pt x="0" y="2375864"/>
                  </a:lnTo>
                  <a:lnTo>
                    <a:pt x="0" y="0"/>
                  </a:lnTo>
                  <a:close/>
                </a:path>
              </a:pathLst>
            </a:custGeom>
            <a:blipFill>
              <a:blip r:embed="rId7"/>
              <a:stretch>
                <a:fillRect/>
              </a:stretch>
            </a:blipFill>
          </p:spPr>
        </p:sp>
      </p:grpSp>
      <p:grpSp>
        <p:nvGrpSpPr>
          <p:cNvPr id="28" name="Group 28"/>
          <p:cNvGrpSpPr/>
          <p:nvPr/>
        </p:nvGrpSpPr>
        <p:grpSpPr>
          <a:xfrm>
            <a:off x="13234696" y="2557756"/>
            <a:ext cx="2133671" cy="1980721"/>
            <a:chOff x="0" y="0"/>
            <a:chExt cx="2844894" cy="2640962"/>
          </a:xfrm>
        </p:grpSpPr>
        <p:grpSp>
          <p:nvGrpSpPr>
            <p:cNvPr id="29" name="Group 29"/>
            <p:cNvGrpSpPr/>
            <p:nvPr/>
          </p:nvGrpSpPr>
          <p:grpSpPr>
            <a:xfrm>
              <a:off x="101966" y="0"/>
              <a:ext cx="2640962" cy="2640962"/>
              <a:chOff x="0" y="0"/>
              <a:chExt cx="812800" cy="812800"/>
            </a:xfrm>
          </p:grpSpPr>
          <p:sp>
            <p:nvSpPr>
              <p:cNvPr id="30" name="Freeform 3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31" name="TextBox 31"/>
              <p:cNvSpPr txBox="1"/>
              <p:nvPr/>
            </p:nvSpPr>
            <p:spPr>
              <a:xfrm>
                <a:off x="76200" y="95250"/>
                <a:ext cx="660400" cy="641350"/>
              </a:xfrm>
              <a:prstGeom prst="rect">
                <a:avLst/>
              </a:prstGeom>
            </p:spPr>
            <p:txBody>
              <a:bodyPr lIns="50800" tIns="50800" rIns="50800" bIns="50800" rtlCol="0" anchor="ctr"/>
              <a:lstStyle/>
              <a:p>
                <a:pPr algn="ctr">
                  <a:lnSpc>
                    <a:spcPts val="1400"/>
                  </a:lnSpc>
                </a:pPr>
                <a:endParaRPr/>
              </a:p>
            </p:txBody>
          </p:sp>
        </p:grpSp>
        <p:sp>
          <p:nvSpPr>
            <p:cNvPr id="32" name="Freeform 32"/>
            <p:cNvSpPr/>
            <p:nvPr/>
          </p:nvSpPr>
          <p:spPr>
            <a:xfrm>
              <a:off x="0" y="520355"/>
              <a:ext cx="2844894" cy="1600253"/>
            </a:xfrm>
            <a:custGeom>
              <a:avLst/>
              <a:gdLst/>
              <a:ahLst/>
              <a:cxnLst/>
              <a:rect l="l" t="t" r="r" b="b"/>
              <a:pathLst>
                <a:path w="2844894" h="1600253">
                  <a:moveTo>
                    <a:pt x="0" y="0"/>
                  </a:moveTo>
                  <a:lnTo>
                    <a:pt x="2844894" y="0"/>
                  </a:lnTo>
                  <a:lnTo>
                    <a:pt x="2844894" y="1600252"/>
                  </a:lnTo>
                  <a:lnTo>
                    <a:pt x="0" y="1600252"/>
                  </a:lnTo>
                  <a:lnTo>
                    <a:pt x="0" y="0"/>
                  </a:lnTo>
                  <a:close/>
                </a:path>
              </a:pathLst>
            </a:custGeom>
            <a:blipFill>
              <a:blip r:embed="rId8"/>
              <a:stretch>
                <a:fillRect/>
              </a:stretch>
            </a:blipFill>
          </p:spPr>
        </p:sp>
      </p:grpSp>
      <p:grpSp>
        <p:nvGrpSpPr>
          <p:cNvPr id="33" name="Group 33"/>
          <p:cNvGrpSpPr/>
          <p:nvPr/>
        </p:nvGrpSpPr>
        <p:grpSpPr>
          <a:xfrm>
            <a:off x="11066226" y="3548117"/>
            <a:ext cx="1800225" cy="1800225"/>
            <a:chOff x="0" y="0"/>
            <a:chExt cx="2400300" cy="2400300"/>
          </a:xfrm>
        </p:grpSpPr>
        <p:grpSp>
          <p:nvGrpSpPr>
            <p:cNvPr id="34" name="Group 34"/>
            <p:cNvGrpSpPr/>
            <p:nvPr/>
          </p:nvGrpSpPr>
          <p:grpSpPr>
            <a:xfrm>
              <a:off x="0" y="0"/>
              <a:ext cx="2400300" cy="2400300"/>
              <a:chOff x="0" y="0"/>
              <a:chExt cx="812800" cy="812800"/>
            </a:xfrm>
          </p:grpSpPr>
          <p:sp>
            <p:nvSpPr>
              <p:cNvPr id="35" name="Freeform 3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36" name="TextBox 36"/>
              <p:cNvSpPr txBox="1"/>
              <p:nvPr/>
            </p:nvSpPr>
            <p:spPr>
              <a:xfrm>
                <a:off x="76200" y="95250"/>
                <a:ext cx="660400" cy="641350"/>
              </a:xfrm>
              <a:prstGeom prst="rect">
                <a:avLst/>
              </a:prstGeom>
            </p:spPr>
            <p:txBody>
              <a:bodyPr lIns="50800" tIns="50800" rIns="50800" bIns="50800" rtlCol="0" anchor="ctr"/>
              <a:lstStyle/>
              <a:p>
                <a:pPr algn="ctr">
                  <a:lnSpc>
                    <a:spcPts val="1400"/>
                  </a:lnSpc>
                </a:pPr>
                <a:endParaRPr/>
              </a:p>
            </p:txBody>
          </p:sp>
        </p:grpSp>
        <p:sp>
          <p:nvSpPr>
            <p:cNvPr id="37" name="Freeform 37"/>
            <p:cNvSpPr/>
            <p:nvPr/>
          </p:nvSpPr>
          <p:spPr>
            <a:xfrm>
              <a:off x="293023" y="429155"/>
              <a:ext cx="1833168" cy="1529289"/>
            </a:xfrm>
            <a:custGeom>
              <a:avLst/>
              <a:gdLst/>
              <a:ahLst/>
              <a:cxnLst/>
              <a:rect l="l" t="t" r="r" b="b"/>
              <a:pathLst>
                <a:path w="1833168" h="1529289">
                  <a:moveTo>
                    <a:pt x="0" y="0"/>
                  </a:moveTo>
                  <a:lnTo>
                    <a:pt x="1833169" y="0"/>
                  </a:lnTo>
                  <a:lnTo>
                    <a:pt x="1833169" y="1529289"/>
                  </a:lnTo>
                  <a:lnTo>
                    <a:pt x="0" y="1529289"/>
                  </a:lnTo>
                  <a:lnTo>
                    <a:pt x="0" y="0"/>
                  </a:lnTo>
                  <a:close/>
                </a:path>
              </a:pathLst>
            </a:custGeom>
            <a:blipFill>
              <a:blip r:embed="rId9"/>
              <a:stretch>
                <a:fillRect l="-14149" t="-1521" r="-13117" b="-1799"/>
              </a:stretch>
            </a:blipFill>
          </p:spPr>
        </p:sp>
      </p:grpSp>
      <p:grpSp>
        <p:nvGrpSpPr>
          <p:cNvPr id="38" name="Group 38"/>
          <p:cNvGrpSpPr/>
          <p:nvPr/>
        </p:nvGrpSpPr>
        <p:grpSpPr>
          <a:xfrm>
            <a:off x="12463171" y="7505795"/>
            <a:ext cx="1543050" cy="1543050"/>
            <a:chOff x="0" y="0"/>
            <a:chExt cx="2057400" cy="2057400"/>
          </a:xfrm>
        </p:grpSpPr>
        <p:grpSp>
          <p:nvGrpSpPr>
            <p:cNvPr id="39" name="Group 39"/>
            <p:cNvGrpSpPr/>
            <p:nvPr/>
          </p:nvGrpSpPr>
          <p:grpSpPr>
            <a:xfrm>
              <a:off x="0" y="0"/>
              <a:ext cx="2057400" cy="2057400"/>
              <a:chOff x="0" y="0"/>
              <a:chExt cx="812800" cy="812800"/>
            </a:xfrm>
          </p:grpSpPr>
          <p:sp>
            <p:nvSpPr>
              <p:cNvPr id="40" name="Freeform 4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41" name="TextBox 41"/>
              <p:cNvSpPr txBox="1"/>
              <p:nvPr/>
            </p:nvSpPr>
            <p:spPr>
              <a:xfrm>
                <a:off x="76200" y="95250"/>
                <a:ext cx="660400" cy="641350"/>
              </a:xfrm>
              <a:prstGeom prst="rect">
                <a:avLst/>
              </a:prstGeom>
            </p:spPr>
            <p:txBody>
              <a:bodyPr lIns="50800" tIns="50800" rIns="50800" bIns="50800" rtlCol="0" anchor="ctr"/>
              <a:lstStyle/>
              <a:p>
                <a:pPr algn="ctr">
                  <a:lnSpc>
                    <a:spcPts val="1400"/>
                  </a:lnSpc>
                </a:pPr>
                <a:endParaRPr/>
              </a:p>
            </p:txBody>
          </p:sp>
        </p:grpSp>
        <p:sp>
          <p:nvSpPr>
            <p:cNvPr id="42" name="Freeform 42"/>
            <p:cNvSpPr/>
            <p:nvPr/>
          </p:nvSpPr>
          <p:spPr>
            <a:xfrm>
              <a:off x="465103" y="336102"/>
              <a:ext cx="1052547" cy="1293463"/>
            </a:xfrm>
            <a:custGeom>
              <a:avLst/>
              <a:gdLst/>
              <a:ahLst/>
              <a:cxnLst/>
              <a:rect l="l" t="t" r="r" b="b"/>
              <a:pathLst>
                <a:path w="1052547" h="1293463">
                  <a:moveTo>
                    <a:pt x="0" y="0"/>
                  </a:moveTo>
                  <a:lnTo>
                    <a:pt x="1052547" y="0"/>
                  </a:lnTo>
                  <a:lnTo>
                    <a:pt x="1052547" y="1293463"/>
                  </a:lnTo>
                  <a:lnTo>
                    <a:pt x="0" y="1293463"/>
                  </a:lnTo>
                  <a:lnTo>
                    <a:pt x="0" y="0"/>
                  </a:lnTo>
                  <a:close/>
                </a:path>
              </a:pathLst>
            </a:custGeom>
            <a:blipFill>
              <a:blip r:embed="rId10"/>
              <a:stretch>
                <a:fillRect/>
              </a:stretch>
            </a:blipFill>
          </p:spPr>
        </p:sp>
      </p:grpSp>
      <p:grpSp>
        <p:nvGrpSpPr>
          <p:cNvPr id="43" name="Group 43"/>
          <p:cNvGrpSpPr/>
          <p:nvPr/>
        </p:nvGrpSpPr>
        <p:grpSpPr>
          <a:xfrm>
            <a:off x="8745356" y="7328866"/>
            <a:ext cx="1718386" cy="1345454"/>
            <a:chOff x="0" y="0"/>
            <a:chExt cx="2291182" cy="1793939"/>
          </a:xfrm>
        </p:grpSpPr>
        <p:grpSp>
          <p:nvGrpSpPr>
            <p:cNvPr id="44" name="Group 44"/>
            <p:cNvGrpSpPr/>
            <p:nvPr/>
          </p:nvGrpSpPr>
          <p:grpSpPr>
            <a:xfrm>
              <a:off x="248621" y="0"/>
              <a:ext cx="1793939" cy="1793939"/>
              <a:chOff x="0" y="0"/>
              <a:chExt cx="812800" cy="812800"/>
            </a:xfrm>
          </p:grpSpPr>
          <p:sp>
            <p:nvSpPr>
              <p:cNvPr id="45" name="Freeform 4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46" name="TextBox 46"/>
              <p:cNvSpPr txBox="1"/>
              <p:nvPr/>
            </p:nvSpPr>
            <p:spPr>
              <a:xfrm>
                <a:off x="76200" y="95250"/>
                <a:ext cx="660400" cy="641350"/>
              </a:xfrm>
              <a:prstGeom prst="rect">
                <a:avLst/>
              </a:prstGeom>
            </p:spPr>
            <p:txBody>
              <a:bodyPr lIns="50800" tIns="50800" rIns="50800" bIns="50800" rtlCol="0" anchor="ctr"/>
              <a:lstStyle/>
              <a:p>
                <a:pPr algn="ctr">
                  <a:lnSpc>
                    <a:spcPts val="1400"/>
                  </a:lnSpc>
                </a:pPr>
                <a:endParaRPr/>
              </a:p>
            </p:txBody>
          </p:sp>
        </p:grpSp>
        <p:sp>
          <p:nvSpPr>
            <p:cNvPr id="47" name="Freeform 47"/>
            <p:cNvSpPr/>
            <p:nvPr/>
          </p:nvSpPr>
          <p:spPr>
            <a:xfrm>
              <a:off x="0" y="140982"/>
              <a:ext cx="2291182" cy="1431988"/>
            </a:xfrm>
            <a:custGeom>
              <a:avLst/>
              <a:gdLst/>
              <a:ahLst/>
              <a:cxnLst/>
              <a:rect l="l" t="t" r="r" b="b"/>
              <a:pathLst>
                <a:path w="2291182" h="1431988">
                  <a:moveTo>
                    <a:pt x="0" y="0"/>
                  </a:moveTo>
                  <a:lnTo>
                    <a:pt x="2291182" y="0"/>
                  </a:lnTo>
                  <a:lnTo>
                    <a:pt x="2291182" y="1431989"/>
                  </a:lnTo>
                  <a:lnTo>
                    <a:pt x="0" y="1431989"/>
                  </a:lnTo>
                  <a:lnTo>
                    <a:pt x="0" y="0"/>
                  </a:lnTo>
                  <a:close/>
                </a:path>
              </a:pathLst>
            </a:custGeom>
            <a:blipFill>
              <a:blip r:embed="rId11"/>
              <a:stretch>
                <a:fillRect/>
              </a:stretch>
            </a:blipFill>
          </p:spPr>
        </p:sp>
      </p:grpSp>
      <p:grpSp>
        <p:nvGrpSpPr>
          <p:cNvPr id="48" name="Group 48"/>
          <p:cNvGrpSpPr/>
          <p:nvPr/>
        </p:nvGrpSpPr>
        <p:grpSpPr>
          <a:xfrm>
            <a:off x="12757499" y="5143500"/>
            <a:ext cx="1752695" cy="1752695"/>
            <a:chOff x="0" y="0"/>
            <a:chExt cx="2336927" cy="2336927"/>
          </a:xfrm>
        </p:grpSpPr>
        <p:grpSp>
          <p:nvGrpSpPr>
            <p:cNvPr id="49" name="Group 49"/>
            <p:cNvGrpSpPr/>
            <p:nvPr/>
          </p:nvGrpSpPr>
          <p:grpSpPr>
            <a:xfrm>
              <a:off x="0" y="0"/>
              <a:ext cx="2336927" cy="2336927"/>
              <a:chOff x="0" y="0"/>
              <a:chExt cx="812800" cy="812800"/>
            </a:xfrm>
          </p:grpSpPr>
          <p:sp>
            <p:nvSpPr>
              <p:cNvPr id="50" name="Freeform 5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51" name="TextBox 51"/>
              <p:cNvSpPr txBox="1"/>
              <p:nvPr/>
            </p:nvSpPr>
            <p:spPr>
              <a:xfrm>
                <a:off x="76200" y="95250"/>
                <a:ext cx="660400" cy="641350"/>
              </a:xfrm>
              <a:prstGeom prst="rect">
                <a:avLst/>
              </a:prstGeom>
            </p:spPr>
            <p:txBody>
              <a:bodyPr lIns="50800" tIns="50800" rIns="50800" bIns="50800" rtlCol="0" anchor="ctr"/>
              <a:lstStyle/>
              <a:p>
                <a:pPr algn="ctr">
                  <a:lnSpc>
                    <a:spcPts val="1400"/>
                  </a:lnSpc>
                </a:pPr>
                <a:endParaRPr/>
              </a:p>
            </p:txBody>
          </p:sp>
        </p:grpSp>
        <p:sp>
          <p:nvSpPr>
            <p:cNvPr id="52" name="Freeform 52"/>
            <p:cNvSpPr/>
            <p:nvPr/>
          </p:nvSpPr>
          <p:spPr>
            <a:xfrm>
              <a:off x="248627" y="549901"/>
              <a:ext cx="1831646" cy="1237124"/>
            </a:xfrm>
            <a:custGeom>
              <a:avLst/>
              <a:gdLst/>
              <a:ahLst/>
              <a:cxnLst/>
              <a:rect l="l" t="t" r="r" b="b"/>
              <a:pathLst>
                <a:path w="1831646" h="1237124">
                  <a:moveTo>
                    <a:pt x="0" y="0"/>
                  </a:moveTo>
                  <a:lnTo>
                    <a:pt x="1831646" y="0"/>
                  </a:lnTo>
                  <a:lnTo>
                    <a:pt x="1831646" y="1237125"/>
                  </a:lnTo>
                  <a:lnTo>
                    <a:pt x="0" y="1237125"/>
                  </a:lnTo>
                  <a:lnTo>
                    <a:pt x="0" y="0"/>
                  </a:lnTo>
                  <a:close/>
                </a:path>
              </a:pathLst>
            </a:custGeom>
            <a:blipFill>
              <a:blip r:embed="rId12"/>
              <a:stretch>
                <a:fillRect/>
              </a:stretch>
            </a:blipFill>
          </p:spPr>
        </p:sp>
      </p:grpSp>
      <p:sp>
        <p:nvSpPr>
          <p:cNvPr id="53" name="TextBox 53"/>
          <p:cNvSpPr txBox="1"/>
          <p:nvPr/>
        </p:nvSpPr>
        <p:spPr>
          <a:xfrm>
            <a:off x="1432558" y="3193642"/>
            <a:ext cx="7312798" cy="1628775"/>
          </a:xfrm>
          <a:prstGeom prst="rect">
            <a:avLst/>
          </a:prstGeom>
        </p:spPr>
        <p:txBody>
          <a:bodyPr lIns="0" tIns="0" rIns="0" bIns="0" rtlCol="0" anchor="t">
            <a:spAutoFit/>
          </a:bodyPr>
          <a:lstStyle/>
          <a:p>
            <a:pPr>
              <a:lnSpc>
                <a:spcPts val="4320"/>
              </a:lnSpc>
            </a:pPr>
            <a:r>
              <a:rPr lang="en-US" sz="3600">
                <a:solidFill>
                  <a:srgbClr val="FFFFFF"/>
                </a:solidFill>
                <a:latin typeface="Montserrat"/>
              </a:rPr>
              <a:t>A logo is a graphic symbol made up of text and images that identifies a business. </a:t>
            </a:r>
          </a:p>
        </p:txBody>
      </p:sp>
      <p:sp>
        <p:nvSpPr>
          <p:cNvPr id="54" name="TextBox 54"/>
          <p:cNvSpPr txBox="1"/>
          <p:nvPr/>
        </p:nvSpPr>
        <p:spPr>
          <a:xfrm>
            <a:off x="1667027" y="1076325"/>
            <a:ext cx="7476973" cy="866775"/>
          </a:xfrm>
          <a:prstGeom prst="rect">
            <a:avLst/>
          </a:prstGeom>
        </p:spPr>
        <p:txBody>
          <a:bodyPr lIns="0" tIns="0" rIns="0" bIns="0" rtlCol="0" anchor="t">
            <a:spAutoFit/>
          </a:bodyPr>
          <a:lstStyle/>
          <a:p>
            <a:pPr>
              <a:lnSpc>
                <a:spcPts val="6000"/>
              </a:lnSpc>
            </a:pPr>
            <a:r>
              <a:rPr lang="en-US" sz="6000">
                <a:solidFill>
                  <a:srgbClr val="FFFFFF"/>
                </a:solidFill>
                <a:latin typeface="Hatton Bold"/>
              </a:rPr>
              <a:t>what is a logo?</a:t>
            </a:r>
          </a:p>
        </p:txBody>
      </p:sp>
      <p:grpSp>
        <p:nvGrpSpPr>
          <p:cNvPr id="55" name="Group 55"/>
          <p:cNvGrpSpPr/>
          <p:nvPr/>
        </p:nvGrpSpPr>
        <p:grpSpPr>
          <a:xfrm>
            <a:off x="10201539" y="6005328"/>
            <a:ext cx="2664912" cy="1996266"/>
            <a:chOff x="0" y="0"/>
            <a:chExt cx="3553216" cy="2661688"/>
          </a:xfrm>
        </p:grpSpPr>
        <p:grpSp>
          <p:nvGrpSpPr>
            <p:cNvPr id="56" name="Group 56"/>
            <p:cNvGrpSpPr/>
            <p:nvPr/>
          </p:nvGrpSpPr>
          <p:grpSpPr>
            <a:xfrm>
              <a:off x="429414" y="0"/>
              <a:ext cx="2661688" cy="2661688"/>
              <a:chOff x="0" y="0"/>
              <a:chExt cx="812800" cy="812800"/>
            </a:xfrm>
          </p:grpSpPr>
          <p:sp>
            <p:nvSpPr>
              <p:cNvPr id="57" name="Freeform 5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58" name="TextBox 58"/>
              <p:cNvSpPr txBox="1"/>
              <p:nvPr/>
            </p:nvSpPr>
            <p:spPr>
              <a:xfrm>
                <a:off x="76200" y="95250"/>
                <a:ext cx="660400" cy="641350"/>
              </a:xfrm>
              <a:prstGeom prst="rect">
                <a:avLst/>
              </a:prstGeom>
            </p:spPr>
            <p:txBody>
              <a:bodyPr lIns="50800" tIns="50800" rIns="50800" bIns="50800" rtlCol="0" anchor="ctr"/>
              <a:lstStyle/>
              <a:p>
                <a:pPr algn="ctr">
                  <a:lnSpc>
                    <a:spcPts val="1400"/>
                  </a:lnSpc>
                </a:pPr>
                <a:endParaRPr/>
              </a:p>
            </p:txBody>
          </p:sp>
        </p:grpSp>
        <p:sp>
          <p:nvSpPr>
            <p:cNvPr id="59" name="Freeform 59"/>
            <p:cNvSpPr/>
            <p:nvPr/>
          </p:nvSpPr>
          <p:spPr>
            <a:xfrm>
              <a:off x="0" y="331502"/>
              <a:ext cx="3553216" cy="1998684"/>
            </a:xfrm>
            <a:custGeom>
              <a:avLst/>
              <a:gdLst/>
              <a:ahLst/>
              <a:cxnLst/>
              <a:rect l="l" t="t" r="r" b="b"/>
              <a:pathLst>
                <a:path w="3553216" h="1998684">
                  <a:moveTo>
                    <a:pt x="0" y="0"/>
                  </a:moveTo>
                  <a:lnTo>
                    <a:pt x="3553216" y="0"/>
                  </a:lnTo>
                  <a:lnTo>
                    <a:pt x="3553216" y="1998684"/>
                  </a:lnTo>
                  <a:lnTo>
                    <a:pt x="0" y="1998684"/>
                  </a:lnTo>
                  <a:lnTo>
                    <a:pt x="0" y="0"/>
                  </a:lnTo>
                  <a:close/>
                </a:path>
              </a:pathLst>
            </a:custGeom>
            <a:blipFill>
              <a:blip r:embed="rId13"/>
              <a:stretch>
                <a:fillRect/>
              </a:stretch>
            </a:blipFill>
          </p:spPr>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7188" y="305157"/>
            <a:ext cx="17573625" cy="9696093"/>
            <a:chOff x="0" y="0"/>
            <a:chExt cx="8214443" cy="4532247"/>
          </a:xfrm>
        </p:grpSpPr>
        <p:sp>
          <p:nvSpPr>
            <p:cNvPr id="3" name="Freeform 3"/>
            <p:cNvSpPr/>
            <p:nvPr/>
          </p:nvSpPr>
          <p:spPr>
            <a:xfrm>
              <a:off x="0" y="0"/>
              <a:ext cx="8214444" cy="4532247"/>
            </a:xfrm>
            <a:custGeom>
              <a:avLst/>
              <a:gdLst/>
              <a:ahLst/>
              <a:cxnLst/>
              <a:rect l="l" t="t" r="r" b="b"/>
              <a:pathLst>
                <a:path w="8214444" h="4532247">
                  <a:moveTo>
                    <a:pt x="8089983" y="4532247"/>
                  </a:moveTo>
                  <a:lnTo>
                    <a:pt x="124460" y="4532247"/>
                  </a:lnTo>
                  <a:cubicBezTo>
                    <a:pt x="55880" y="4532247"/>
                    <a:pt x="0" y="4476367"/>
                    <a:pt x="0" y="4407787"/>
                  </a:cubicBezTo>
                  <a:lnTo>
                    <a:pt x="0" y="124460"/>
                  </a:lnTo>
                  <a:cubicBezTo>
                    <a:pt x="0" y="55880"/>
                    <a:pt x="55880" y="0"/>
                    <a:pt x="124460" y="0"/>
                  </a:cubicBezTo>
                  <a:lnTo>
                    <a:pt x="8089983" y="0"/>
                  </a:lnTo>
                  <a:cubicBezTo>
                    <a:pt x="8158563" y="0"/>
                    <a:pt x="8214444" y="55880"/>
                    <a:pt x="8214444" y="124460"/>
                  </a:cubicBezTo>
                  <a:lnTo>
                    <a:pt x="8214444" y="4407787"/>
                  </a:lnTo>
                  <a:cubicBezTo>
                    <a:pt x="8214444" y="4476367"/>
                    <a:pt x="8158563" y="4532247"/>
                    <a:pt x="8089983" y="4532247"/>
                  </a:cubicBezTo>
                  <a:close/>
                </a:path>
              </a:pathLst>
            </a:custGeom>
            <a:gradFill rotWithShape="1">
              <a:gsLst>
                <a:gs pos="0">
                  <a:srgbClr val="000000">
                    <a:alpha val="100000"/>
                  </a:srgbClr>
                </a:gs>
                <a:gs pos="100000">
                  <a:srgbClr val="3533CD">
                    <a:alpha val="100000"/>
                  </a:srgbClr>
                </a:gs>
              </a:gsLst>
              <a:lin ang="0"/>
            </a:gradFill>
          </p:spPr>
        </p:sp>
      </p:grpSp>
      <p:pic>
        <p:nvPicPr>
          <p:cNvPr id="4" name="Picture 4"/>
          <p:cNvPicPr>
            <a:picLocks noChangeAspect="1"/>
          </p:cNvPicPr>
          <p:nvPr/>
        </p:nvPicPr>
        <p:blipFill>
          <a:blip r:embed="rId2"/>
          <a:srcRect/>
          <a:stretch>
            <a:fillRect/>
          </a:stretch>
        </p:blipFill>
        <p:spPr>
          <a:xfrm>
            <a:off x="14301531" y="4538478"/>
            <a:ext cx="545875" cy="941165"/>
          </a:xfrm>
          <a:prstGeom prst="rect">
            <a:avLst/>
          </a:prstGeom>
        </p:spPr>
      </p:pic>
      <p:grpSp>
        <p:nvGrpSpPr>
          <p:cNvPr id="5" name="Group 5"/>
          <p:cNvGrpSpPr/>
          <p:nvPr/>
        </p:nvGrpSpPr>
        <p:grpSpPr>
          <a:xfrm>
            <a:off x="1028700" y="8483187"/>
            <a:ext cx="6416601" cy="1136201"/>
            <a:chOff x="0" y="0"/>
            <a:chExt cx="8555468" cy="1514934"/>
          </a:xfrm>
        </p:grpSpPr>
        <p:sp>
          <p:nvSpPr>
            <p:cNvPr id="6" name="Freeform 6"/>
            <p:cNvSpPr/>
            <p:nvPr/>
          </p:nvSpPr>
          <p:spPr>
            <a:xfrm>
              <a:off x="0" y="0"/>
              <a:ext cx="2320817" cy="1514934"/>
            </a:xfrm>
            <a:custGeom>
              <a:avLst/>
              <a:gdLst/>
              <a:ahLst/>
              <a:cxnLst/>
              <a:rect l="l" t="t" r="r" b="b"/>
              <a:pathLst>
                <a:path w="2320817" h="1514934">
                  <a:moveTo>
                    <a:pt x="0" y="0"/>
                  </a:moveTo>
                  <a:lnTo>
                    <a:pt x="2320817" y="0"/>
                  </a:lnTo>
                  <a:lnTo>
                    <a:pt x="2320817" y="1514934"/>
                  </a:lnTo>
                  <a:lnTo>
                    <a:pt x="0" y="1514934"/>
                  </a:lnTo>
                  <a:lnTo>
                    <a:pt x="0" y="0"/>
                  </a:lnTo>
                  <a:close/>
                </a:path>
              </a:pathLst>
            </a:custGeom>
            <a:blipFill>
              <a:blip r:embed="rId3"/>
              <a:stretch>
                <a:fillRect/>
              </a:stretch>
            </a:blipFill>
          </p:spPr>
        </p:sp>
        <p:sp>
          <p:nvSpPr>
            <p:cNvPr id="7" name="TextBox 7"/>
            <p:cNvSpPr txBox="1"/>
            <p:nvPr/>
          </p:nvSpPr>
          <p:spPr>
            <a:xfrm>
              <a:off x="2533386" y="638508"/>
              <a:ext cx="6022082" cy="256967"/>
            </a:xfrm>
            <a:prstGeom prst="rect">
              <a:avLst/>
            </a:prstGeom>
          </p:spPr>
          <p:txBody>
            <a:bodyPr lIns="0" tIns="0" rIns="0" bIns="0" rtlCol="0" anchor="t">
              <a:spAutoFit/>
            </a:bodyPr>
            <a:lstStyle/>
            <a:p>
              <a:pPr algn="ctr">
                <a:lnSpc>
                  <a:spcPts val="1400"/>
                </a:lnSpc>
                <a:spcBef>
                  <a:spcPct val="0"/>
                </a:spcBef>
              </a:pPr>
              <a:r>
                <a:rPr lang="en-US" sz="1400" spc="420">
                  <a:solidFill>
                    <a:srgbClr val="FFFFFF"/>
                  </a:solidFill>
                  <a:latin typeface="Montserrat Semi-Bold"/>
                </a:rPr>
                <a:t>MARKETING INSIGHTS FROM SCC</a:t>
              </a:r>
            </a:p>
          </p:txBody>
        </p:sp>
      </p:grpSp>
      <p:sp>
        <p:nvSpPr>
          <p:cNvPr id="8" name="Freeform 8"/>
          <p:cNvSpPr/>
          <p:nvPr/>
        </p:nvSpPr>
        <p:spPr>
          <a:xfrm>
            <a:off x="8964736" y="305157"/>
            <a:ext cx="8966076" cy="9696093"/>
          </a:xfrm>
          <a:custGeom>
            <a:avLst/>
            <a:gdLst/>
            <a:ahLst/>
            <a:cxnLst/>
            <a:rect l="l" t="t" r="r" b="b"/>
            <a:pathLst>
              <a:path w="8966076" h="9696093">
                <a:moveTo>
                  <a:pt x="0" y="0"/>
                </a:moveTo>
                <a:lnTo>
                  <a:pt x="8966076" y="0"/>
                </a:lnTo>
                <a:lnTo>
                  <a:pt x="8966076" y="9696093"/>
                </a:lnTo>
                <a:lnTo>
                  <a:pt x="0" y="9696093"/>
                </a:lnTo>
                <a:lnTo>
                  <a:pt x="0" y="0"/>
                </a:lnTo>
                <a:close/>
              </a:path>
            </a:pathLst>
          </a:custGeom>
          <a:blipFill>
            <a:blip r:embed="rId4"/>
            <a:stretch>
              <a:fillRect l="-22603" t="-1799" r="-42631"/>
            </a:stretch>
          </a:blipFill>
        </p:spPr>
      </p:sp>
      <p:sp>
        <p:nvSpPr>
          <p:cNvPr id="9" name="TextBox 9"/>
          <p:cNvSpPr txBox="1"/>
          <p:nvPr/>
        </p:nvSpPr>
        <p:spPr>
          <a:xfrm>
            <a:off x="1667027" y="3895015"/>
            <a:ext cx="7024537" cy="3657600"/>
          </a:xfrm>
          <a:prstGeom prst="rect">
            <a:avLst/>
          </a:prstGeom>
        </p:spPr>
        <p:txBody>
          <a:bodyPr lIns="0" tIns="0" rIns="0" bIns="0" rtlCol="0" anchor="t">
            <a:spAutoFit/>
          </a:bodyPr>
          <a:lstStyle/>
          <a:p>
            <a:pPr>
              <a:lnSpc>
                <a:spcPts val="3600"/>
              </a:lnSpc>
            </a:pPr>
            <a:r>
              <a:rPr lang="en-US" sz="3000">
                <a:solidFill>
                  <a:srgbClr val="FFFFFF"/>
                </a:solidFill>
                <a:latin typeface="Montserrat"/>
              </a:rPr>
              <a:t>"A well-designed logo can offer substantial benefits to brands. It can help pique the interest of consumers, differentiate brands from competitors, facilitate brand recognition, influence investors' decisions, and convey what a brand is all about." </a:t>
            </a:r>
          </a:p>
        </p:txBody>
      </p:sp>
      <p:sp>
        <p:nvSpPr>
          <p:cNvPr id="10" name="TextBox 10"/>
          <p:cNvSpPr txBox="1"/>
          <p:nvPr/>
        </p:nvSpPr>
        <p:spPr>
          <a:xfrm>
            <a:off x="1667027" y="1076325"/>
            <a:ext cx="7476973" cy="2390775"/>
          </a:xfrm>
          <a:prstGeom prst="rect">
            <a:avLst/>
          </a:prstGeom>
        </p:spPr>
        <p:txBody>
          <a:bodyPr lIns="0" tIns="0" rIns="0" bIns="0" rtlCol="0" anchor="t">
            <a:spAutoFit/>
          </a:bodyPr>
          <a:lstStyle/>
          <a:p>
            <a:pPr>
              <a:lnSpc>
                <a:spcPts val="6000"/>
              </a:lnSpc>
            </a:pPr>
            <a:r>
              <a:rPr lang="en-US" sz="6000">
                <a:solidFill>
                  <a:srgbClr val="FFFFFF"/>
                </a:solidFill>
                <a:latin typeface="Hatton Bold"/>
              </a:rPr>
              <a:t>why are logos important in marketing?</a:t>
            </a:r>
          </a:p>
        </p:txBody>
      </p:sp>
      <p:sp>
        <p:nvSpPr>
          <p:cNvPr id="11" name="TextBox 11"/>
          <p:cNvSpPr txBox="1"/>
          <p:nvPr/>
        </p:nvSpPr>
        <p:spPr>
          <a:xfrm>
            <a:off x="1667027" y="7845719"/>
            <a:ext cx="8768981" cy="209553"/>
          </a:xfrm>
          <a:prstGeom prst="rect">
            <a:avLst/>
          </a:prstGeom>
        </p:spPr>
        <p:txBody>
          <a:bodyPr lIns="0" tIns="0" rIns="0" bIns="0" rtlCol="0" anchor="t">
            <a:spAutoFit/>
          </a:bodyPr>
          <a:lstStyle/>
          <a:p>
            <a:pPr algn="just">
              <a:lnSpc>
                <a:spcPts val="1500"/>
              </a:lnSpc>
              <a:spcBef>
                <a:spcPct val="0"/>
              </a:spcBef>
            </a:pPr>
            <a:r>
              <a:rPr lang="en-US" sz="1500" spc="450">
                <a:solidFill>
                  <a:srgbClr val="FFFFFF"/>
                </a:solidFill>
                <a:latin typeface="Montserrat Semi-Bold Italics"/>
              </a:rPr>
              <a:t>HARVARD BUSINESS REVIEW</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7188" y="305157"/>
            <a:ext cx="17573625" cy="9696093"/>
            <a:chOff x="0" y="0"/>
            <a:chExt cx="8214443" cy="4532247"/>
          </a:xfrm>
        </p:grpSpPr>
        <p:sp>
          <p:nvSpPr>
            <p:cNvPr id="3" name="Freeform 3"/>
            <p:cNvSpPr/>
            <p:nvPr/>
          </p:nvSpPr>
          <p:spPr>
            <a:xfrm>
              <a:off x="0" y="0"/>
              <a:ext cx="8214444" cy="4532247"/>
            </a:xfrm>
            <a:custGeom>
              <a:avLst/>
              <a:gdLst/>
              <a:ahLst/>
              <a:cxnLst/>
              <a:rect l="l" t="t" r="r" b="b"/>
              <a:pathLst>
                <a:path w="8214444" h="4532247">
                  <a:moveTo>
                    <a:pt x="8089983" y="4532247"/>
                  </a:moveTo>
                  <a:lnTo>
                    <a:pt x="124460" y="4532247"/>
                  </a:lnTo>
                  <a:cubicBezTo>
                    <a:pt x="55880" y="4532247"/>
                    <a:pt x="0" y="4476367"/>
                    <a:pt x="0" y="4407787"/>
                  </a:cubicBezTo>
                  <a:lnTo>
                    <a:pt x="0" y="124460"/>
                  </a:lnTo>
                  <a:cubicBezTo>
                    <a:pt x="0" y="55880"/>
                    <a:pt x="55880" y="0"/>
                    <a:pt x="124460" y="0"/>
                  </a:cubicBezTo>
                  <a:lnTo>
                    <a:pt x="8089983" y="0"/>
                  </a:lnTo>
                  <a:cubicBezTo>
                    <a:pt x="8158563" y="0"/>
                    <a:pt x="8214444" y="55880"/>
                    <a:pt x="8214444" y="124460"/>
                  </a:cubicBezTo>
                  <a:lnTo>
                    <a:pt x="8214444" y="4407787"/>
                  </a:lnTo>
                  <a:cubicBezTo>
                    <a:pt x="8214444" y="4476367"/>
                    <a:pt x="8158563" y="4532247"/>
                    <a:pt x="8089983" y="4532247"/>
                  </a:cubicBezTo>
                  <a:close/>
                </a:path>
              </a:pathLst>
            </a:custGeom>
            <a:gradFill rotWithShape="1">
              <a:gsLst>
                <a:gs pos="0">
                  <a:srgbClr val="000000">
                    <a:alpha val="100000"/>
                  </a:srgbClr>
                </a:gs>
                <a:gs pos="100000">
                  <a:srgbClr val="3533CD">
                    <a:alpha val="100000"/>
                  </a:srgbClr>
                </a:gs>
              </a:gsLst>
              <a:lin ang="0"/>
            </a:gradFill>
          </p:spPr>
        </p:sp>
      </p:grpSp>
      <p:pic>
        <p:nvPicPr>
          <p:cNvPr id="4" name="Picture 4"/>
          <p:cNvPicPr>
            <a:picLocks noChangeAspect="1"/>
          </p:cNvPicPr>
          <p:nvPr/>
        </p:nvPicPr>
        <p:blipFill>
          <a:blip r:embed="rId2"/>
          <a:srcRect/>
          <a:stretch>
            <a:fillRect/>
          </a:stretch>
        </p:blipFill>
        <p:spPr>
          <a:xfrm>
            <a:off x="14301531" y="4538478"/>
            <a:ext cx="545875" cy="941165"/>
          </a:xfrm>
          <a:prstGeom prst="rect">
            <a:avLst/>
          </a:prstGeom>
        </p:spPr>
      </p:pic>
      <p:grpSp>
        <p:nvGrpSpPr>
          <p:cNvPr id="5" name="Group 5"/>
          <p:cNvGrpSpPr/>
          <p:nvPr/>
        </p:nvGrpSpPr>
        <p:grpSpPr>
          <a:xfrm>
            <a:off x="1028700" y="8483187"/>
            <a:ext cx="6416601" cy="1136201"/>
            <a:chOff x="0" y="0"/>
            <a:chExt cx="8555468" cy="1514934"/>
          </a:xfrm>
        </p:grpSpPr>
        <p:sp>
          <p:nvSpPr>
            <p:cNvPr id="6" name="Freeform 6"/>
            <p:cNvSpPr/>
            <p:nvPr/>
          </p:nvSpPr>
          <p:spPr>
            <a:xfrm>
              <a:off x="0" y="0"/>
              <a:ext cx="2320817" cy="1514934"/>
            </a:xfrm>
            <a:custGeom>
              <a:avLst/>
              <a:gdLst/>
              <a:ahLst/>
              <a:cxnLst/>
              <a:rect l="l" t="t" r="r" b="b"/>
              <a:pathLst>
                <a:path w="2320817" h="1514934">
                  <a:moveTo>
                    <a:pt x="0" y="0"/>
                  </a:moveTo>
                  <a:lnTo>
                    <a:pt x="2320817" y="0"/>
                  </a:lnTo>
                  <a:lnTo>
                    <a:pt x="2320817" y="1514934"/>
                  </a:lnTo>
                  <a:lnTo>
                    <a:pt x="0" y="1514934"/>
                  </a:lnTo>
                  <a:lnTo>
                    <a:pt x="0" y="0"/>
                  </a:lnTo>
                  <a:close/>
                </a:path>
              </a:pathLst>
            </a:custGeom>
            <a:blipFill>
              <a:blip r:embed="rId3"/>
              <a:stretch>
                <a:fillRect/>
              </a:stretch>
            </a:blipFill>
          </p:spPr>
        </p:sp>
        <p:sp>
          <p:nvSpPr>
            <p:cNvPr id="7" name="TextBox 7"/>
            <p:cNvSpPr txBox="1"/>
            <p:nvPr/>
          </p:nvSpPr>
          <p:spPr>
            <a:xfrm>
              <a:off x="2533386" y="638508"/>
              <a:ext cx="6022082" cy="256967"/>
            </a:xfrm>
            <a:prstGeom prst="rect">
              <a:avLst/>
            </a:prstGeom>
          </p:spPr>
          <p:txBody>
            <a:bodyPr lIns="0" tIns="0" rIns="0" bIns="0" rtlCol="0" anchor="t">
              <a:spAutoFit/>
            </a:bodyPr>
            <a:lstStyle/>
            <a:p>
              <a:pPr algn="ctr">
                <a:lnSpc>
                  <a:spcPts val="1400"/>
                </a:lnSpc>
                <a:spcBef>
                  <a:spcPct val="0"/>
                </a:spcBef>
              </a:pPr>
              <a:r>
                <a:rPr lang="en-US" sz="1400" spc="420">
                  <a:solidFill>
                    <a:srgbClr val="FFFFFF"/>
                  </a:solidFill>
                  <a:latin typeface="Montserrat Semi-Bold"/>
                </a:rPr>
                <a:t>MARKETING INSIGHTS FROM SCC</a:t>
              </a:r>
            </a:p>
          </p:txBody>
        </p:sp>
      </p:grpSp>
      <p:sp>
        <p:nvSpPr>
          <p:cNvPr id="8" name="Freeform 8"/>
          <p:cNvSpPr/>
          <p:nvPr/>
        </p:nvSpPr>
        <p:spPr>
          <a:xfrm>
            <a:off x="8374399" y="1482100"/>
            <a:ext cx="769601" cy="769601"/>
          </a:xfrm>
          <a:custGeom>
            <a:avLst/>
            <a:gdLst/>
            <a:ahLst/>
            <a:cxnLst/>
            <a:rect l="l" t="t" r="r" b="b"/>
            <a:pathLst>
              <a:path w="769601" h="769601">
                <a:moveTo>
                  <a:pt x="0" y="0"/>
                </a:moveTo>
                <a:lnTo>
                  <a:pt x="769601" y="0"/>
                </a:lnTo>
                <a:lnTo>
                  <a:pt x="769601" y="769600"/>
                </a:lnTo>
                <a:lnTo>
                  <a:pt x="0" y="7696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8374399" y="3134595"/>
            <a:ext cx="769601" cy="769601"/>
          </a:xfrm>
          <a:custGeom>
            <a:avLst/>
            <a:gdLst/>
            <a:ahLst/>
            <a:cxnLst/>
            <a:rect l="l" t="t" r="r" b="b"/>
            <a:pathLst>
              <a:path w="769601" h="769601">
                <a:moveTo>
                  <a:pt x="0" y="0"/>
                </a:moveTo>
                <a:lnTo>
                  <a:pt x="769601" y="0"/>
                </a:lnTo>
                <a:lnTo>
                  <a:pt x="769601" y="769601"/>
                </a:lnTo>
                <a:lnTo>
                  <a:pt x="0" y="7696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8374399" y="4624259"/>
            <a:ext cx="769601" cy="769601"/>
          </a:xfrm>
          <a:custGeom>
            <a:avLst/>
            <a:gdLst/>
            <a:ahLst/>
            <a:cxnLst/>
            <a:rect l="l" t="t" r="r" b="b"/>
            <a:pathLst>
              <a:path w="769601" h="769601">
                <a:moveTo>
                  <a:pt x="0" y="0"/>
                </a:moveTo>
                <a:lnTo>
                  <a:pt x="769601" y="0"/>
                </a:lnTo>
                <a:lnTo>
                  <a:pt x="769601" y="769601"/>
                </a:lnTo>
                <a:lnTo>
                  <a:pt x="0" y="76960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a:off x="8374399" y="6563595"/>
            <a:ext cx="769601" cy="769601"/>
          </a:xfrm>
          <a:custGeom>
            <a:avLst/>
            <a:gdLst/>
            <a:ahLst/>
            <a:cxnLst/>
            <a:rect l="l" t="t" r="r" b="b"/>
            <a:pathLst>
              <a:path w="769601" h="769601">
                <a:moveTo>
                  <a:pt x="0" y="0"/>
                </a:moveTo>
                <a:lnTo>
                  <a:pt x="769601" y="0"/>
                </a:lnTo>
                <a:lnTo>
                  <a:pt x="769601" y="769601"/>
                </a:lnTo>
                <a:lnTo>
                  <a:pt x="0" y="7696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2" name="Freeform 12"/>
          <p:cNvSpPr/>
          <p:nvPr/>
        </p:nvSpPr>
        <p:spPr>
          <a:xfrm>
            <a:off x="8374399" y="8199971"/>
            <a:ext cx="769601" cy="769601"/>
          </a:xfrm>
          <a:custGeom>
            <a:avLst/>
            <a:gdLst/>
            <a:ahLst/>
            <a:cxnLst/>
            <a:rect l="l" t="t" r="r" b="b"/>
            <a:pathLst>
              <a:path w="769601" h="769601">
                <a:moveTo>
                  <a:pt x="0" y="0"/>
                </a:moveTo>
                <a:lnTo>
                  <a:pt x="769601" y="0"/>
                </a:lnTo>
                <a:lnTo>
                  <a:pt x="769601" y="769601"/>
                </a:lnTo>
                <a:lnTo>
                  <a:pt x="0" y="76960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3" name="TextBox 13"/>
          <p:cNvSpPr txBox="1"/>
          <p:nvPr/>
        </p:nvSpPr>
        <p:spPr>
          <a:xfrm>
            <a:off x="1028700" y="3132235"/>
            <a:ext cx="8768981" cy="428625"/>
          </a:xfrm>
          <a:prstGeom prst="rect">
            <a:avLst/>
          </a:prstGeom>
        </p:spPr>
        <p:txBody>
          <a:bodyPr lIns="0" tIns="0" rIns="0" bIns="0" rtlCol="0" anchor="t">
            <a:spAutoFit/>
          </a:bodyPr>
          <a:lstStyle/>
          <a:p>
            <a:pPr>
              <a:lnSpc>
                <a:spcPts val="3480"/>
              </a:lnSpc>
            </a:pPr>
            <a:r>
              <a:rPr lang="en-US" sz="2900">
                <a:solidFill>
                  <a:srgbClr val="FFFFFF"/>
                </a:solidFill>
                <a:latin typeface="Montserrat Semi-Bold Bold"/>
              </a:rPr>
              <a:t>5 Characteristics of a great logo...</a:t>
            </a:r>
          </a:p>
        </p:txBody>
      </p:sp>
      <p:sp>
        <p:nvSpPr>
          <p:cNvPr id="14" name="TextBox 14"/>
          <p:cNvSpPr txBox="1"/>
          <p:nvPr/>
        </p:nvSpPr>
        <p:spPr>
          <a:xfrm>
            <a:off x="1028700" y="1076325"/>
            <a:ext cx="7214875" cy="1628775"/>
          </a:xfrm>
          <a:prstGeom prst="rect">
            <a:avLst/>
          </a:prstGeom>
        </p:spPr>
        <p:txBody>
          <a:bodyPr lIns="0" tIns="0" rIns="0" bIns="0" rtlCol="0" anchor="t">
            <a:spAutoFit/>
          </a:bodyPr>
          <a:lstStyle/>
          <a:p>
            <a:pPr>
              <a:lnSpc>
                <a:spcPts val="6000"/>
              </a:lnSpc>
            </a:pPr>
            <a:r>
              <a:rPr lang="en-US" sz="6000">
                <a:solidFill>
                  <a:srgbClr val="FFFFFF"/>
                </a:solidFill>
                <a:latin typeface="Hatton Bold"/>
              </a:rPr>
              <a:t>what makes a good logo?</a:t>
            </a:r>
          </a:p>
        </p:txBody>
      </p:sp>
      <p:sp>
        <p:nvSpPr>
          <p:cNvPr id="15" name="TextBox 15"/>
          <p:cNvSpPr txBox="1"/>
          <p:nvPr/>
        </p:nvSpPr>
        <p:spPr>
          <a:xfrm>
            <a:off x="9575270" y="1233488"/>
            <a:ext cx="7684030" cy="1266825"/>
          </a:xfrm>
          <a:prstGeom prst="rect">
            <a:avLst/>
          </a:prstGeom>
        </p:spPr>
        <p:txBody>
          <a:bodyPr lIns="0" tIns="0" rIns="0" bIns="0" rtlCol="0" anchor="t">
            <a:spAutoFit/>
          </a:bodyPr>
          <a:lstStyle/>
          <a:p>
            <a:pPr>
              <a:lnSpc>
                <a:spcPts val="1920"/>
              </a:lnSpc>
            </a:pPr>
            <a:r>
              <a:rPr lang="en-US" sz="1600" spc="113">
                <a:solidFill>
                  <a:srgbClr val="FFFFFF"/>
                </a:solidFill>
                <a:latin typeface="Montserrat Semi-Bold Bold"/>
              </a:rPr>
              <a:t>GREAT LOGOS ARE </a:t>
            </a:r>
          </a:p>
          <a:p>
            <a:pPr>
              <a:lnSpc>
                <a:spcPts val="3959"/>
              </a:lnSpc>
            </a:pPr>
            <a:r>
              <a:rPr lang="en-US" sz="3299" spc="234">
                <a:solidFill>
                  <a:srgbClr val="FFFFFF"/>
                </a:solidFill>
                <a:latin typeface="Montserrat Semi-Bold Bold"/>
              </a:rPr>
              <a:t>SIMPLE</a:t>
            </a:r>
          </a:p>
          <a:p>
            <a:pPr>
              <a:lnSpc>
                <a:spcPts val="2160"/>
              </a:lnSpc>
            </a:pPr>
            <a:r>
              <a:rPr lang="en-US" sz="1800" spc="127">
                <a:solidFill>
                  <a:srgbClr val="FFFFFF"/>
                </a:solidFill>
                <a:latin typeface="Montserrat"/>
              </a:rPr>
              <a:t>Many of the most impactful and successful logos in history are surprisingly simple.</a:t>
            </a:r>
          </a:p>
        </p:txBody>
      </p:sp>
      <p:sp>
        <p:nvSpPr>
          <p:cNvPr id="16" name="TextBox 16"/>
          <p:cNvSpPr txBox="1"/>
          <p:nvPr/>
        </p:nvSpPr>
        <p:spPr>
          <a:xfrm>
            <a:off x="9575270" y="3019333"/>
            <a:ext cx="5730509" cy="1000125"/>
          </a:xfrm>
          <a:prstGeom prst="rect">
            <a:avLst/>
          </a:prstGeom>
        </p:spPr>
        <p:txBody>
          <a:bodyPr lIns="0" tIns="0" rIns="0" bIns="0" rtlCol="0" anchor="t">
            <a:spAutoFit/>
          </a:bodyPr>
          <a:lstStyle/>
          <a:p>
            <a:pPr>
              <a:lnSpc>
                <a:spcPts val="1920"/>
              </a:lnSpc>
            </a:pPr>
            <a:r>
              <a:rPr lang="en-US" sz="1600" spc="113">
                <a:solidFill>
                  <a:srgbClr val="FFFFFF"/>
                </a:solidFill>
                <a:latin typeface="Montserrat Semi-Bold Bold"/>
              </a:rPr>
              <a:t>GREAT LOGOS ARE </a:t>
            </a:r>
          </a:p>
          <a:p>
            <a:pPr>
              <a:lnSpc>
                <a:spcPts val="3959"/>
              </a:lnSpc>
            </a:pPr>
            <a:r>
              <a:rPr lang="en-US" sz="3299" spc="234">
                <a:solidFill>
                  <a:srgbClr val="FFFFFF"/>
                </a:solidFill>
                <a:latin typeface="Montserrat Semi-Bold Bold"/>
              </a:rPr>
              <a:t>MEMORABLE</a:t>
            </a:r>
          </a:p>
          <a:p>
            <a:pPr>
              <a:lnSpc>
                <a:spcPts val="2160"/>
              </a:lnSpc>
            </a:pPr>
            <a:r>
              <a:rPr lang="en-US" sz="1800" spc="127">
                <a:solidFill>
                  <a:srgbClr val="FFFFFF"/>
                </a:solidFill>
                <a:latin typeface="Montserrat"/>
              </a:rPr>
              <a:t>THE BEST LOGOS ARE UNFORGETTABLE!</a:t>
            </a:r>
          </a:p>
        </p:txBody>
      </p:sp>
      <p:sp>
        <p:nvSpPr>
          <p:cNvPr id="17" name="TextBox 17"/>
          <p:cNvSpPr txBox="1"/>
          <p:nvPr/>
        </p:nvSpPr>
        <p:spPr>
          <a:xfrm>
            <a:off x="9575270" y="4533808"/>
            <a:ext cx="7133069" cy="1266825"/>
          </a:xfrm>
          <a:prstGeom prst="rect">
            <a:avLst/>
          </a:prstGeom>
        </p:spPr>
        <p:txBody>
          <a:bodyPr lIns="0" tIns="0" rIns="0" bIns="0" rtlCol="0" anchor="t">
            <a:spAutoFit/>
          </a:bodyPr>
          <a:lstStyle/>
          <a:p>
            <a:pPr>
              <a:lnSpc>
                <a:spcPts val="1920"/>
              </a:lnSpc>
            </a:pPr>
            <a:r>
              <a:rPr lang="en-US" sz="1600" spc="113">
                <a:solidFill>
                  <a:srgbClr val="FFFFFF"/>
                </a:solidFill>
                <a:latin typeface="Montserrat Semi-Bold Bold"/>
              </a:rPr>
              <a:t>GREAT LOGOS ARE </a:t>
            </a:r>
          </a:p>
          <a:p>
            <a:pPr>
              <a:lnSpc>
                <a:spcPts val="3959"/>
              </a:lnSpc>
            </a:pPr>
            <a:r>
              <a:rPr lang="en-US" sz="3299" spc="234">
                <a:solidFill>
                  <a:srgbClr val="FFFFFF"/>
                </a:solidFill>
                <a:latin typeface="Montserrat Semi-Bold Bold"/>
              </a:rPr>
              <a:t>TIMELESS</a:t>
            </a:r>
          </a:p>
          <a:p>
            <a:pPr>
              <a:lnSpc>
                <a:spcPts val="2160"/>
              </a:lnSpc>
            </a:pPr>
            <a:r>
              <a:rPr lang="en-US" sz="1800" spc="127">
                <a:solidFill>
                  <a:srgbClr val="FFFFFF"/>
                </a:solidFill>
                <a:latin typeface="Montserrat"/>
              </a:rPr>
              <a:t>A GREAT LOGO WILL LOOK AS RELEVANT TODAY AS IT WILL 10, 20 AND 50 YEARS FROM NOW.</a:t>
            </a:r>
          </a:p>
        </p:txBody>
      </p:sp>
      <p:sp>
        <p:nvSpPr>
          <p:cNvPr id="18" name="TextBox 18"/>
          <p:cNvSpPr txBox="1"/>
          <p:nvPr/>
        </p:nvSpPr>
        <p:spPr>
          <a:xfrm>
            <a:off x="9575270" y="6314983"/>
            <a:ext cx="8019787" cy="1266825"/>
          </a:xfrm>
          <a:prstGeom prst="rect">
            <a:avLst/>
          </a:prstGeom>
        </p:spPr>
        <p:txBody>
          <a:bodyPr lIns="0" tIns="0" rIns="0" bIns="0" rtlCol="0" anchor="t">
            <a:spAutoFit/>
          </a:bodyPr>
          <a:lstStyle/>
          <a:p>
            <a:pPr>
              <a:lnSpc>
                <a:spcPts val="1920"/>
              </a:lnSpc>
            </a:pPr>
            <a:r>
              <a:rPr lang="en-US" sz="1600" spc="113">
                <a:solidFill>
                  <a:srgbClr val="FFFFFF"/>
                </a:solidFill>
                <a:latin typeface="Montserrat Semi-Bold Bold"/>
              </a:rPr>
              <a:t>GREAT LOGOS ARE </a:t>
            </a:r>
          </a:p>
          <a:p>
            <a:pPr>
              <a:lnSpc>
                <a:spcPts val="3959"/>
              </a:lnSpc>
            </a:pPr>
            <a:r>
              <a:rPr lang="en-US" sz="3299" spc="234">
                <a:solidFill>
                  <a:srgbClr val="FFFFFF"/>
                </a:solidFill>
                <a:latin typeface="Montserrat Semi-Bold Bold"/>
              </a:rPr>
              <a:t>RELEVANT</a:t>
            </a:r>
          </a:p>
          <a:p>
            <a:pPr>
              <a:lnSpc>
                <a:spcPts val="2160"/>
              </a:lnSpc>
            </a:pPr>
            <a:r>
              <a:rPr lang="en-US" sz="1800" spc="127">
                <a:solidFill>
                  <a:srgbClr val="FFFFFF"/>
                </a:solidFill>
                <a:latin typeface="Montserrat"/>
              </a:rPr>
              <a:t>THE BEST LOGOS ARE RELEVANT TO THEIR MARKETS AND THEIR CUSTOMERS.</a:t>
            </a:r>
          </a:p>
        </p:txBody>
      </p:sp>
      <p:sp>
        <p:nvSpPr>
          <p:cNvPr id="19" name="TextBox 19"/>
          <p:cNvSpPr txBox="1"/>
          <p:nvPr/>
        </p:nvSpPr>
        <p:spPr>
          <a:xfrm>
            <a:off x="9575270" y="8085862"/>
            <a:ext cx="7684030" cy="1000125"/>
          </a:xfrm>
          <a:prstGeom prst="rect">
            <a:avLst/>
          </a:prstGeom>
        </p:spPr>
        <p:txBody>
          <a:bodyPr lIns="0" tIns="0" rIns="0" bIns="0" rtlCol="0" anchor="t">
            <a:spAutoFit/>
          </a:bodyPr>
          <a:lstStyle/>
          <a:p>
            <a:pPr>
              <a:lnSpc>
                <a:spcPts val="1920"/>
              </a:lnSpc>
            </a:pPr>
            <a:r>
              <a:rPr lang="en-US" sz="1600" spc="113">
                <a:solidFill>
                  <a:srgbClr val="FFFFFF"/>
                </a:solidFill>
                <a:latin typeface="Montserrat Semi-Bold Bold"/>
              </a:rPr>
              <a:t>GREAT LOGOS ARE </a:t>
            </a:r>
          </a:p>
          <a:p>
            <a:pPr>
              <a:lnSpc>
                <a:spcPts val="3959"/>
              </a:lnSpc>
            </a:pPr>
            <a:r>
              <a:rPr lang="en-US" sz="3299" spc="234">
                <a:solidFill>
                  <a:srgbClr val="FFFFFF"/>
                </a:solidFill>
                <a:latin typeface="Montserrat Semi-Bold Bold"/>
              </a:rPr>
              <a:t>SCALABLE</a:t>
            </a:r>
          </a:p>
          <a:p>
            <a:pPr>
              <a:lnSpc>
                <a:spcPts val="2160"/>
              </a:lnSpc>
            </a:pPr>
            <a:r>
              <a:rPr lang="en-US" sz="1800" spc="127">
                <a:solidFill>
                  <a:srgbClr val="FFFFFF"/>
                </a:solidFill>
                <a:latin typeface="Montserrat"/>
              </a:rPr>
              <a:t>THE BEST LOGOS LOOK GREAT SCALED TO ANY SIZE, BIG OR SMALL.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7188" y="305157"/>
            <a:ext cx="17573625" cy="9696093"/>
            <a:chOff x="0" y="0"/>
            <a:chExt cx="8214443" cy="4532247"/>
          </a:xfrm>
        </p:grpSpPr>
        <p:sp>
          <p:nvSpPr>
            <p:cNvPr id="3" name="Freeform 3"/>
            <p:cNvSpPr/>
            <p:nvPr/>
          </p:nvSpPr>
          <p:spPr>
            <a:xfrm>
              <a:off x="0" y="0"/>
              <a:ext cx="8214444" cy="4532247"/>
            </a:xfrm>
            <a:custGeom>
              <a:avLst/>
              <a:gdLst/>
              <a:ahLst/>
              <a:cxnLst/>
              <a:rect l="l" t="t" r="r" b="b"/>
              <a:pathLst>
                <a:path w="8214444" h="4532247">
                  <a:moveTo>
                    <a:pt x="8089983" y="4532247"/>
                  </a:moveTo>
                  <a:lnTo>
                    <a:pt x="124460" y="4532247"/>
                  </a:lnTo>
                  <a:cubicBezTo>
                    <a:pt x="55880" y="4532247"/>
                    <a:pt x="0" y="4476367"/>
                    <a:pt x="0" y="4407787"/>
                  </a:cubicBezTo>
                  <a:lnTo>
                    <a:pt x="0" y="124460"/>
                  </a:lnTo>
                  <a:cubicBezTo>
                    <a:pt x="0" y="55880"/>
                    <a:pt x="55880" y="0"/>
                    <a:pt x="124460" y="0"/>
                  </a:cubicBezTo>
                  <a:lnTo>
                    <a:pt x="8089983" y="0"/>
                  </a:lnTo>
                  <a:cubicBezTo>
                    <a:pt x="8158563" y="0"/>
                    <a:pt x="8214444" y="55880"/>
                    <a:pt x="8214444" y="124460"/>
                  </a:cubicBezTo>
                  <a:lnTo>
                    <a:pt x="8214444" y="4407787"/>
                  </a:lnTo>
                  <a:cubicBezTo>
                    <a:pt x="8214444" y="4476367"/>
                    <a:pt x="8158563" y="4532247"/>
                    <a:pt x="8089983" y="4532247"/>
                  </a:cubicBezTo>
                  <a:close/>
                </a:path>
              </a:pathLst>
            </a:custGeom>
            <a:gradFill rotWithShape="1">
              <a:gsLst>
                <a:gs pos="0">
                  <a:srgbClr val="3533CD">
                    <a:alpha val="100000"/>
                  </a:srgbClr>
                </a:gs>
                <a:gs pos="100000">
                  <a:srgbClr val="000000">
                    <a:alpha val="100000"/>
                  </a:srgbClr>
                </a:gs>
              </a:gsLst>
              <a:lin ang="0"/>
            </a:gradFill>
          </p:spPr>
        </p:sp>
      </p:grpSp>
      <p:pic>
        <p:nvPicPr>
          <p:cNvPr id="4" name="Picture 4"/>
          <p:cNvPicPr>
            <a:picLocks noChangeAspect="1"/>
          </p:cNvPicPr>
          <p:nvPr/>
        </p:nvPicPr>
        <p:blipFill>
          <a:blip r:embed="rId2"/>
          <a:srcRect/>
          <a:stretch>
            <a:fillRect/>
          </a:stretch>
        </p:blipFill>
        <p:spPr>
          <a:xfrm>
            <a:off x="14301531" y="4538478"/>
            <a:ext cx="545875" cy="941165"/>
          </a:xfrm>
          <a:prstGeom prst="rect">
            <a:avLst/>
          </a:prstGeom>
        </p:spPr>
      </p:pic>
      <p:grpSp>
        <p:nvGrpSpPr>
          <p:cNvPr id="5" name="Group 5"/>
          <p:cNvGrpSpPr/>
          <p:nvPr/>
        </p:nvGrpSpPr>
        <p:grpSpPr>
          <a:xfrm>
            <a:off x="11237296" y="1824822"/>
            <a:ext cx="1723055" cy="1723055"/>
            <a:chOff x="0" y="0"/>
            <a:chExt cx="2297407" cy="2297407"/>
          </a:xfrm>
        </p:grpSpPr>
        <p:grpSp>
          <p:nvGrpSpPr>
            <p:cNvPr id="6" name="Group 6"/>
            <p:cNvGrpSpPr/>
            <p:nvPr/>
          </p:nvGrpSpPr>
          <p:grpSpPr>
            <a:xfrm>
              <a:off x="0" y="0"/>
              <a:ext cx="2297407" cy="2297407"/>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8" name="TextBox 8"/>
              <p:cNvSpPr txBox="1"/>
              <p:nvPr/>
            </p:nvSpPr>
            <p:spPr>
              <a:xfrm>
                <a:off x="76200" y="95250"/>
                <a:ext cx="660400" cy="641350"/>
              </a:xfrm>
              <a:prstGeom prst="rect">
                <a:avLst/>
              </a:prstGeom>
            </p:spPr>
            <p:txBody>
              <a:bodyPr lIns="22416" tIns="22416" rIns="22416" bIns="22416" rtlCol="0" anchor="ctr"/>
              <a:lstStyle/>
              <a:p>
                <a:pPr algn="ctr">
                  <a:lnSpc>
                    <a:spcPts val="1400"/>
                  </a:lnSpc>
                </a:pPr>
                <a:endParaRPr/>
              </a:p>
            </p:txBody>
          </p:sp>
        </p:grpSp>
        <p:sp>
          <p:nvSpPr>
            <p:cNvPr id="9" name="Freeform 9"/>
            <p:cNvSpPr/>
            <p:nvPr/>
          </p:nvSpPr>
          <p:spPr>
            <a:xfrm>
              <a:off x="288899" y="288899"/>
              <a:ext cx="1719608" cy="1719608"/>
            </a:xfrm>
            <a:custGeom>
              <a:avLst/>
              <a:gdLst/>
              <a:ahLst/>
              <a:cxnLst/>
              <a:rect l="l" t="t" r="r" b="b"/>
              <a:pathLst>
                <a:path w="1719608" h="1719608">
                  <a:moveTo>
                    <a:pt x="0" y="0"/>
                  </a:moveTo>
                  <a:lnTo>
                    <a:pt x="1719608" y="0"/>
                  </a:lnTo>
                  <a:lnTo>
                    <a:pt x="1719608" y="1719608"/>
                  </a:lnTo>
                  <a:lnTo>
                    <a:pt x="0" y="1719608"/>
                  </a:lnTo>
                  <a:lnTo>
                    <a:pt x="0" y="0"/>
                  </a:lnTo>
                  <a:close/>
                </a:path>
              </a:pathLst>
            </a:custGeom>
            <a:blipFill>
              <a:blip r:embed="rId3"/>
              <a:stretch>
                <a:fillRect/>
              </a:stretch>
            </a:blipFill>
          </p:spPr>
        </p:sp>
      </p:grpSp>
      <p:grpSp>
        <p:nvGrpSpPr>
          <p:cNvPr id="10" name="Group 10"/>
          <p:cNvGrpSpPr/>
          <p:nvPr/>
        </p:nvGrpSpPr>
        <p:grpSpPr>
          <a:xfrm>
            <a:off x="12960351" y="2810726"/>
            <a:ext cx="1931503" cy="1931503"/>
            <a:chOff x="0" y="0"/>
            <a:chExt cx="2575337" cy="2575337"/>
          </a:xfrm>
        </p:grpSpPr>
        <p:grpSp>
          <p:nvGrpSpPr>
            <p:cNvPr id="11" name="Group 11"/>
            <p:cNvGrpSpPr/>
            <p:nvPr/>
          </p:nvGrpSpPr>
          <p:grpSpPr>
            <a:xfrm>
              <a:off x="0" y="0"/>
              <a:ext cx="2575337" cy="2575337"/>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13" name="TextBox 13"/>
              <p:cNvSpPr txBox="1"/>
              <p:nvPr/>
            </p:nvSpPr>
            <p:spPr>
              <a:xfrm>
                <a:off x="76200" y="95250"/>
                <a:ext cx="660400" cy="641350"/>
              </a:xfrm>
              <a:prstGeom prst="rect">
                <a:avLst/>
              </a:prstGeom>
            </p:spPr>
            <p:txBody>
              <a:bodyPr lIns="22416" tIns="22416" rIns="22416" bIns="22416" rtlCol="0" anchor="ctr"/>
              <a:lstStyle/>
              <a:p>
                <a:pPr algn="ctr">
                  <a:lnSpc>
                    <a:spcPts val="1400"/>
                  </a:lnSpc>
                </a:pPr>
                <a:endParaRPr/>
              </a:p>
            </p:txBody>
          </p:sp>
        </p:grpSp>
        <p:sp>
          <p:nvSpPr>
            <p:cNvPr id="14" name="Freeform 14"/>
            <p:cNvSpPr/>
            <p:nvPr/>
          </p:nvSpPr>
          <p:spPr>
            <a:xfrm>
              <a:off x="177419" y="890641"/>
              <a:ext cx="2220499" cy="861876"/>
            </a:xfrm>
            <a:custGeom>
              <a:avLst/>
              <a:gdLst/>
              <a:ahLst/>
              <a:cxnLst/>
              <a:rect l="l" t="t" r="r" b="b"/>
              <a:pathLst>
                <a:path w="2220499" h="861876">
                  <a:moveTo>
                    <a:pt x="0" y="0"/>
                  </a:moveTo>
                  <a:lnTo>
                    <a:pt x="2220499" y="0"/>
                  </a:lnTo>
                  <a:lnTo>
                    <a:pt x="2220499" y="861877"/>
                  </a:lnTo>
                  <a:lnTo>
                    <a:pt x="0" y="861877"/>
                  </a:lnTo>
                  <a:lnTo>
                    <a:pt x="0" y="0"/>
                  </a:lnTo>
                  <a:close/>
                </a:path>
              </a:pathLst>
            </a:custGeom>
            <a:blipFill>
              <a:blip r:embed="rId4"/>
              <a:stretch>
                <a:fillRect l="-34905" t="-39286" r="-33450" b="-16861"/>
              </a:stretch>
            </a:blipFill>
          </p:spPr>
        </p:sp>
      </p:grpSp>
      <p:grpSp>
        <p:nvGrpSpPr>
          <p:cNvPr id="15" name="Group 15"/>
          <p:cNvGrpSpPr/>
          <p:nvPr/>
        </p:nvGrpSpPr>
        <p:grpSpPr>
          <a:xfrm>
            <a:off x="14806592" y="4134324"/>
            <a:ext cx="2452708" cy="2452708"/>
            <a:chOff x="0" y="0"/>
            <a:chExt cx="3270277" cy="3270277"/>
          </a:xfrm>
        </p:grpSpPr>
        <p:grpSp>
          <p:nvGrpSpPr>
            <p:cNvPr id="16" name="Group 16"/>
            <p:cNvGrpSpPr/>
            <p:nvPr/>
          </p:nvGrpSpPr>
          <p:grpSpPr>
            <a:xfrm>
              <a:off x="0" y="0"/>
              <a:ext cx="3270277" cy="3270277"/>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18" name="TextBox 18"/>
              <p:cNvSpPr txBox="1"/>
              <p:nvPr/>
            </p:nvSpPr>
            <p:spPr>
              <a:xfrm>
                <a:off x="76200" y="95250"/>
                <a:ext cx="660400" cy="641350"/>
              </a:xfrm>
              <a:prstGeom prst="rect">
                <a:avLst/>
              </a:prstGeom>
            </p:spPr>
            <p:txBody>
              <a:bodyPr lIns="22416" tIns="22416" rIns="22416" bIns="22416" rtlCol="0" anchor="ctr"/>
              <a:lstStyle/>
              <a:p>
                <a:pPr algn="ctr">
                  <a:lnSpc>
                    <a:spcPts val="1400"/>
                  </a:lnSpc>
                </a:pPr>
                <a:endParaRPr/>
              </a:p>
            </p:txBody>
          </p:sp>
        </p:grpSp>
        <p:sp>
          <p:nvSpPr>
            <p:cNvPr id="19" name="Freeform 19"/>
            <p:cNvSpPr/>
            <p:nvPr/>
          </p:nvSpPr>
          <p:spPr>
            <a:xfrm>
              <a:off x="332040" y="750325"/>
              <a:ext cx="2606197" cy="1900002"/>
            </a:xfrm>
            <a:custGeom>
              <a:avLst/>
              <a:gdLst/>
              <a:ahLst/>
              <a:cxnLst/>
              <a:rect l="l" t="t" r="r" b="b"/>
              <a:pathLst>
                <a:path w="2606197" h="1900002">
                  <a:moveTo>
                    <a:pt x="0" y="0"/>
                  </a:moveTo>
                  <a:lnTo>
                    <a:pt x="2606197" y="0"/>
                  </a:lnTo>
                  <a:lnTo>
                    <a:pt x="2606197" y="1900002"/>
                  </a:lnTo>
                  <a:lnTo>
                    <a:pt x="0" y="1900002"/>
                  </a:lnTo>
                  <a:lnTo>
                    <a:pt x="0" y="0"/>
                  </a:lnTo>
                  <a:close/>
                </a:path>
              </a:pathLst>
            </a:custGeom>
            <a:blipFill>
              <a:blip r:embed="rId5"/>
              <a:stretch>
                <a:fillRect/>
              </a:stretch>
            </a:blipFill>
          </p:spPr>
        </p:sp>
      </p:grpSp>
      <p:grpSp>
        <p:nvGrpSpPr>
          <p:cNvPr id="20" name="Group 20"/>
          <p:cNvGrpSpPr/>
          <p:nvPr/>
        </p:nvGrpSpPr>
        <p:grpSpPr>
          <a:xfrm>
            <a:off x="13372691" y="6115392"/>
            <a:ext cx="1857681" cy="1857681"/>
            <a:chOff x="0" y="0"/>
            <a:chExt cx="2476908" cy="2476908"/>
          </a:xfrm>
        </p:grpSpPr>
        <p:grpSp>
          <p:nvGrpSpPr>
            <p:cNvPr id="21" name="Group 21"/>
            <p:cNvGrpSpPr/>
            <p:nvPr/>
          </p:nvGrpSpPr>
          <p:grpSpPr>
            <a:xfrm>
              <a:off x="0" y="0"/>
              <a:ext cx="2476908" cy="2476908"/>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23" name="TextBox 23"/>
              <p:cNvSpPr txBox="1"/>
              <p:nvPr/>
            </p:nvSpPr>
            <p:spPr>
              <a:xfrm>
                <a:off x="76200" y="95250"/>
                <a:ext cx="660400" cy="641350"/>
              </a:xfrm>
              <a:prstGeom prst="rect">
                <a:avLst/>
              </a:prstGeom>
            </p:spPr>
            <p:txBody>
              <a:bodyPr lIns="22416" tIns="22416" rIns="22416" bIns="22416" rtlCol="0" anchor="ctr"/>
              <a:lstStyle/>
              <a:p>
                <a:pPr algn="ctr">
                  <a:lnSpc>
                    <a:spcPts val="1400"/>
                  </a:lnSpc>
                </a:pPr>
                <a:endParaRPr/>
              </a:p>
            </p:txBody>
          </p:sp>
        </p:grpSp>
        <p:sp>
          <p:nvSpPr>
            <p:cNvPr id="24" name="Freeform 24"/>
            <p:cNvSpPr/>
            <p:nvPr/>
          </p:nvSpPr>
          <p:spPr>
            <a:xfrm>
              <a:off x="149989" y="901616"/>
              <a:ext cx="2176931" cy="736638"/>
            </a:xfrm>
            <a:custGeom>
              <a:avLst/>
              <a:gdLst/>
              <a:ahLst/>
              <a:cxnLst/>
              <a:rect l="l" t="t" r="r" b="b"/>
              <a:pathLst>
                <a:path w="2176931" h="736638">
                  <a:moveTo>
                    <a:pt x="0" y="0"/>
                  </a:moveTo>
                  <a:lnTo>
                    <a:pt x="2176930" y="0"/>
                  </a:lnTo>
                  <a:lnTo>
                    <a:pt x="2176930" y="736638"/>
                  </a:lnTo>
                  <a:lnTo>
                    <a:pt x="0" y="736638"/>
                  </a:lnTo>
                  <a:lnTo>
                    <a:pt x="0" y="0"/>
                  </a:lnTo>
                  <a:close/>
                </a:path>
              </a:pathLst>
            </a:custGeom>
            <a:blipFill>
              <a:blip r:embed="rId6"/>
              <a:stretch>
                <a:fillRect l="-146388" t="-179318" r="-17355" b="-158717"/>
              </a:stretch>
            </a:blipFill>
          </p:spPr>
        </p:sp>
      </p:grpSp>
      <p:grpSp>
        <p:nvGrpSpPr>
          <p:cNvPr id="25" name="Group 25"/>
          <p:cNvGrpSpPr/>
          <p:nvPr/>
        </p:nvGrpSpPr>
        <p:grpSpPr>
          <a:xfrm>
            <a:off x="11237296" y="8483187"/>
            <a:ext cx="6257174" cy="1136201"/>
            <a:chOff x="0" y="0"/>
            <a:chExt cx="8342899" cy="1514934"/>
          </a:xfrm>
        </p:grpSpPr>
        <p:sp>
          <p:nvSpPr>
            <p:cNvPr id="26" name="Freeform 26"/>
            <p:cNvSpPr/>
            <p:nvPr/>
          </p:nvSpPr>
          <p:spPr>
            <a:xfrm>
              <a:off x="6022082" y="0"/>
              <a:ext cx="2320817" cy="1514934"/>
            </a:xfrm>
            <a:custGeom>
              <a:avLst/>
              <a:gdLst/>
              <a:ahLst/>
              <a:cxnLst/>
              <a:rect l="l" t="t" r="r" b="b"/>
              <a:pathLst>
                <a:path w="2320817" h="1514934">
                  <a:moveTo>
                    <a:pt x="0" y="0"/>
                  </a:moveTo>
                  <a:lnTo>
                    <a:pt x="2320817" y="0"/>
                  </a:lnTo>
                  <a:lnTo>
                    <a:pt x="2320817" y="1514934"/>
                  </a:lnTo>
                  <a:lnTo>
                    <a:pt x="0" y="1514934"/>
                  </a:lnTo>
                  <a:lnTo>
                    <a:pt x="0" y="0"/>
                  </a:lnTo>
                  <a:close/>
                </a:path>
              </a:pathLst>
            </a:custGeom>
            <a:blipFill>
              <a:blip r:embed="rId7"/>
              <a:stretch>
                <a:fillRect/>
              </a:stretch>
            </a:blipFill>
          </p:spPr>
        </p:sp>
        <p:sp>
          <p:nvSpPr>
            <p:cNvPr id="27" name="TextBox 27"/>
            <p:cNvSpPr txBox="1"/>
            <p:nvPr/>
          </p:nvSpPr>
          <p:spPr>
            <a:xfrm>
              <a:off x="0" y="638508"/>
              <a:ext cx="6022082" cy="256967"/>
            </a:xfrm>
            <a:prstGeom prst="rect">
              <a:avLst/>
            </a:prstGeom>
          </p:spPr>
          <p:txBody>
            <a:bodyPr lIns="0" tIns="0" rIns="0" bIns="0" rtlCol="0" anchor="t">
              <a:spAutoFit/>
            </a:bodyPr>
            <a:lstStyle/>
            <a:p>
              <a:pPr algn="ctr">
                <a:lnSpc>
                  <a:spcPts val="1400"/>
                </a:lnSpc>
                <a:spcBef>
                  <a:spcPct val="0"/>
                </a:spcBef>
              </a:pPr>
              <a:r>
                <a:rPr lang="en-US" sz="1400" spc="420">
                  <a:solidFill>
                    <a:srgbClr val="FFFFFF"/>
                  </a:solidFill>
                  <a:latin typeface="Montserrat Semi-Bold"/>
                </a:rPr>
                <a:t>MARKETING INSIGHTS FROM SCC</a:t>
              </a:r>
            </a:p>
          </p:txBody>
        </p:sp>
      </p:grpSp>
      <p:sp>
        <p:nvSpPr>
          <p:cNvPr id="28" name="TextBox 28"/>
          <p:cNvSpPr txBox="1"/>
          <p:nvPr/>
        </p:nvSpPr>
        <p:spPr>
          <a:xfrm>
            <a:off x="1667027" y="1076325"/>
            <a:ext cx="7240529" cy="1628775"/>
          </a:xfrm>
          <a:prstGeom prst="rect">
            <a:avLst/>
          </a:prstGeom>
        </p:spPr>
        <p:txBody>
          <a:bodyPr lIns="0" tIns="0" rIns="0" bIns="0" rtlCol="0" anchor="t">
            <a:spAutoFit/>
          </a:bodyPr>
          <a:lstStyle/>
          <a:p>
            <a:pPr>
              <a:lnSpc>
                <a:spcPts val="6000"/>
              </a:lnSpc>
            </a:pPr>
            <a:r>
              <a:rPr lang="en-US" sz="6000">
                <a:solidFill>
                  <a:srgbClr val="FFFFFF"/>
                </a:solidFill>
                <a:latin typeface="Hatton Bold"/>
              </a:rPr>
              <a:t>why do brands change logos?</a:t>
            </a:r>
          </a:p>
        </p:txBody>
      </p:sp>
      <p:grpSp>
        <p:nvGrpSpPr>
          <p:cNvPr id="29" name="Group 29"/>
          <p:cNvGrpSpPr/>
          <p:nvPr/>
        </p:nvGrpSpPr>
        <p:grpSpPr>
          <a:xfrm>
            <a:off x="1667027" y="3229718"/>
            <a:ext cx="11084129" cy="4271714"/>
            <a:chOff x="0" y="0"/>
            <a:chExt cx="14778838" cy="5695619"/>
          </a:xfrm>
        </p:grpSpPr>
        <p:sp>
          <p:nvSpPr>
            <p:cNvPr id="30" name="Freeform 30"/>
            <p:cNvSpPr/>
            <p:nvPr/>
          </p:nvSpPr>
          <p:spPr>
            <a:xfrm>
              <a:off x="0" y="0"/>
              <a:ext cx="729013" cy="729013"/>
            </a:xfrm>
            <a:custGeom>
              <a:avLst/>
              <a:gdLst/>
              <a:ahLst/>
              <a:cxnLst/>
              <a:rect l="l" t="t" r="r" b="b"/>
              <a:pathLst>
                <a:path w="729013" h="729013">
                  <a:moveTo>
                    <a:pt x="0" y="0"/>
                  </a:moveTo>
                  <a:lnTo>
                    <a:pt x="729013" y="0"/>
                  </a:lnTo>
                  <a:lnTo>
                    <a:pt x="729013" y="729013"/>
                  </a:lnTo>
                  <a:lnTo>
                    <a:pt x="0" y="72901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31" name="TextBox 31"/>
            <p:cNvSpPr txBox="1"/>
            <p:nvPr/>
          </p:nvSpPr>
          <p:spPr>
            <a:xfrm>
              <a:off x="1224313" y="119413"/>
              <a:ext cx="13554525" cy="609600"/>
            </a:xfrm>
            <a:prstGeom prst="rect">
              <a:avLst/>
            </a:prstGeom>
          </p:spPr>
          <p:txBody>
            <a:bodyPr lIns="0" tIns="0" rIns="0" bIns="0" rtlCol="0" anchor="t">
              <a:spAutoFit/>
            </a:bodyPr>
            <a:lstStyle/>
            <a:p>
              <a:pPr>
                <a:lnSpc>
                  <a:spcPts val="3600"/>
                </a:lnSpc>
              </a:pPr>
              <a:r>
                <a:rPr lang="en-US" sz="3000">
                  <a:solidFill>
                    <a:srgbClr val="FFFFFF"/>
                  </a:solidFill>
                  <a:latin typeface="Montserrat Bold"/>
                </a:rPr>
                <a:t>To stay relevant, fresh and modern (Pepsi)</a:t>
              </a:r>
            </a:p>
          </p:txBody>
        </p:sp>
        <p:sp>
          <p:nvSpPr>
            <p:cNvPr id="32" name="TextBox 32"/>
            <p:cNvSpPr txBox="1"/>
            <p:nvPr/>
          </p:nvSpPr>
          <p:spPr>
            <a:xfrm>
              <a:off x="1224313" y="1571748"/>
              <a:ext cx="13554525" cy="609600"/>
            </a:xfrm>
            <a:prstGeom prst="rect">
              <a:avLst/>
            </a:prstGeom>
          </p:spPr>
          <p:txBody>
            <a:bodyPr lIns="0" tIns="0" rIns="0" bIns="0" rtlCol="0" anchor="t">
              <a:spAutoFit/>
            </a:bodyPr>
            <a:lstStyle/>
            <a:p>
              <a:pPr>
                <a:lnSpc>
                  <a:spcPts val="3600"/>
                </a:lnSpc>
              </a:pPr>
              <a:r>
                <a:rPr lang="en-US" sz="3000">
                  <a:solidFill>
                    <a:srgbClr val="FFFFFF"/>
                  </a:solidFill>
                  <a:latin typeface="Montserrat Bold"/>
                </a:rPr>
                <a:t>Temporary changes for an event or holiday (Google)</a:t>
              </a:r>
            </a:p>
          </p:txBody>
        </p:sp>
        <p:sp>
          <p:nvSpPr>
            <p:cNvPr id="33" name="TextBox 33"/>
            <p:cNvSpPr txBox="1"/>
            <p:nvPr/>
          </p:nvSpPr>
          <p:spPr>
            <a:xfrm>
              <a:off x="1224313" y="3024084"/>
              <a:ext cx="13554525" cy="609600"/>
            </a:xfrm>
            <a:prstGeom prst="rect">
              <a:avLst/>
            </a:prstGeom>
          </p:spPr>
          <p:txBody>
            <a:bodyPr lIns="0" tIns="0" rIns="0" bIns="0" rtlCol="0" anchor="t">
              <a:spAutoFit/>
            </a:bodyPr>
            <a:lstStyle/>
            <a:p>
              <a:pPr>
                <a:lnSpc>
                  <a:spcPts val="3600"/>
                </a:lnSpc>
              </a:pPr>
              <a:r>
                <a:rPr lang="en-US" sz="3000">
                  <a:solidFill>
                    <a:srgbClr val="FFFFFF"/>
                  </a:solidFill>
                  <a:latin typeface="Montserrat Bold"/>
                </a:rPr>
                <a:t>Company name change or merger (United Airlines)</a:t>
              </a:r>
            </a:p>
          </p:txBody>
        </p:sp>
        <p:sp>
          <p:nvSpPr>
            <p:cNvPr id="34" name="TextBox 34"/>
            <p:cNvSpPr txBox="1"/>
            <p:nvPr/>
          </p:nvSpPr>
          <p:spPr>
            <a:xfrm>
              <a:off x="1224313" y="4476419"/>
              <a:ext cx="13554525" cy="1219200"/>
            </a:xfrm>
            <a:prstGeom prst="rect">
              <a:avLst/>
            </a:prstGeom>
          </p:spPr>
          <p:txBody>
            <a:bodyPr lIns="0" tIns="0" rIns="0" bIns="0" rtlCol="0" anchor="t">
              <a:spAutoFit/>
            </a:bodyPr>
            <a:lstStyle/>
            <a:p>
              <a:pPr>
                <a:lnSpc>
                  <a:spcPts val="3600"/>
                </a:lnSpc>
              </a:pPr>
              <a:r>
                <a:rPr lang="en-US" sz="3000">
                  <a:solidFill>
                    <a:srgbClr val="FFFFFF"/>
                  </a:solidFill>
                  <a:latin typeface="Montserrat Bold"/>
                </a:rPr>
                <a:t>Rebranding - to reach a different audience or change customer perception (Dunkin)</a:t>
              </a:r>
            </a:p>
          </p:txBody>
        </p:sp>
        <p:sp>
          <p:nvSpPr>
            <p:cNvPr id="35" name="Freeform 35"/>
            <p:cNvSpPr/>
            <p:nvPr/>
          </p:nvSpPr>
          <p:spPr>
            <a:xfrm>
              <a:off x="0" y="1512042"/>
              <a:ext cx="729013" cy="729013"/>
            </a:xfrm>
            <a:custGeom>
              <a:avLst/>
              <a:gdLst/>
              <a:ahLst/>
              <a:cxnLst/>
              <a:rect l="l" t="t" r="r" b="b"/>
              <a:pathLst>
                <a:path w="729013" h="729013">
                  <a:moveTo>
                    <a:pt x="0" y="0"/>
                  </a:moveTo>
                  <a:lnTo>
                    <a:pt x="729013" y="0"/>
                  </a:lnTo>
                  <a:lnTo>
                    <a:pt x="729013" y="729013"/>
                  </a:lnTo>
                  <a:lnTo>
                    <a:pt x="0" y="72901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36" name="Freeform 36"/>
            <p:cNvSpPr/>
            <p:nvPr/>
          </p:nvSpPr>
          <p:spPr>
            <a:xfrm>
              <a:off x="0" y="2964377"/>
              <a:ext cx="729013" cy="729013"/>
            </a:xfrm>
            <a:custGeom>
              <a:avLst/>
              <a:gdLst/>
              <a:ahLst/>
              <a:cxnLst/>
              <a:rect l="l" t="t" r="r" b="b"/>
              <a:pathLst>
                <a:path w="729013" h="729013">
                  <a:moveTo>
                    <a:pt x="0" y="0"/>
                  </a:moveTo>
                  <a:lnTo>
                    <a:pt x="729013" y="0"/>
                  </a:lnTo>
                  <a:lnTo>
                    <a:pt x="729013" y="729013"/>
                  </a:lnTo>
                  <a:lnTo>
                    <a:pt x="0" y="72901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37" name="Freeform 37"/>
            <p:cNvSpPr/>
            <p:nvPr/>
          </p:nvSpPr>
          <p:spPr>
            <a:xfrm>
              <a:off x="0" y="4721513"/>
              <a:ext cx="729013" cy="729013"/>
            </a:xfrm>
            <a:custGeom>
              <a:avLst/>
              <a:gdLst/>
              <a:ahLst/>
              <a:cxnLst/>
              <a:rect l="l" t="t" r="r" b="b"/>
              <a:pathLst>
                <a:path w="729013" h="729013">
                  <a:moveTo>
                    <a:pt x="0" y="0"/>
                  </a:moveTo>
                  <a:lnTo>
                    <a:pt x="729013" y="0"/>
                  </a:lnTo>
                  <a:lnTo>
                    <a:pt x="729013" y="729013"/>
                  </a:lnTo>
                  <a:lnTo>
                    <a:pt x="0" y="72901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7188" y="305157"/>
            <a:ext cx="17573625" cy="9696093"/>
            <a:chOff x="0" y="0"/>
            <a:chExt cx="8214443" cy="4532247"/>
          </a:xfrm>
        </p:grpSpPr>
        <p:sp>
          <p:nvSpPr>
            <p:cNvPr id="3" name="Freeform 3"/>
            <p:cNvSpPr/>
            <p:nvPr/>
          </p:nvSpPr>
          <p:spPr>
            <a:xfrm>
              <a:off x="0" y="0"/>
              <a:ext cx="8214444" cy="4532247"/>
            </a:xfrm>
            <a:custGeom>
              <a:avLst/>
              <a:gdLst/>
              <a:ahLst/>
              <a:cxnLst/>
              <a:rect l="l" t="t" r="r" b="b"/>
              <a:pathLst>
                <a:path w="8214444" h="4532247">
                  <a:moveTo>
                    <a:pt x="8089983" y="4532247"/>
                  </a:moveTo>
                  <a:lnTo>
                    <a:pt x="124460" y="4532247"/>
                  </a:lnTo>
                  <a:cubicBezTo>
                    <a:pt x="55880" y="4532247"/>
                    <a:pt x="0" y="4476367"/>
                    <a:pt x="0" y="4407787"/>
                  </a:cubicBezTo>
                  <a:lnTo>
                    <a:pt x="0" y="124460"/>
                  </a:lnTo>
                  <a:cubicBezTo>
                    <a:pt x="0" y="55880"/>
                    <a:pt x="55880" y="0"/>
                    <a:pt x="124460" y="0"/>
                  </a:cubicBezTo>
                  <a:lnTo>
                    <a:pt x="8089983" y="0"/>
                  </a:lnTo>
                  <a:cubicBezTo>
                    <a:pt x="8158563" y="0"/>
                    <a:pt x="8214444" y="55880"/>
                    <a:pt x="8214444" y="124460"/>
                  </a:cubicBezTo>
                  <a:lnTo>
                    <a:pt x="8214444" y="4407787"/>
                  </a:lnTo>
                  <a:cubicBezTo>
                    <a:pt x="8214444" y="4476367"/>
                    <a:pt x="8158563" y="4532247"/>
                    <a:pt x="8089983" y="4532247"/>
                  </a:cubicBezTo>
                  <a:close/>
                </a:path>
              </a:pathLst>
            </a:custGeom>
            <a:gradFill rotWithShape="1">
              <a:gsLst>
                <a:gs pos="0">
                  <a:srgbClr val="3533CD">
                    <a:alpha val="100000"/>
                  </a:srgbClr>
                </a:gs>
                <a:gs pos="100000">
                  <a:srgbClr val="000000">
                    <a:alpha val="100000"/>
                  </a:srgbClr>
                </a:gs>
              </a:gsLst>
              <a:lin ang="0"/>
            </a:gradFill>
          </p:spPr>
        </p:sp>
      </p:grpSp>
      <p:pic>
        <p:nvPicPr>
          <p:cNvPr id="4" name="Picture 4"/>
          <p:cNvPicPr>
            <a:picLocks noChangeAspect="1"/>
          </p:cNvPicPr>
          <p:nvPr/>
        </p:nvPicPr>
        <p:blipFill>
          <a:blip r:embed="rId2"/>
          <a:srcRect/>
          <a:stretch>
            <a:fillRect/>
          </a:stretch>
        </p:blipFill>
        <p:spPr>
          <a:xfrm>
            <a:off x="14301531" y="4538478"/>
            <a:ext cx="545875" cy="941165"/>
          </a:xfrm>
          <a:prstGeom prst="rect">
            <a:avLst/>
          </a:prstGeom>
        </p:spPr>
      </p:pic>
      <p:sp>
        <p:nvSpPr>
          <p:cNvPr id="5" name="Freeform 5"/>
          <p:cNvSpPr/>
          <p:nvPr/>
        </p:nvSpPr>
        <p:spPr>
          <a:xfrm>
            <a:off x="12200797" y="1236988"/>
            <a:ext cx="2299226" cy="2573025"/>
          </a:xfrm>
          <a:custGeom>
            <a:avLst/>
            <a:gdLst/>
            <a:ahLst/>
            <a:cxnLst/>
            <a:rect l="l" t="t" r="r" b="b"/>
            <a:pathLst>
              <a:path w="2299226" h="2573025">
                <a:moveTo>
                  <a:pt x="0" y="0"/>
                </a:moveTo>
                <a:lnTo>
                  <a:pt x="2299226" y="0"/>
                </a:lnTo>
                <a:lnTo>
                  <a:pt x="2299226" y="2573025"/>
                </a:lnTo>
                <a:lnTo>
                  <a:pt x="0" y="2573025"/>
                </a:lnTo>
                <a:lnTo>
                  <a:pt x="0" y="0"/>
                </a:lnTo>
                <a:close/>
              </a:path>
            </a:pathLst>
          </a:custGeom>
          <a:blipFill>
            <a:blip r:embed="rId3"/>
            <a:stretch>
              <a:fillRect r="-98948"/>
            </a:stretch>
          </a:blipFill>
        </p:spPr>
      </p:sp>
      <p:sp>
        <p:nvSpPr>
          <p:cNvPr id="6" name="Freeform 6"/>
          <p:cNvSpPr/>
          <p:nvPr/>
        </p:nvSpPr>
        <p:spPr>
          <a:xfrm>
            <a:off x="13350410" y="4041777"/>
            <a:ext cx="3648975" cy="4105096"/>
          </a:xfrm>
          <a:custGeom>
            <a:avLst/>
            <a:gdLst/>
            <a:ahLst/>
            <a:cxnLst/>
            <a:rect l="l" t="t" r="r" b="b"/>
            <a:pathLst>
              <a:path w="3648975" h="4105096">
                <a:moveTo>
                  <a:pt x="0" y="0"/>
                </a:moveTo>
                <a:lnTo>
                  <a:pt x="3648975" y="0"/>
                </a:lnTo>
                <a:lnTo>
                  <a:pt x="3648975" y="4105096"/>
                </a:lnTo>
                <a:lnTo>
                  <a:pt x="0" y="4105096"/>
                </a:lnTo>
                <a:lnTo>
                  <a:pt x="0" y="0"/>
                </a:lnTo>
                <a:close/>
              </a:path>
            </a:pathLst>
          </a:custGeom>
          <a:blipFill>
            <a:blip r:embed="rId3"/>
            <a:stretch>
              <a:fillRect l="-100000"/>
            </a:stretch>
          </a:blipFill>
        </p:spPr>
      </p:sp>
      <p:sp>
        <p:nvSpPr>
          <p:cNvPr id="7" name="TextBox 7"/>
          <p:cNvSpPr txBox="1"/>
          <p:nvPr/>
        </p:nvSpPr>
        <p:spPr>
          <a:xfrm>
            <a:off x="1667027" y="3225387"/>
            <a:ext cx="10038790" cy="5029200"/>
          </a:xfrm>
          <a:prstGeom prst="rect">
            <a:avLst/>
          </a:prstGeom>
        </p:spPr>
        <p:txBody>
          <a:bodyPr lIns="0" tIns="0" rIns="0" bIns="0" rtlCol="0" anchor="t">
            <a:spAutoFit/>
          </a:bodyPr>
          <a:lstStyle/>
          <a:p>
            <a:pPr>
              <a:lnSpc>
                <a:spcPts val="3600"/>
              </a:lnSpc>
            </a:pPr>
            <a:r>
              <a:rPr lang="en-US" sz="3000">
                <a:solidFill>
                  <a:srgbClr val="FFFFFF"/>
                </a:solidFill>
                <a:latin typeface="Montserrat Bold"/>
              </a:rPr>
              <a:t>Pepsi's logo changes are designed to better align with people's recollection of the classic Pepsi logo design, while maintaining an eye on the future.</a:t>
            </a:r>
          </a:p>
          <a:p>
            <a:pPr>
              <a:lnSpc>
                <a:spcPts val="3600"/>
              </a:lnSpc>
            </a:pPr>
            <a:endParaRPr lang="en-US" sz="3000">
              <a:solidFill>
                <a:srgbClr val="FFFFFF"/>
              </a:solidFill>
              <a:latin typeface="Montserrat Bold"/>
            </a:endParaRPr>
          </a:p>
          <a:p>
            <a:pPr>
              <a:lnSpc>
                <a:spcPts val="3600"/>
              </a:lnSpc>
            </a:pPr>
            <a:r>
              <a:rPr lang="en-US" sz="3000">
                <a:solidFill>
                  <a:srgbClr val="FFFFFF"/>
                </a:solidFill>
                <a:latin typeface="Montserrat Bold"/>
              </a:rPr>
              <a:t>Pepsi will roll out the new look in North America in Fall, 2023 in time for the brand's 125th anniversary, and globally in 2024, marking the brand's next era.</a:t>
            </a:r>
          </a:p>
          <a:p>
            <a:pPr>
              <a:lnSpc>
                <a:spcPts val="3600"/>
              </a:lnSpc>
            </a:pPr>
            <a:endParaRPr lang="en-US" sz="3000">
              <a:solidFill>
                <a:srgbClr val="FFFFFF"/>
              </a:solidFill>
              <a:latin typeface="Montserrat Bold"/>
            </a:endParaRPr>
          </a:p>
          <a:p>
            <a:pPr>
              <a:lnSpc>
                <a:spcPts val="3600"/>
              </a:lnSpc>
            </a:pPr>
            <a:r>
              <a:rPr lang="en-US" sz="3000">
                <a:solidFill>
                  <a:srgbClr val="FFFFFF"/>
                </a:solidFill>
                <a:latin typeface="Montserrat Bold"/>
              </a:rPr>
              <a:t>“We think it’s a really great way to maintain [Pepsi’s] familiarity … but also project out to the future.” </a:t>
            </a:r>
          </a:p>
        </p:txBody>
      </p:sp>
      <p:sp>
        <p:nvSpPr>
          <p:cNvPr id="8" name="Freeform 8"/>
          <p:cNvSpPr/>
          <p:nvPr/>
        </p:nvSpPr>
        <p:spPr>
          <a:xfrm rot="2105581" flipH="1">
            <a:off x="14519611" y="2322925"/>
            <a:ext cx="1790109" cy="1324681"/>
          </a:xfrm>
          <a:custGeom>
            <a:avLst/>
            <a:gdLst/>
            <a:ahLst/>
            <a:cxnLst/>
            <a:rect l="l" t="t" r="r" b="b"/>
            <a:pathLst>
              <a:path w="1790109" h="1324681">
                <a:moveTo>
                  <a:pt x="1790109" y="0"/>
                </a:moveTo>
                <a:lnTo>
                  <a:pt x="0" y="0"/>
                </a:lnTo>
                <a:lnTo>
                  <a:pt x="0" y="1324680"/>
                </a:lnTo>
                <a:lnTo>
                  <a:pt x="1790109" y="1324680"/>
                </a:lnTo>
                <a:lnTo>
                  <a:pt x="1790109"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TextBox 9"/>
          <p:cNvSpPr txBox="1"/>
          <p:nvPr/>
        </p:nvSpPr>
        <p:spPr>
          <a:xfrm>
            <a:off x="1667027" y="952500"/>
            <a:ext cx="9254936" cy="1920240"/>
          </a:xfrm>
          <a:prstGeom prst="rect">
            <a:avLst/>
          </a:prstGeom>
        </p:spPr>
        <p:txBody>
          <a:bodyPr lIns="0" tIns="0" rIns="0" bIns="0" rtlCol="0" anchor="t">
            <a:spAutoFit/>
          </a:bodyPr>
          <a:lstStyle/>
          <a:p>
            <a:pPr>
              <a:lnSpc>
                <a:spcPts val="7380"/>
              </a:lnSpc>
            </a:pPr>
            <a:r>
              <a:rPr lang="en-US" sz="6000">
                <a:solidFill>
                  <a:srgbClr val="FFFFFF"/>
                </a:solidFill>
                <a:latin typeface="Hatton Bold"/>
              </a:rPr>
              <a:t>why did pepsi change their logo?</a:t>
            </a:r>
          </a:p>
        </p:txBody>
      </p:sp>
      <p:sp>
        <p:nvSpPr>
          <p:cNvPr id="10" name="TextBox 10"/>
          <p:cNvSpPr txBox="1"/>
          <p:nvPr/>
        </p:nvSpPr>
        <p:spPr>
          <a:xfrm>
            <a:off x="1667027" y="8473662"/>
            <a:ext cx="6717079" cy="764793"/>
          </a:xfrm>
          <a:prstGeom prst="rect">
            <a:avLst/>
          </a:prstGeom>
        </p:spPr>
        <p:txBody>
          <a:bodyPr lIns="0" tIns="0" rIns="0" bIns="0" rtlCol="0" anchor="t">
            <a:spAutoFit/>
          </a:bodyPr>
          <a:lstStyle/>
          <a:p>
            <a:pPr>
              <a:lnSpc>
                <a:spcPts val="2048"/>
              </a:lnSpc>
            </a:pPr>
            <a:r>
              <a:rPr lang="en-US" sz="1600" spc="480">
                <a:solidFill>
                  <a:srgbClr val="FFFFFF"/>
                </a:solidFill>
                <a:latin typeface="Montserrat Semi-Bold"/>
              </a:rPr>
              <a:t>TODD KAPLAN</a:t>
            </a:r>
          </a:p>
          <a:p>
            <a:pPr>
              <a:lnSpc>
                <a:spcPts val="2048"/>
              </a:lnSpc>
            </a:pPr>
            <a:r>
              <a:rPr lang="en-US" sz="1600" spc="480">
                <a:solidFill>
                  <a:srgbClr val="FFFFFF"/>
                </a:solidFill>
                <a:latin typeface="Montserrat Semi-Bold"/>
              </a:rPr>
              <a:t>CHIEF MARKETING OFFICER</a:t>
            </a:r>
          </a:p>
          <a:p>
            <a:pPr>
              <a:lnSpc>
                <a:spcPts val="2048"/>
              </a:lnSpc>
            </a:pPr>
            <a:r>
              <a:rPr lang="en-US" sz="1600" spc="480">
                <a:solidFill>
                  <a:srgbClr val="FFFFFF"/>
                </a:solidFill>
                <a:latin typeface="Montserrat Semi-Bold"/>
              </a:rPr>
              <a:t>PEPSI, CO.</a:t>
            </a:r>
          </a:p>
        </p:txBody>
      </p:sp>
      <p:grpSp>
        <p:nvGrpSpPr>
          <p:cNvPr id="11" name="Group 11"/>
          <p:cNvGrpSpPr/>
          <p:nvPr/>
        </p:nvGrpSpPr>
        <p:grpSpPr>
          <a:xfrm>
            <a:off x="11237296" y="8483187"/>
            <a:ext cx="6257174" cy="1136201"/>
            <a:chOff x="0" y="0"/>
            <a:chExt cx="8342899" cy="1514934"/>
          </a:xfrm>
        </p:grpSpPr>
        <p:sp>
          <p:nvSpPr>
            <p:cNvPr id="12" name="Freeform 12"/>
            <p:cNvSpPr/>
            <p:nvPr/>
          </p:nvSpPr>
          <p:spPr>
            <a:xfrm>
              <a:off x="6022082" y="0"/>
              <a:ext cx="2320817" cy="1514934"/>
            </a:xfrm>
            <a:custGeom>
              <a:avLst/>
              <a:gdLst/>
              <a:ahLst/>
              <a:cxnLst/>
              <a:rect l="l" t="t" r="r" b="b"/>
              <a:pathLst>
                <a:path w="2320817" h="1514934">
                  <a:moveTo>
                    <a:pt x="0" y="0"/>
                  </a:moveTo>
                  <a:lnTo>
                    <a:pt x="2320817" y="0"/>
                  </a:lnTo>
                  <a:lnTo>
                    <a:pt x="2320817" y="1514934"/>
                  </a:lnTo>
                  <a:lnTo>
                    <a:pt x="0" y="1514934"/>
                  </a:lnTo>
                  <a:lnTo>
                    <a:pt x="0" y="0"/>
                  </a:lnTo>
                  <a:close/>
                </a:path>
              </a:pathLst>
            </a:custGeom>
            <a:blipFill>
              <a:blip r:embed="rId6"/>
              <a:stretch>
                <a:fillRect/>
              </a:stretch>
            </a:blipFill>
          </p:spPr>
        </p:sp>
        <p:sp>
          <p:nvSpPr>
            <p:cNvPr id="13" name="TextBox 13"/>
            <p:cNvSpPr txBox="1"/>
            <p:nvPr/>
          </p:nvSpPr>
          <p:spPr>
            <a:xfrm>
              <a:off x="0" y="638508"/>
              <a:ext cx="6022082" cy="256967"/>
            </a:xfrm>
            <a:prstGeom prst="rect">
              <a:avLst/>
            </a:prstGeom>
          </p:spPr>
          <p:txBody>
            <a:bodyPr lIns="0" tIns="0" rIns="0" bIns="0" rtlCol="0" anchor="t">
              <a:spAutoFit/>
            </a:bodyPr>
            <a:lstStyle/>
            <a:p>
              <a:pPr algn="ctr">
                <a:lnSpc>
                  <a:spcPts val="1400"/>
                </a:lnSpc>
                <a:spcBef>
                  <a:spcPct val="0"/>
                </a:spcBef>
              </a:pPr>
              <a:r>
                <a:rPr lang="en-US" sz="1400" spc="420">
                  <a:solidFill>
                    <a:srgbClr val="FFFFFF"/>
                  </a:solidFill>
                  <a:latin typeface="Montserrat Semi-Bold"/>
                </a:rPr>
                <a:t>MARKETING INSIGHTS FROM SCC</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7188" y="305157"/>
            <a:ext cx="17573625" cy="9696093"/>
            <a:chOff x="0" y="0"/>
            <a:chExt cx="8214443" cy="4532247"/>
          </a:xfrm>
        </p:grpSpPr>
        <p:sp>
          <p:nvSpPr>
            <p:cNvPr id="3" name="Freeform 3"/>
            <p:cNvSpPr/>
            <p:nvPr/>
          </p:nvSpPr>
          <p:spPr>
            <a:xfrm>
              <a:off x="0" y="0"/>
              <a:ext cx="8214444" cy="4532247"/>
            </a:xfrm>
            <a:custGeom>
              <a:avLst/>
              <a:gdLst/>
              <a:ahLst/>
              <a:cxnLst/>
              <a:rect l="l" t="t" r="r" b="b"/>
              <a:pathLst>
                <a:path w="8214444" h="4532247">
                  <a:moveTo>
                    <a:pt x="8089983" y="4532247"/>
                  </a:moveTo>
                  <a:lnTo>
                    <a:pt x="124460" y="4532247"/>
                  </a:lnTo>
                  <a:cubicBezTo>
                    <a:pt x="55880" y="4532247"/>
                    <a:pt x="0" y="4476367"/>
                    <a:pt x="0" y="4407787"/>
                  </a:cubicBezTo>
                  <a:lnTo>
                    <a:pt x="0" y="124460"/>
                  </a:lnTo>
                  <a:cubicBezTo>
                    <a:pt x="0" y="55880"/>
                    <a:pt x="55880" y="0"/>
                    <a:pt x="124460" y="0"/>
                  </a:cubicBezTo>
                  <a:lnTo>
                    <a:pt x="8089983" y="0"/>
                  </a:lnTo>
                  <a:cubicBezTo>
                    <a:pt x="8158563" y="0"/>
                    <a:pt x="8214444" y="55880"/>
                    <a:pt x="8214444" y="124460"/>
                  </a:cubicBezTo>
                  <a:lnTo>
                    <a:pt x="8214444" y="4407787"/>
                  </a:lnTo>
                  <a:cubicBezTo>
                    <a:pt x="8214444" y="4476367"/>
                    <a:pt x="8158563" y="4532247"/>
                    <a:pt x="8089983" y="4532247"/>
                  </a:cubicBezTo>
                  <a:close/>
                </a:path>
              </a:pathLst>
            </a:custGeom>
            <a:gradFill rotWithShape="1">
              <a:gsLst>
                <a:gs pos="0">
                  <a:srgbClr val="3533CD">
                    <a:alpha val="100000"/>
                  </a:srgbClr>
                </a:gs>
                <a:gs pos="100000">
                  <a:srgbClr val="000000">
                    <a:alpha val="100000"/>
                  </a:srgbClr>
                </a:gs>
              </a:gsLst>
              <a:lin ang="0"/>
            </a:gradFill>
          </p:spPr>
        </p:sp>
      </p:grpSp>
      <p:pic>
        <p:nvPicPr>
          <p:cNvPr id="4" name="Picture 4"/>
          <p:cNvPicPr>
            <a:picLocks noChangeAspect="1"/>
          </p:cNvPicPr>
          <p:nvPr/>
        </p:nvPicPr>
        <p:blipFill>
          <a:blip r:embed="rId2"/>
          <a:srcRect/>
          <a:stretch>
            <a:fillRect/>
          </a:stretch>
        </p:blipFill>
        <p:spPr>
          <a:xfrm>
            <a:off x="14301531" y="4538478"/>
            <a:ext cx="545875" cy="941165"/>
          </a:xfrm>
          <a:prstGeom prst="rect">
            <a:avLst/>
          </a:prstGeom>
        </p:spPr>
      </p:pic>
      <p:grpSp>
        <p:nvGrpSpPr>
          <p:cNvPr id="5" name="Group 5"/>
          <p:cNvGrpSpPr/>
          <p:nvPr/>
        </p:nvGrpSpPr>
        <p:grpSpPr>
          <a:xfrm>
            <a:off x="11237296" y="8483187"/>
            <a:ext cx="6257174" cy="1136201"/>
            <a:chOff x="0" y="0"/>
            <a:chExt cx="8342899" cy="1514934"/>
          </a:xfrm>
        </p:grpSpPr>
        <p:sp>
          <p:nvSpPr>
            <p:cNvPr id="6" name="Freeform 6"/>
            <p:cNvSpPr/>
            <p:nvPr/>
          </p:nvSpPr>
          <p:spPr>
            <a:xfrm>
              <a:off x="6022082" y="0"/>
              <a:ext cx="2320817" cy="1514934"/>
            </a:xfrm>
            <a:custGeom>
              <a:avLst/>
              <a:gdLst/>
              <a:ahLst/>
              <a:cxnLst/>
              <a:rect l="l" t="t" r="r" b="b"/>
              <a:pathLst>
                <a:path w="2320817" h="1514934">
                  <a:moveTo>
                    <a:pt x="0" y="0"/>
                  </a:moveTo>
                  <a:lnTo>
                    <a:pt x="2320817" y="0"/>
                  </a:lnTo>
                  <a:lnTo>
                    <a:pt x="2320817" y="1514934"/>
                  </a:lnTo>
                  <a:lnTo>
                    <a:pt x="0" y="1514934"/>
                  </a:lnTo>
                  <a:lnTo>
                    <a:pt x="0" y="0"/>
                  </a:lnTo>
                  <a:close/>
                </a:path>
              </a:pathLst>
            </a:custGeom>
            <a:blipFill>
              <a:blip r:embed="rId3"/>
              <a:stretch>
                <a:fillRect/>
              </a:stretch>
            </a:blipFill>
          </p:spPr>
        </p:sp>
        <p:sp>
          <p:nvSpPr>
            <p:cNvPr id="7" name="TextBox 7"/>
            <p:cNvSpPr txBox="1"/>
            <p:nvPr/>
          </p:nvSpPr>
          <p:spPr>
            <a:xfrm>
              <a:off x="0" y="638508"/>
              <a:ext cx="6022082" cy="256967"/>
            </a:xfrm>
            <a:prstGeom prst="rect">
              <a:avLst/>
            </a:prstGeom>
          </p:spPr>
          <p:txBody>
            <a:bodyPr lIns="0" tIns="0" rIns="0" bIns="0" rtlCol="0" anchor="t">
              <a:spAutoFit/>
            </a:bodyPr>
            <a:lstStyle/>
            <a:p>
              <a:pPr algn="ctr">
                <a:lnSpc>
                  <a:spcPts val="1400"/>
                </a:lnSpc>
                <a:spcBef>
                  <a:spcPct val="0"/>
                </a:spcBef>
              </a:pPr>
              <a:r>
                <a:rPr lang="en-US" sz="1400" spc="420">
                  <a:solidFill>
                    <a:srgbClr val="FFFFFF"/>
                  </a:solidFill>
                  <a:latin typeface="Montserrat Semi-Bold"/>
                </a:rPr>
                <a:t>MARKETING INSIGHTS FROM SCC</a:t>
              </a:r>
            </a:p>
          </p:txBody>
        </p:sp>
      </p:grpSp>
      <p:sp>
        <p:nvSpPr>
          <p:cNvPr id="8" name="Freeform 8"/>
          <p:cNvSpPr/>
          <p:nvPr/>
        </p:nvSpPr>
        <p:spPr>
          <a:xfrm>
            <a:off x="4050706" y="2906150"/>
            <a:ext cx="9914732" cy="5577037"/>
          </a:xfrm>
          <a:custGeom>
            <a:avLst/>
            <a:gdLst/>
            <a:ahLst/>
            <a:cxnLst/>
            <a:rect l="l" t="t" r="r" b="b"/>
            <a:pathLst>
              <a:path w="9914732" h="5577037">
                <a:moveTo>
                  <a:pt x="0" y="0"/>
                </a:moveTo>
                <a:lnTo>
                  <a:pt x="9914731" y="0"/>
                </a:lnTo>
                <a:lnTo>
                  <a:pt x="9914731" y="5577037"/>
                </a:lnTo>
                <a:lnTo>
                  <a:pt x="0" y="5577037"/>
                </a:lnTo>
                <a:lnTo>
                  <a:pt x="0" y="0"/>
                </a:lnTo>
                <a:close/>
              </a:path>
            </a:pathLst>
          </a:custGeom>
          <a:blipFill>
            <a:blip r:embed="rId4"/>
            <a:stretch>
              <a:fillRect/>
            </a:stretch>
          </a:blipFill>
        </p:spPr>
      </p:sp>
      <p:sp>
        <p:nvSpPr>
          <p:cNvPr id="9" name="TextBox 9"/>
          <p:cNvSpPr txBox="1"/>
          <p:nvPr/>
        </p:nvSpPr>
        <p:spPr>
          <a:xfrm>
            <a:off x="1667027" y="2216779"/>
            <a:ext cx="14682089" cy="409575"/>
          </a:xfrm>
          <a:prstGeom prst="rect">
            <a:avLst/>
          </a:prstGeom>
        </p:spPr>
        <p:txBody>
          <a:bodyPr lIns="0" tIns="0" rIns="0" bIns="0" rtlCol="0" anchor="t">
            <a:spAutoFit/>
          </a:bodyPr>
          <a:lstStyle/>
          <a:p>
            <a:pPr>
              <a:lnSpc>
                <a:spcPts val="3240"/>
              </a:lnSpc>
            </a:pPr>
            <a:r>
              <a:rPr lang="en-US" sz="2700">
                <a:solidFill>
                  <a:srgbClr val="FFFFFF"/>
                </a:solidFill>
                <a:latin typeface="Montserrat Bold"/>
              </a:rPr>
              <a:t>Pepsi has had several iterations of their iconic logo since the company's inception.</a:t>
            </a:r>
          </a:p>
        </p:txBody>
      </p:sp>
      <p:sp>
        <p:nvSpPr>
          <p:cNvPr id="10" name="TextBox 10"/>
          <p:cNvSpPr txBox="1"/>
          <p:nvPr/>
        </p:nvSpPr>
        <p:spPr>
          <a:xfrm>
            <a:off x="1667027" y="952500"/>
            <a:ext cx="9254936" cy="986790"/>
          </a:xfrm>
          <a:prstGeom prst="rect">
            <a:avLst/>
          </a:prstGeom>
        </p:spPr>
        <p:txBody>
          <a:bodyPr lIns="0" tIns="0" rIns="0" bIns="0" rtlCol="0" anchor="t">
            <a:spAutoFit/>
          </a:bodyPr>
          <a:lstStyle/>
          <a:p>
            <a:pPr>
              <a:lnSpc>
                <a:spcPts val="7380"/>
              </a:lnSpc>
            </a:pPr>
            <a:r>
              <a:rPr lang="en-US" sz="6000">
                <a:solidFill>
                  <a:srgbClr val="FFFFFF"/>
                </a:solidFill>
                <a:latin typeface="Hatton Bold"/>
              </a:rPr>
              <a:t>pepsi's logo history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dirty="0"/>
          </a:p>
        </p:txBody>
      </p:sp>
      <p:pic>
        <p:nvPicPr>
          <p:cNvPr id="5" name="Online Media 3" descr="New Logo and Visual Identity Announcement | Pepsi">
            <a:hlinkClick r:id="" action="ppaction://media"/>
            <a:extLst>
              <a:ext uri="{FF2B5EF4-FFF2-40B4-BE49-F238E27FC236}">
                <a16:creationId xmlns:a16="http://schemas.microsoft.com/office/drawing/2014/main" id="{7467F236-F436-AB63-3421-BD76339D539B}"/>
              </a:ext>
            </a:extLst>
          </p:cNvPr>
          <p:cNvPicPr>
            <a:picLocks noRot="1" noChangeAspect="1"/>
          </p:cNvPicPr>
          <p:nvPr>
            <a:videoFile r:link="rId1"/>
          </p:nvPr>
        </p:nvPicPr>
        <p:blipFill>
          <a:blip r:embed="rId4"/>
          <a:stretch>
            <a:fillRect/>
          </a:stretch>
        </p:blipFill>
        <p:spPr>
          <a:xfrm>
            <a:off x="1511558" y="1028700"/>
            <a:ext cx="14764257" cy="83418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796</Words>
  <Application>Microsoft Macintosh PowerPoint</Application>
  <PresentationFormat>Custom</PresentationFormat>
  <Paragraphs>93</Paragraphs>
  <Slides>13</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Hatton Bold</vt:lpstr>
      <vt:lpstr>Montserrat Bold</vt:lpstr>
      <vt:lpstr>Montserrat Semi-Bold Italics</vt:lpstr>
      <vt:lpstr>Montserrat</vt:lpstr>
      <vt:lpstr>Montserrat Semi-Bold Bold</vt:lpstr>
      <vt:lpstr>Montserrat Semi-Bold</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Mktg Insights:  Pepsi Branding</dc:title>
  <cp:lastModifiedBy>Chris Lindauer</cp:lastModifiedBy>
  <cp:revision>3</cp:revision>
  <dcterms:created xsi:type="dcterms:W3CDTF">2006-08-16T00:00:00Z</dcterms:created>
  <dcterms:modified xsi:type="dcterms:W3CDTF">2023-08-04T18:47:37Z</dcterms:modified>
  <dc:identifier>DAFfWdgnIuU</dc:identifier>
</cp:coreProperties>
</file>