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6"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Montserrat Classic" pitchFamily="2" charset="77"/>
      <p:regular r:id="rId29"/>
    </p:embeddedFont>
    <p:embeddedFont>
      <p:font typeface="Montserrat Classic Bold" pitchFamily="2" charset="77"/>
      <p:regular r:id="rId30"/>
      <p:bold r:id="rId31"/>
    </p:embeddedFont>
    <p:embeddedFont>
      <p:font typeface="Montserrat Light" pitchFamily="2" charset="77"/>
      <p:regular r:id="rId32"/>
      <p:italic r:id="rId33"/>
    </p:embeddedFont>
    <p:embeddedFont>
      <p:font typeface="Montserrat Light Bold" pitchFamily="2" charset="77"/>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94" autoAdjust="0"/>
  </p:normalViewPr>
  <p:slideViewPr>
    <p:cSldViewPr>
      <p:cViewPr varScale="1">
        <p:scale>
          <a:sx n="80" d="100"/>
          <a:sy n="80" d="100"/>
        </p:scale>
        <p:origin x="82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hyperlink" Target="https://www.tiktok.com/@krispykremeaustralia" TargetMode="External"/><Relationship Id="rId3" Type="http://schemas.openxmlformats.org/officeDocument/2006/relationships/image" Target="../media/image37.png"/><Relationship Id="rId7" Type="http://schemas.openxmlformats.org/officeDocument/2006/relationships/image" Target="../media/image32.sv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3.png"/><Relationship Id="rId5" Type="http://schemas.openxmlformats.org/officeDocument/2006/relationships/image" Target="../media/image44.sv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4FEE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64035" y="1788453"/>
            <a:ext cx="7943850" cy="7943850"/>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D72A6"/>
            </a:solidFill>
          </p:spPr>
        </p:sp>
      </p:grpSp>
      <p:grpSp>
        <p:nvGrpSpPr>
          <p:cNvPr id="4" name="Group 4"/>
          <p:cNvGrpSpPr/>
          <p:nvPr/>
        </p:nvGrpSpPr>
        <p:grpSpPr>
          <a:xfrm>
            <a:off x="-348129" y="-152400"/>
            <a:ext cx="6223488" cy="1059180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03F8B"/>
            </a:solidFill>
          </p:spPr>
        </p:sp>
      </p:grpSp>
      <p:grpSp>
        <p:nvGrpSpPr>
          <p:cNvPr id="6" name="Group 6"/>
          <p:cNvGrpSpPr>
            <a:grpSpLocks noChangeAspect="1"/>
          </p:cNvGrpSpPr>
          <p:nvPr/>
        </p:nvGrpSpPr>
        <p:grpSpPr>
          <a:xfrm>
            <a:off x="-3194065" y="323850"/>
            <a:ext cx="4819650" cy="4819650"/>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B4FEE7"/>
            </a:solidFill>
          </p:spPr>
        </p:sp>
      </p:grpSp>
      <p:sp>
        <p:nvSpPr>
          <p:cNvPr id="8" name="Freeform 8"/>
          <p:cNvSpPr/>
          <p:nvPr/>
        </p:nvSpPr>
        <p:spPr>
          <a:xfrm>
            <a:off x="864035" y="2011984"/>
            <a:ext cx="7914840" cy="7496789"/>
          </a:xfrm>
          <a:custGeom>
            <a:avLst/>
            <a:gdLst/>
            <a:ahLst/>
            <a:cxnLst/>
            <a:rect l="l" t="t" r="r" b="b"/>
            <a:pathLst>
              <a:path w="7914840" h="7496789">
                <a:moveTo>
                  <a:pt x="0" y="0"/>
                </a:moveTo>
                <a:lnTo>
                  <a:pt x="7914840" y="0"/>
                </a:lnTo>
                <a:lnTo>
                  <a:pt x="7914840" y="7496788"/>
                </a:lnTo>
                <a:lnTo>
                  <a:pt x="0" y="7496788"/>
                </a:lnTo>
                <a:lnTo>
                  <a:pt x="0" y="0"/>
                </a:lnTo>
                <a:close/>
              </a:path>
            </a:pathLst>
          </a:custGeom>
          <a:blipFill>
            <a:blip r:embed="rId2"/>
            <a:stretch>
              <a:fillRect t="-2788" b="-2788"/>
            </a:stretch>
          </a:blipFill>
        </p:spPr>
      </p:sp>
      <p:sp>
        <p:nvSpPr>
          <p:cNvPr id="9" name="Freeform 9"/>
          <p:cNvSpPr/>
          <p:nvPr/>
        </p:nvSpPr>
        <p:spPr>
          <a:xfrm>
            <a:off x="0" y="232022"/>
            <a:ext cx="5533976" cy="3112862"/>
          </a:xfrm>
          <a:custGeom>
            <a:avLst/>
            <a:gdLst/>
            <a:ahLst/>
            <a:cxnLst/>
            <a:rect l="l" t="t" r="r" b="b"/>
            <a:pathLst>
              <a:path w="5533976" h="3112862">
                <a:moveTo>
                  <a:pt x="0" y="0"/>
                </a:moveTo>
                <a:lnTo>
                  <a:pt x="5533976" y="0"/>
                </a:lnTo>
                <a:lnTo>
                  <a:pt x="5533976" y="3112862"/>
                </a:lnTo>
                <a:lnTo>
                  <a:pt x="0" y="3112862"/>
                </a:lnTo>
                <a:lnTo>
                  <a:pt x="0" y="0"/>
                </a:lnTo>
                <a:close/>
              </a:path>
            </a:pathLst>
          </a:custGeom>
          <a:blipFill>
            <a:blip r:embed="rId3"/>
            <a:stretch>
              <a:fillRect/>
            </a:stretch>
          </a:blipFill>
        </p:spPr>
      </p:sp>
      <p:sp>
        <p:nvSpPr>
          <p:cNvPr id="10" name="Freeform 10"/>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4"/>
            <a:stretch>
              <a:fillRect/>
            </a:stretch>
          </a:blipFill>
        </p:spPr>
      </p:sp>
      <p:grpSp>
        <p:nvGrpSpPr>
          <p:cNvPr id="11" name="Group 11"/>
          <p:cNvGrpSpPr/>
          <p:nvPr/>
        </p:nvGrpSpPr>
        <p:grpSpPr>
          <a:xfrm>
            <a:off x="8909563" y="1165524"/>
            <a:ext cx="8514402" cy="7955951"/>
            <a:chOff x="-75501" y="-9525"/>
            <a:chExt cx="11352537" cy="10607937"/>
          </a:xfrm>
        </p:grpSpPr>
        <p:sp>
          <p:nvSpPr>
            <p:cNvPr id="12" name="TextBox 12"/>
            <p:cNvSpPr txBox="1"/>
            <p:nvPr/>
          </p:nvSpPr>
          <p:spPr>
            <a:xfrm>
              <a:off x="2031850" y="-9525"/>
              <a:ext cx="9245186" cy="5792698"/>
            </a:xfrm>
            <a:prstGeom prst="rect">
              <a:avLst/>
            </a:prstGeom>
          </p:spPr>
          <p:txBody>
            <a:bodyPr lIns="0" tIns="0" rIns="0" bIns="0" rtlCol="0" anchor="t">
              <a:spAutoFit/>
            </a:bodyPr>
            <a:lstStyle/>
            <a:p>
              <a:pPr algn="r">
                <a:lnSpc>
                  <a:spcPts val="6936"/>
                </a:lnSpc>
              </a:pPr>
              <a:r>
                <a:rPr lang="en-US" sz="5685" spc="625" dirty="0">
                  <a:solidFill>
                    <a:srgbClr val="603F8B"/>
                  </a:solidFill>
                  <a:latin typeface="Montserrat Classic"/>
                </a:rPr>
                <a:t>KRISPY KREME GLAZES A TRAIL TO MARKETING SUCESS</a:t>
              </a:r>
            </a:p>
          </p:txBody>
        </p:sp>
        <p:sp>
          <p:nvSpPr>
            <p:cNvPr id="13" name="TextBox 13"/>
            <p:cNvSpPr txBox="1"/>
            <p:nvPr/>
          </p:nvSpPr>
          <p:spPr>
            <a:xfrm>
              <a:off x="-75501" y="6563118"/>
              <a:ext cx="11352537" cy="4035294"/>
            </a:xfrm>
            <a:prstGeom prst="rect">
              <a:avLst/>
            </a:prstGeom>
          </p:spPr>
          <p:txBody>
            <a:bodyPr lIns="0" tIns="0" rIns="0" bIns="0" rtlCol="0" anchor="t">
              <a:spAutoFit/>
            </a:bodyPr>
            <a:lstStyle/>
            <a:p>
              <a:pPr algn="r">
                <a:lnSpc>
                  <a:spcPts val="13645"/>
                </a:lnSpc>
              </a:pPr>
              <a:r>
                <a:rPr lang="en-US" sz="12634" spc="126" dirty="0">
                  <a:solidFill>
                    <a:srgbClr val="603F8B"/>
                  </a:solidFill>
                  <a:latin typeface="Montserrat Classic Bold"/>
                </a:rPr>
                <a:t>SWEET</a:t>
              </a:r>
            </a:p>
            <a:p>
              <a:pPr algn="r">
                <a:lnSpc>
                  <a:spcPts val="10006"/>
                </a:lnSpc>
              </a:pPr>
              <a:r>
                <a:rPr lang="en-US" sz="9600" spc="92" dirty="0">
                  <a:solidFill>
                    <a:srgbClr val="603F8B"/>
                  </a:solidFill>
                  <a:latin typeface="Montserrat Classic Bold"/>
                </a:rPr>
                <a:t>PROMOTION</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999"/>
          </a:blip>
          <a:srcRect l="479" t="15734" b="242"/>
          <a:stretch>
            <a:fillRect/>
          </a:stretch>
        </p:blipFill>
        <p:spPr>
          <a:xfrm>
            <a:off x="0" y="0"/>
            <a:ext cx="18288000" cy="10287000"/>
          </a:xfrm>
          <a:prstGeom prst="rect">
            <a:avLst/>
          </a:prstGeom>
        </p:spPr>
      </p:pic>
      <p:sp>
        <p:nvSpPr>
          <p:cNvPr id="3" name="TextBox 3"/>
          <p:cNvSpPr txBox="1"/>
          <p:nvPr/>
        </p:nvSpPr>
        <p:spPr>
          <a:xfrm>
            <a:off x="2919729" y="3534349"/>
            <a:ext cx="6701851" cy="3648075"/>
          </a:xfrm>
          <a:prstGeom prst="rect">
            <a:avLst/>
          </a:prstGeom>
        </p:spPr>
        <p:txBody>
          <a:bodyPr lIns="0" tIns="0" rIns="0" bIns="0" rtlCol="0" anchor="t">
            <a:spAutoFit/>
          </a:bodyPr>
          <a:lstStyle/>
          <a:p>
            <a:pPr>
              <a:lnSpc>
                <a:spcPts val="4199"/>
              </a:lnSpc>
            </a:pPr>
            <a:r>
              <a:rPr lang="en-US" sz="2999" spc="59">
                <a:solidFill>
                  <a:srgbClr val="603F8B"/>
                </a:solidFill>
                <a:latin typeface="Montserrat Classic"/>
              </a:rPr>
              <a:t>On Tax Day, guests who visited participating Krispy Kreme shops across the U.S. and purchased an Assorted or Original Glazed® dozen at regular price only had to  pay the price of sales tax for a second Original Glazed® dozen.</a:t>
            </a:r>
          </a:p>
        </p:txBody>
      </p:sp>
      <p:sp>
        <p:nvSpPr>
          <p:cNvPr id="4" name="TextBox 4"/>
          <p:cNvSpPr txBox="1"/>
          <p:nvPr/>
        </p:nvSpPr>
        <p:spPr>
          <a:xfrm>
            <a:off x="2919729" y="1967313"/>
            <a:ext cx="11394994" cy="1200096"/>
          </a:xfrm>
          <a:prstGeom prst="rect">
            <a:avLst/>
          </a:prstGeom>
        </p:spPr>
        <p:txBody>
          <a:bodyPr lIns="0" tIns="0" rIns="0" bIns="0" rtlCol="0" anchor="t">
            <a:spAutoFit/>
          </a:bodyPr>
          <a:lstStyle/>
          <a:p>
            <a:pPr>
              <a:lnSpc>
                <a:spcPts val="4799"/>
              </a:lnSpc>
              <a:spcBef>
                <a:spcPct val="0"/>
              </a:spcBef>
            </a:pPr>
            <a:r>
              <a:rPr lang="en-US" sz="3999" spc="295">
                <a:solidFill>
                  <a:srgbClr val="603F8B"/>
                </a:solidFill>
                <a:latin typeface="Montserrat Classic Bold"/>
              </a:rPr>
              <a:t>2023: "SWEET TAX BREAK" DAY PROMOTION</a:t>
            </a:r>
          </a:p>
        </p:txBody>
      </p:sp>
      <p:sp>
        <p:nvSpPr>
          <p:cNvPr id="5" name="AutoShape 5"/>
          <p:cNvSpPr/>
          <p:nvPr/>
        </p:nvSpPr>
        <p:spPr>
          <a:xfrm rot="-2700000">
            <a:off x="5940195" y="5309640"/>
            <a:ext cx="15081985" cy="154644"/>
          </a:xfrm>
          <a:prstGeom prst="rect">
            <a:avLst/>
          </a:prstGeom>
          <a:solidFill>
            <a:srgbClr val="603F8B"/>
          </a:solidFill>
        </p:spPr>
      </p:sp>
      <p:sp>
        <p:nvSpPr>
          <p:cNvPr id="6" name="Freeform 6"/>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grpSp>
        <p:nvGrpSpPr>
          <p:cNvPr id="7" name="Group 7"/>
          <p:cNvGrpSpPr/>
          <p:nvPr/>
        </p:nvGrpSpPr>
        <p:grpSpPr>
          <a:xfrm rot="1566372">
            <a:off x="-1422115" y="-1768483"/>
            <a:ext cx="7262549" cy="12360184"/>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03F8B"/>
            </a:solidFill>
          </p:spPr>
        </p:sp>
      </p:grpSp>
      <p:grpSp>
        <p:nvGrpSpPr>
          <p:cNvPr id="9" name="Group 9"/>
          <p:cNvGrpSpPr>
            <a:grpSpLocks noChangeAspect="1"/>
          </p:cNvGrpSpPr>
          <p:nvPr/>
        </p:nvGrpSpPr>
        <p:grpSpPr>
          <a:xfrm>
            <a:off x="-2988836" y="-1010136"/>
            <a:ext cx="4819650" cy="4819650"/>
            <a:chOff x="0" y="0"/>
            <a:chExt cx="2787650" cy="2787650"/>
          </a:xfrm>
        </p:grpSpPr>
        <p:sp>
          <p:nvSpPr>
            <p:cNvPr id="10" name="Freeform 10"/>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sp>
      </p:grpSp>
      <p:sp>
        <p:nvSpPr>
          <p:cNvPr id="11" name="Freeform 11"/>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grpSp>
        <p:nvGrpSpPr>
          <p:cNvPr id="12" name="Group 12"/>
          <p:cNvGrpSpPr>
            <a:grpSpLocks noChangeAspect="1"/>
          </p:cNvGrpSpPr>
          <p:nvPr/>
        </p:nvGrpSpPr>
        <p:grpSpPr>
          <a:xfrm>
            <a:off x="12934950" y="1967313"/>
            <a:ext cx="7852062" cy="7852062"/>
            <a:chOff x="0" y="0"/>
            <a:chExt cx="2787650" cy="2787650"/>
          </a:xfrm>
        </p:grpSpPr>
        <p:sp>
          <p:nvSpPr>
            <p:cNvPr id="13" name="Freeform 1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603F8B"/>
            </a:solidFill>
          </p:spPr>
        </p:sp>
      </p:grpSp>
      <p:sp>
        <p:nvSpPr>
          <p:cNvPr id="14" name="Freeform 14"/>
          <p:cNvSpPr/>
          <p:nvPr/>
        </p:nvSpPr>
        <p:spPr>
          <a:xfrm>
            <a:off x="9935161" y="3182484"/>
            <a:ext cx="8146751" cy="4579931"/>
          </a:xfrm>
          <a:custGeom>
            <a:avLst/>
            <a:gdLst/>
            <a:ahLst/>
            <a:cxnLst/>
            <a:rect l="l" t="t" r="r" b="b"/>
            <a:pathLst>
              <a:path w="8146751" h="4579931">
                <a:moveTo>
                  <a:pt x="0" y="0"/>
                </a:moveTo>
                <a:lnTo>
                  <a:pt x="8146751" y="0"/>
                </a:lnTo>
                <a:lnTo>
                  <a:pt x="8146751" y="4579931"/>
                </a:lnTo>
                <a:lnTo>
                  <a:pt x="0" y="4579931"/>
                </a:lnTo>
                <a:lnTo>
                  <a:pt x="0" y="0"/>
                </a:lnTo>
                <a:close/>
              </a:path>
            </a:pathLst>
          </a:custGeom>
          <a:blipFill>
            <a:blip r:embed="rId4"/>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E5941"/>
        </a:solidFill>
        <a:effectLst/>
      </p:bgPr>
    </p:bg>
    <p:spTree>
      <p:nvGrpSpPr>
        <p:cNvPr id="1" name=""/>
        <p:cNvGrpSpPr/>
        <p:nvPr/>
      </p:nvGrpSpPr>
      <p:grpSpPr>
        <a:xfrm>
          <a:off x="0" y="0"/>
          <a:ext cx="0" cy="0"/>
          <a:chOff x="0" y="0"/>
          <a:chExt cx="0" cy="0"/>
        </a:xfrm>
      </p:grpSpPr>
      <p:sp>
        <p:nvSpPr>
          <p:cNvPr id="2" name="Freeform 2"/>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2"/>
            <a:stretch>
              <a:fillRect/>
            </a:stretch>
          </a:blipFill>
        </p:spPr>
      </p:sp>
      <p:sp>
        <p:nvSpPr>
          <p:cNvPr id="3" name="Freeform 3"/>
          <p:cNvSpPr/>
          <p:nvPr/>
        </p:nvSpPr>
        <p:spPr>
          <a:xfrm>
            <a:off x="-1879001" y="-212389"/>
            <a:ext cx="20167001" cy="5308264"/>
          </a:xfrm>
          <a:custGeom>
            <a:avLst/>
            <a:gdLst/>
            <a:ahLst/>
            <a:cxnLst/>
            <a:rect l="l" t="t" r="r" b="b"/>
            <a:pathLst>
              <a:path w="20167001" h="5308264">
                <a:moveTo>
                  <a:pt x="0" y="0"/>
                </a:moveTo>
                <a:lnTo>
                  <a:pt x="20167001" y="0"/>
                </a:lnTo>
                <a:lnTo>
                  <a:pt x="20167001" y="5308264"/>
                </a:lnTo>
                <a:lnTo>
                  <a:pt x="0" y="5308264"/>
                </a:lnTo>
                <a:lnTo>
                  <a:pt x="0" y="0"/>
                </a:lnTo>
                <a:close/>
              </a:path>
            </a:pathLst>
          </a:custGeom>
          <a:blipFill>
            <a:blip r:embed="rId3"/>
            <a:stretch>
              <a:fillRect t="-96918" b="-56359"/>
            </a:stretch>
          </a:blipFill>
        </p:spPr>
      </p:sp>
      <p:grpSp>
        <p:nvGrpSpPr>
          <p:cNvPr id="4" name="Group 4"/>
          <p:cNvGrpSpPr>
            <a:grpSpLocks noChangeAspect="1"/>
          </p:cNvGrpSpPr>
          <p:nvPr/>
        </p:nvGrpSpPr>
        <p:grpSpPr>
          <a:xfrm>
            <a:off x="11976570" y="-163148"/>
            <a:ext cx="6267450" cy="6267450"/>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0E5941"/>
            </a:solidFill>
          </p:spPr>
        </p:sp>
      </p:grpSp>
      <p:sp>
        <p:nvSpPr>
          <p:cNvPr id="6" name="Freeform 6"/>
          <p:cNvSpPr/>
          <p:nvPr/>
        </p:nvSpPr>
        <p:spPr>
          <a:xfrm>
            <a:off x="12536166" y="333268"/>
            <a:ext cx="5148258" cy="5137621"/>
          </a:xfrm>
          <a:custGeom>
            <a:avLst/>
            <a:gdLst/>
            <a:ahLst/>
            <a:cxnLst/>
            <a:rect l="l" t="t" r="r" b="b"/>
            <a:pathLst>
              <a:path w="5148258" h="5137621">
                <a:moveTo>
                  <a:pt x="0" y="0"/>
                </a:moveTo>
                <a:lnTo>
                  <a:pt x="5148258" y="0"/>
                </a:lnTo>
                <a:lnTo>
                  <a:pt x="5148258" y="5137622"/>
                </a:lnTo>
                <a:lnTo>
                  <a:pt x="0" y="5137622"/>
                </a:lnTo>
                <a:lnTo>
                  <a:pt x="0" y="0"/>
                </a:lnTo>
                <a:close/>
              </a:path>
            </a:pathLst>
          </a:custGeom>
          <a:blipFill>
            <a:blip r:embed="rId4"/>
            <a:stretch>
              <a:fillRect/>
            </a:stretch>
          </a:blipFill>
        </p:spPr>
      </p:sp>
      <p:grpSp>
        <p:nvGrpSpPr>
          <p:cNvPr id="7" name="Group 7"/>
          <p:cNvGrpSpPr/>
          <p:nvPr/>
        </p:nvGrpSpPr>
        <p:grpSpPr>
          <a:xfrm>
            <a:off x="2756294" y="5721984"/>
            <a:ext cx="15531706" cy="3975395"/>
            <a:chOff x="0" y="0"/>
            <a:chExt cx="20708942" cy="5300527"/>
          </a:xfrm>
        </p:grpSpPr>
        <p:sp>
          <p:nvSpPr>
            <p:cNvPr id="8" name="TextBox 8"/>
            <p:cNvSpPr txBox="1"/>
            <p:nvPr/>
          </p:nvSpPr>
          <p:spPr>
            <a:xfrm>
              <a:off x="0" y="0"/>
              <a:ext cx="19242783" cy="664813"/>
            </a:xfrm>
            <a:prstGeom prst="rect">
              <a:avLst/>
            </a:prstGeom>
          </p:spPr>
          <p:txBody>
            <a:bodyPr lIns="0" tIns="0" rIns="0" bIns="0" rtlCol="0" anchor="t">
              <a:spAutoFit/>
            </a:bodyPr>
            <a:lstStyle/>
            <a:p>
              <a:pPr algn="r">
                <a:lnSpc>
                  <a:spcPts val="3955"/>
                </a:lnSpc>
              </a:pPr>
              <a:endParaRPr/>
            </a:p>
          </p:txBody>
        </p:sp>
        <p:sp>
          <p:nvSpPr>
            <p:cNvPr id="9" name="TextBox 9"/>
            <p:cNvSpPr txBox="1"/>
            <p:nvPr/>
          </p:nvSpPr>
          <p:spPr>
            <a:xfrm>
              <a:off x="0" y="1078694"/>
              <a:ext cx="19242783" cy="4221833"/>
            </a:xfrm>
            <a:prstGeom prst="rect">
              <a:avLst/>
            </a:prstGeom>
          </p:spPr>
          <p:txBody>
            <a:bodyPr lIns="0" tIns="0" rIns="0" bIns="0" rtlCol="0" anchor="t">
              <a:spAutoFit/>
            </a:bodyPr>
            <a:lstStyle/>
            <a:p>
              <a:pPr algn="just">
                <a:lnSpc>
                  <a:spcPts val="4220"/>
                </a:lnSpc>
              </a:pPr>
              <a:r>
                <a:rPr lang="en-US" sz="3014" spc="60">
                  <a:solidFill>
                    <a:srgbClr val="FFFFFF"/>
                  </a:solidFill>
                  <a:latin typeface="Montserrat Light"/>
                </a:rPr>
                <a:t>Krispy kreme gave out one free, green-colored version of their glazed doughnuts to its customers for St. Patrick's Day. The chain also released four festive doughnuts in celebration of the holiday. Customers who visited a Krispy Kreme (in-shop or drive-thru) while wearing green received the "O'riginal Glazed."</a:t>
              </a:r>
            </a:p>
            <a:p>
              <a:pPr algn="just">
                <a:lnSpc>
                  <a:spcPts val="4220"/>
                </a:lnSpc>
              </a:pPr>
              <a:endParaRPr lang="en-US" sz="3014" spc="60">
                <a:solidFill>
                  <a:srgbClr val="FFFFFF"/>
                </a:solidFill>
                <a:latin typeface="Montserrat Light"/>
              </a:endParaRPr>
            </a:p>
          </p:txBody>
        </p:sp>
        <p:sp>
          <p:nvSpPr>
            <p:cNvPr id="10" name="TextBox 10"/>
            <p:cNvSpPr txBox="1"/>
            <p:nvPr/>
          </p:nvSpPr>
          <p:spPr>
            <a:xfrm>
              <a:off x="0" y="110141"/>
              <a:ext cx="20708942" cy="787346"/>
            </a:xfrm>
            <a:prstGeom prst="rect">
              <a:avLst/>
            </a:prstGeom>
          </p:spPr>
          <p:txBody>
            <a:bodyPr lIns="0" tIns="0" rIns="0" bIns="0" rtlCol="0" anchor="t">
              <a:spAutoFit/>
            </a:bodyPr>
            <a:lstStyle/>
            <a:p>
              <a:pPr>
                <a:lnSpc>
                  <a:spcPts val="4679"/>
                </a:lnSpc>
                <a:spcBef>
                  <a:spcPct val="0"/>
                </a:spcBef>
              </a:pPr>
              <a:r>
                <a:rPr lang="en-US" sz="3899" spc="288">
                  <a:solidFill>
                    <a:srgbClr val="FFFFFF"/>
                  </a:solidFill>
                  <a:latin typeface="Montserrat Classic Bold"/>
                </a:rPr>
                <a:t>2023: KRISPY KREME ST. PADDY'S DAY PROMOTION</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65" t="19536" r="3524" b="4470"/>
          <a:stretch>
            <a:fillRect/>
          </a:stretch>
        </p:blipFill>
        <p:spPr>
          <a:xfrm>
            <a:off x="0" y="0"/>
            <a:ext cx="18288000" cy="10287000"/>
          </a:xfrm>
          <a:prstGeom prst="rect">
            <a:avLst/>
          </a:prstGeom>
        </p:spPr>
      </p:pic>
      <p:sp>
        <p:nvSpPr>
          <p:cNvPr id="3" name="AutoShape 3"/>
          <p:cNvSpPr/>
          <p:nvPr/>
        </p:nvSpPr>
        <p:spPr>
          <a:xfrm rot="-2700000">
            <a:off x="5940195" y="5309640"/>
            <a:ext cx="15081985" cy="154644"/>
          </a:xfrm>
          <a:prstGeom prst="rect">
            <a:avLst/>
          </a:prstGeom>
          <a:solidFill>
            <a:srgbClr val="DD72A6"/>
          </a:solidFill>
        </p:spPr>
      </p:sp>
      <p:grpSp>
        <p:nvGrpSpPr>
          <p:cNvPr id="4" name="Group 4"/>
          <p:cNvGrpSpPr>
            <a:grpSpLocks noChangeAspect="1"/>
          </p:cNvGrpSpPr>
          <p:nvPr/>
        </p:nvGrpSpPr>
        <p:grpSpPr>
          <a:xfrm>
            <a:off x="10495840" y="2521082"/>
            <a:ext cx="6820504" cy="6820504"/>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72A6"/>
            </a:solidFill>
          </p:spPr>
        </p:sp>
      </p:grpSp>
      <p:sp>
        <p:nvSpPr>
          <p:cNvPr id="6" name="Freeform 6"/>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grpSp>
        <p:nvGrpSpPr>
          <p:cNvPr id="7" name="Group 7"/>
          <p:cNvGrpSpPr/>
          <p:nvPr/>
        </p:nvGrpSpPr>
        <p:grpSpPr>
          <a:xfrm rot="1566372">
            <a:off x="-2697497" y="-1267755"/>
            <a:ext cx="9123407" cy="12360184"/>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DD72A6"/>
            </a:solidFill>
          </p:spPr>
        </p:sp>
      </p:grpSp>
      <p:grpSp>
        <p:nvGrpSpPr>
          <p:cNvPr id="9" name="Group 9"/>
          <p:cNvGrpSpPr>
            <a:grpSpLocks noChangeAspect="1"/>
          </p:cNvGrpSpPr>
          <p:nvPr/>
        </p:nvGrpSpPr>
        <p:grpSpPr>
          <a:xfrm>
            <a:off x="-2315819" y="-1010136"/>
            <a:ext cx="4819650" cy="4819650"/>
            <a:chOff x="0" y="0"/>
            <a:chExt cx="2787650" cy="2787650"/>
          </a:xfrm>
        </p:grpSpPr>
        <p:sp>
          <p:nvSpPr>
            <p:cNvPr id="10" name="Freeform 10"/>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72A6"/>
            </a:solidFill>
          </p:spPr>
        </p:sp>
      </p:grpSp>
      <p:sp>
        <p:nvSpPr>
          <p:cNvPr id="11" name="Freeform 11"/>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sp>
        <p:nvSpPr>
          <p:cNvPr id="12" name="Freeform 12"/>
          <p:cNvSpPr/>
          <p:nvPr/>
        </p:nvSpPr>
        <p:spPr>
          <a:xfrm>
            <a:off x="10385590" y="1944326"/>
            <a:ext cx="7219894" cy="4885751"/>
          </a:xfrm>
          <a:custGeom>
            <a:avLst/>
            <a:gdLst/>
            <a:ahLst/>
            <a:cxnLst/>
            <a:rect l="l" t="t" r="r" b="b"/>
            <a:pathLst>
              <a:path w="7219894" h="4885751">
                <a:moveTo>
                  <a:pt x="0" y="0"/>
                </a:moveTo>
                <a:lnTo>
                  <a:pt x="7219894" y="0"/>
                </a:lnTo>
                <a:lnTo>
                  <a:pt x="7219894" y="4885751"/>
                </a:lnTo>
                <a:lnTo>
                  <a:pt x="0" y="4885751"/>
                </a:lnTo>
                <a:lnTo>
                  <a:pt x="0" y="0"/>
                </a:lnTo>
                <a:close/>
              </a:path>
            </a:pathLst>
          </a:custGeom>
          <a:blipFill>
            <a:blip r:embed="rId4"/>
            <a:stretch>
              <a:fillRect/>
            </a:stretch>
          </a:blipFill>
        </p:spPr>
      </p:sp>
      <p:grpSp>
        <p:nvGrpSpPr>
          <p:cNvPr id="13" name="Group 13"/>
          <p:cNvGrpSpPr/>
          <p:nvPr/>
        </p:nvGrpSpPr>
        <p:grpSpPr>
          <a:xfrm>
            <a:off x="14903708" y="4912337"/>
            <a:ext cx="2355592" cy="4863464"/>
            <a:chOff x="0" y="0"/>
            <a:chExt cx="3140789" cy="6484619"/>
          </a:xfrm>
        </p:grpSpPr>
        <p:sp>
          <p:nvSpPr>
            <p:cNvPr id="14" name="Freeform 14"/>
            <p:cNvSpPr/>
            <p:nvPr/>
          </p:nvSpPr>
          <p:spPr>
            <a:xfrm>
              <a:off x="0" y="0"/>
              <a:ext cx="3140789" cy="6484619"/>
            </a:xfrm>
            <a:custGeom>
              <a:avLst/>
              <a:gdLst/>
              <a:ahLst/>
              <a:cxnLst/>
              <a:rect l="l" t="t" r="r" b="b"/>
              <a:pathLst>
                <a:path w="3140789" h="6484619">
                  <a:moveTo>
                    <a:pt x="0" y="0"/>
                  </a:moveTo>
                  <a:lnTo>
                    <a:pt x="3140789" y="0"/>
                  </a:lnTo>
                  <a:lnTo>
                    <a:pt x="3140789" y="6484619"/>
                  </a:lnTo>
                  <a:lnTo>
                    <a:pt x="0" y="6484619"/>
                  </a:lnTo>
                  <a:lnTo>
                    <a:pt x="0" y="0"/>
                  </a:lnTo>
                  <a:close/>
                </a:path>
              </a:pathLst>
            </a:custGeom>
            <a:blipFill>
              <a:blip r:embed="rId5"/>
              <a:stretch>
                <a:fillRect/>
              </a:stretch>
            </a:blipFill>
          </p:spPr>
        </p:sp>
        <p:sp>
          <p:nvSpPr>
            <p:cNvPr id="15" name="Freeform 15"/>
            <p:cNvSpPr/>
            <p:nvPr/>
          </p:nvSpPr>
          <p:spPr>
            <a:xfrm>
              <a:off x="2509668" y="5606260"/>
              <a:ext cx="310265" cy="299405"/>
            </a:xfrm>
            <a:custGeom>
              <a:avLst/>
              <a:gdLst/>
              <a:ahLst/>
              <a:cxnLst/>
              <a:rect l="l" t="t" r="r" b="b"/>
              <a:pathLst>
                <a:path w="310265" h="299405">
                  <a:moveTo>
                    <a:pt x="0" y="0"/>
                  </a:moveTo>
                  <a:lnTo>
                    <a:pt x="310264" y="0"/>
                  </a:lnTo>
                  <a:lnTo>
                    <a:pt x="310264" y="299405"/>
                  </a:lnTo>
                  <a:lnTo>
                    <a:pt x="0" y="299405"/>
                  </a:lnTo>
                  <a:lnTo>
                    <a:pt x="0" y="0"/>
                  </a:lnTo>
                  <a:close/>
                </a:path>
              </a:pathLst>
            </a:custGeom>
            <a:blipFill>
              <a:blip r:embed="rId6"/>
              <a:stretch>
                <a:fillRect/>
              </a:stretch>
            </a:blipFill>
          </p:spPr>
        </p:sp>
      </p:grpSp>
      <p:grpSp>
        <p:nvGrpSpPr>
          <p:cNvPr id="16" name="Group 16"/>
          <p:cNvGrpSpPr/>
          <p:nvPr/>
        </p:nvGrpSpPr>
        <p:grpSpPr>
          <a:xfrm>
            <a:off x="2736797" y="1099665"/>
            <a:ext cx="6853059" cy="6575074"/>
            <a:chOff x="0" y="0"/>
            <a:chExt cx="9137413" cy="8766765"/>
          </a:xfrm>
        </p:grpSpPr>
        <p:sp>
          <p:nvSpPr>
            <p:cNvPr id="17" name="TextBox 17"/>
            <p:cNvSpPr txBox="1"/>
            <p:nvPr/>
          </p:nvSpPr>
          <p:spPr>
            <a:xfrm>
              <a:off x="0" y="-9525"/>
              <a:ext cx="9137413" cy="910913"/>
            </a:xfrm>
            <a:prstGeom prst="rect">
              <a:avLst/>
            </a:prstGeom>
          </p:spPr>
          <p:txBody>
            <a:bodyPr lIns="0" tIns="0" rIns="0" bIns="0" rtlCol="0" anchor="t">
              <a:spAutoFit/>
            </a:bodyPr>
            <a:lstStyle/>
            <a:p>
              <a:pPr algn="r">
                <a:lnSpc>
                  <a:spcPts val="5362"/>
                </a:lnSpc>
              </a:pPr>
              <a:endParaRPr/>
            </a:p>
          </p:txBody>
        </p:sp>
        <p:sp>
          <p:nvSpPr>
            <p:cNvPr id="18" name="TextBox 18"/>
            <p:cNvSpPr txBox="1"/>
            <p:nvPr/>
          </p:nvSpPr>
          <p:spPr>
            <a:xfrm>
              <a:off x="0" y="1492427"/>
              <a:ext cx="9137413" cy="7274338"/>
            </a:xfrm>
            <a:prstGeom prst="rect">
              <a:avLst/>
            </a:prstGeom>
          </p:spPr>
          <p:txBody>
            <a:bodyPr lIns="0" tIns="0" rIns="0" bIns="0" rtlCol="0" anchor="t">
              <a:spAutoFit/>
            </a:bodyPr>
            <a:lstStyle/>
            <a:p>
              <a:pPr>
                <a:lnSpc>
                  <a:spcPts val="3640"/>
                </a:lnSpc>
              </a:pPr>
              <a:r>
                <a:rPr lang="en-US" sz="2600" spc="52" dirty="0">
                  <a:solidFill>
                    <a:srgbClr val="603F8B"/>
                  </a:solidFill>
                  <a:latin typeface="Montserrat Classic"/>
                </a:rPr>
                <a:t>Krispy Kreme is known for giving away free doughnuts for National Doughnut Day every year.</a:t>
              </a:r>
            </a:p>
            <a:p>
              <a:pPr>
                <a:lnSpc>
                  <a:spcPts val="3640"/>
                </a:lnSpc>
              </a:pPr>
              <a:endParaRPr lang="en-US" sz="2600" spc="52" dirty="0">
                <a:solidFill>
                  <a:srgbClr val="603F8B"/>
                </a:solidFill>
                <a:latin typeface="Montserrat Classic"/>
              </a:endParaRPr>
            </a:p>
            <a:p>
              <a:pPr>
                <a:lnSpc>
                  <a:spcPts val="3640"/>
                </a:lnSpc>
              </a:pPr>
              <a:r>
                <a:rPr lang="en-US" sz="2600" spc="52" dirty="0">
                  <a:solidFill>
                    <a:srgbClr val="603F8B"/>
                  </a:solidFill>
                  <a:latin typeface="Montserrat Classic"/>
                </a:rPr>
                <a:t>“Our fans look forward to celebrating National Doughnut Day every year with family, friends and co-workers, and they really enjoy getting their favorite doughnut – any doughnut – for free!” “e look forward to a sweet celebration with everyone Friday at Krispy Kreme shops throughout the country.”</a:t>
              </a:r>
            </a:p>
          </p:txBody>
        </p:sp>
      </p:grpSp>
      <p:sp>
        <p:nvSpPr>
          <p:cNvPr id="19" name="TextBox 19"/>
          <p:cNvSpPr txBox="1"/>
          <p:nvPr/>
        </p:nvSpPr>
        <p:spPr>
          <a:xfrm>
            <a:off x="2588728" y="799641"/>
            <a:ext cx="15016756" cy="561179"/>
          </a:xfrm>
          <a:prstGeom prst="rect">
            <a:avLst/>
          </a:prstGeom>
        </p:spPr>
        <p:txBody>
          <a:bodyPr lIns="0" tIns="0" rIns="0" bIns="0" rtlCol="0" anchor="t">
            <a:spAutoFit/>
          </a:bodyPr>
          <a:lstStyle/>
          <a:p>
            <a:pPr>
              <a:lnSpc>
                <a:spcPts val="4799"/>
              </a:lnSpc>
              <a:spcBef>
                <a:spcPct val="0"/>
              </a:spcBef>
            </a:pPr>
            <a:r>
              <a:rPr lang="en-US" sz="3999" spc="295" dirty="0">
                <a:solidFill>
                  <a:srgbClr val="603F8B"/>
                </a:solidFill>
                <a:latin typeface="Montserrat Classic Bold"/>
              </a:rPr>
              <a:t>NATIONAL DONUT DAY PROMOTION</a:t>
            </a:r>
          </a:p>
        </p:txBody>
      </p:sp>
      <p:sp>
        <p:nvSpPr>
          <p:cNvPr id="20" name="TextBox 20"/>
          <p:cNvSpPr txBox="1"/>
          <p:nvPr/>
        </p:nvSpPr>
        <p:spPr>
          <a:xfrm>
            <a:off x="2736797" y="7856393"/>
            <a:ext cx="3663539" cy="714375"/>
          </a:xfrm>
          <a:prstGeom prst="rect">
            <a:avLst/>
          </a:prstGeom>
        </p:spPr>
        <p:txBody>
          <a:bodyPr lIns="0" tIns="0" rIns="0" bIns="0" rtlCol="0" anchor="t">
            <a:spAutoFit/>
          </a:bodyPr>
          <a:lstStyle/>
          <a:p>
            <a:pPr>
              <a:lnSpc>
                <a:spcPts val="1920"/>
              </a:lnSpc>
            </a:pPr>
            <a:r>
              <a:rPr lang="en-US" sz="1600" spc="118">
                <a:solidFill>
                  <a:srgbClr val="603F8B"/>
                </a:solidFill>
                <a:latin typeface="Montserrat Classic Bold"/>
              </a:rPr>
              <a:t>DAVE SKENA</a:t>
            </a:r>
          </a:p>
          <a:p>
            <a:pPr>
              <a:lnSpc>
                <a:spcPts val="1920"/>
              </a:lnSpc>
            </a:pPr>
            <a:r>
              <a:rPr lang="en-US" sz="1600" spc="118">
                <a:solidFill>
                  <a:srgbClr val="603F8B"/>
                </a:solidFill>
                <a:latin typeface="Montserrat Classic Bold"/>
              </a:rPr>
              <a:t>GLOBAL CHIEF BRAND OFFICER</a:t>
            </a:r>
          </a:p>
          <a:p>
            <a:pPr>
              <a:lnSpc>
                <a:spcPts val="1920"/>
              </a:lnSpc>
              <a:spcBef>
                <a:spcPct val="0"/>
              </a:spcBef>
            </a:pPr>
            <a:r>
              <a:rPr lang="en-US" sz="1600" spc="118">
                <a:solidFill>
                  <a:srgbClr val="603F8B"/>
                </a:solidFill>
                <a:latin typeface="Montserrat Classic Bold"/>
              </a:rPr>
              <a:t>KRISPY KREME.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74" t="15139" b="664"/>
          <a:stretch>
            <a:fillRect/>
          </a:stretch>
        </p:blipFill>
        <p:spPr>
          <a:xfrm>
            <a:off x="0" y="0"/>
            <a:ext cx="18288000" cy="10287000"/>
          </a:xfrm>
          <a:prstGeom prst="rect">
            <a:avLst/>
          </a:prstGeom>
        </p:spPr>
      </p:pic>
      <p:sp>
        <p:nvSpPr>
          <p:cNvPr id="3" name="AutoShape 3"/>
          <p:cNvSpPr/>
          <p:nvPr/>
        </p:nvSpPr>
        <p:spPr>
          <a:xfrm rot="-2700000">
            <a:off x="5940195" y="5309640"/>
            <a:ext cx="15081985" cy="154644"/>
          </a:xfrm>
          <a:prstGeom prst="rect">
            <a:avLst/>
          </a:prstGeom>
          <a:solidFill>
            <a:srgbClr val="3B82AD"/>
          </a:solidFill>
        </p:spPr>
      </p:sp>
      <p:grpSp>
        <p:nvGrpSpPr>
          <p:cNvPr id="4" name="Group 4"/>
          <p:cNvGrpSpPr>
            <a:grpSpLocks noChangeAspect="1"/>
          </p:cNvGrpSpPr>
          <p:nvPr/>
        </p:nvGrpSpPr>
        <p:grpSpPr>
          <a:xfrm>
            <a:off x="10495840" y="2521082"/>
            <a:ext cx="6820504" cy="6820504"/>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3B82AD"/>
            </a:solidFill>
          </p:spPr>
        </p:sp>
      </p:grpSp>
      <p:sp>
        <p:nvSpPr>
          <p:cNvPr id="6" name="Freeform 6"/>
          <p:cNvSpPr/>
          <p:nvPr/>
        </p:nvSpPr>
        <p:spPr>
          <a:xfrm>
            <a:off x="8094226" y="2909207"/>
            <a:ext cx="7165186" cy="4027871"/>
          </a:xfrm>
          <a:custGeom>
            <a:avLst/>
            <a:gdLst/>
            <a:ahLst/>
            <a:cxnLst/>
            <a:rect l="l" t="t" r="r" b="b"/>
            <a:pathLst>
              <a:path w="7165186" h="4027871">
                <a:moveTo>
                  <a:pt x="0" y="0"/>
                </a:moveTo>
                <a:lnTo>
                  <a:pt x="7165186" y="0"/>
                </a:lnTo>
                <a:lnTo>
                  <a:pt x="7165186" y="4027870"/>
                </a:lnTo>
                <a:lnTo>
                  <a:pt x="0" y="4027870"/>
                </a:lnTo>
                <a:lnTo>
                  <a:pt x="0" y="0"/>
                </a:lnTo>
                <a:close/>
              </a:path>
            </a:pathLst>
          </a:custGeom>
          <a:blipFill>
            <a:blip r:embed="rId3"/>
            <a:stretch>
              <a:fillRect/>
            </a:stretch>
          </a:blipFill>
        </p:spPr>
      </p:sp>
      <p:sp>
        <p:nvSpPr>
          <p:cNvPr id="7" name="Freeform 7"/>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4"/>
            <a:stretch>
              <a:fillRect/>
            </a:stretch>
          </a:blipFill>
        </p:spPr>
      </p:sp>
      <p:grpSp>
        <p:nvGrpSpPr>
          <p:cNvPr id="8" name="Group 8"/>
          <p:cNvGrpSpPr/>
          <p:nvPr/>
        </p:nvGrpSpPr>
        <p:grpSpPr>
          <a:xfrm rot="1566372">
            <a:off x="-2602574" y="-1677178"/>
            <a:ext cx="7262549" cy="12360184"/>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B82AD"/>
            </a:solidFill>
          </p:spPr>
        </p:sp>
      </p:grpSp>
      <p:grpSp>
        <p:nvGrpSpPr>
          <p:cNvPr id="10" name="Group 10"/>
          <p:cNvGrpSpPr>
            <a:grpSpLocks noChangeAspect="1"/>
          </p:cNvGrpSpPr>
          <p:nvPr/>
        </p:nvGrpSpPr>
        <p:grpSpPr>
          <a:xfrm>
            <a:off x="-2988836" y="-1010136"/>
            <a:ext cx="4819650" cy="4819650"/>
            <a:chOff x="0" y="0"/>
            <a:chExt cx="2787650" cy="2787650"/>
          </a:xfrm>
        </p:grpSpPr>
        <p:sp>
          <p:nvSpPr>
            <p:cNvPr id="11" name="Freeform 11"/>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1C648F"/>
            </a:solidFill>
          </p:spPr>
        </p:sp>
      </p:grpSp>
      <p:sp>
        <p:nvSpPr>
          <p:cNvPr id="12" name="Freeform 12"/>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4"/>
            <a:stretch>
              <a:fillRect/>
            </a:stretch>
          </a:blipFill>
        </p:spPr>
      </p:sp>
      <p:sp>
        <p:nvSpPr>
          <p:cNvPr id="13" name="Freeform 13"/>
          <p:cNvSpPr/>
          <p:nvPr/>
        </p:nvSpPr>
        <p:spPr>
          <a:xfrm>
            <a:off x="14563052" y="4153678"/>
            <a:ext cx="2696248" cy="5566799"/>
          </a:xfrm>
          <a:custGeom>
            <a:avLst/>
            <a:gdLst/>
            <a:ahLst/>
            <a:cxnLst/>
            <a:rect l="l" t="t" r="r" b="b"/>
            <a:pathLst>
              <a:path w="2696248" h="5566799">
                <a:moveTo>
                  <a:pt x="0" y="0"/>
                </a:moveTo>
                <a:lnTo>
                  <a:pt x="2696248" y="0"/>
                </a:lnTo>
                <a:lnTo>
                  <a:pt x="2696248" y="5566799"/>
                </a:lnTo>
                <a:lnTo>
                  <a:pt x="0" y="5566799"/>
                </a:lnTo>
                <a:lnTo>
                  <a:pt x="0" y="0"/>
                </a:lnTo>
                <a:close/>
              </a:path>
            </a:pathLst>
          </a:custGeom>
          <a:blipFill>
            <a:blip r:embed="rId5"/>
            <a:stretch>
              <a:fillRect/>
            </a:stretch>
          </a:blipFill>
        </p:spPr>
      </p:sp>
      <p:grpSp>
        <p:nvGrpSpPr>
          <p:cNvPr id="14" name="Group 14"/>
          <p:cNvGrpSpPr/>
          <p:nvPr/>
        </p:nvGrpSpPr>
        <p:grpSpPr>
          <a:xfrm>
            <a:off x="1422607" y="2281301"/>
            <a:ext cx="6224271" cy="4443227"/>
            <a:chOff x="0" y="0"/>
            <a:chExt cx="8299029" cy="5924302"/>
          </a:xfrm>
        </p:grpSpPr>
        <p:sp>
          <p:nvSpPr>
            <p:cNvPr id="15" name="TextBox 15"/>
            <p:cNvSpPr txBox="1"/>
            <p:nvPr/>
          </p:nvSpPr>
          <p:spPr>
            <a:xfrm>
              <a:off x="0" y="0"/>
              <a:ext cx="8299029" cy="664813"/>
            </a:xfrm>
            <a:prstGeom prst="rect">
              <a:avLst/>
            </a:prstGeom>
          </p:spPr>
          <p:txBody>
            <a:bodyPr lIns="0" tIns="0" rIns="0" bIns="0" rtlCol="0" anchor="t">
              <a:spAutoFit/>
            </a:bodyPr>
            <a:lstStyle/>
            <a:p>
              <a:pPr algn="r">
                <a:lnSpc>
                  <a:spcPts val="3955"/>
                </a:lnSpc>
              </a:pPr>
              <a:endParaRPr/>
            </a:p>
          </p:txBody>
        </p:sp>
        <p:sp>
          <p:nvSpPr>
            <p:cNvPr id="16" name="TextBox 16"/>
            <p:cNvSpPr txBox="1"/>
            <p:nvPr/>
          </p:nvSpPr>
          <p:spPr>
            <a:xfrm>
              <a:off x="0" y="1088219"/>
              <a:ext cx="8299029" cy="4836083"/>
            </a:xfrm>
            <a:prstGeom prst="rect">
              <a:avLst/>
            </a:prstGeom>
          </p:spPr>
          <p:txBody>
            <a:bodyPr lIns="0" tIns="0" rIns="0" bIns="0" rtlCol="0" anchor="t">
              <a:spAutoFit/>
            </a:bodyPr>
            <a:lstStyle/>
            <a:p>
              <a:pPr>
                <a:lnSpc>
                  <a:spcPts val="3639"/>
                </a:lnSpc>
              </a:pPr>
              <a:r>
                <a:rPr lang="en-US" sz="2599" spc="51">
                  <a:solidFill>
                    <a:srgbClr val="FFFFFF"/>
                  </a:solidFill>
                  <a:latin typeface="Montserrat Classic"/>
                </a:rPr>
                <a:t>To celebrate the class or 2023, Krispy Kreme offered a FREE dozen glazed doughnuts in a special Dough-ploma-wrapped box to any high school or college senior who wore their Class of 2023 swag – from shirts and jackets to graduation cap and gown.</a:t>
              </a:r>
            </a:p>
          </p:txBody>
        </p:sp>
      </p:grpSp>
      <p:sp>
        <p:nvSpPr>
          <p:cNvPr id="17" name="TextBox 17"/>
          <p:cNvSpPr txBox="1"/>
          <p:nvPr/>
        </p:nvSpPr>
        <p:spPr>
          <a:xfrm>
            <a:off x="1422607" y="1081205"/>
            <a:ext cx="15016756" cy="1200096"/>
          </a:xfrm>
          <a:prstGeom prst="rect">
            <a:avLst/>
          </a:prstGeom>
        </p:spPr>
        <p:txBody>
          <a:bodyPr lIns="0" tIns="0" rIns="0" bIns="0" rtlCol="0" anchor="t">
            <a:spAutoFit/>
          </a:bodyPr>
          <a:lstStyle/>
          <a:p>
            <a:pPr>
              <a:lnSpc>
                <a:spcPts val="4799"/>
              </a:lnSpc>
            </a:pPr>
            <a:r>
              <a:rPr lang="en-US" sz="3999" spc="295">
                <a:solidFill>
                  <a:srgbClr val="FFFFFF"/>
                </a:solidFill>
                <a:latin typeface="Montserrat Classic Bold"/>
              </a:rPr>
              <a:t>2023: FREE DOUGHNUTS FOR GRADS WITH</a:t>
            </a:r>
          </a:p>
          <a:p>
            <a:pPr>
              <a:lnSpc>
                <a:spcPts val="4799"/>
              </a:lnSpc>
              <a:spcBef>
                <a:spcPct val="0"/>
              </a:spcBef>
            </a:pPr>
            <a:r>
              <a:rPr lang="en-US" sz="3999" spc="295">
                <a:solidFill>
                  <a:srgbClr val="FFFFFF"/>
                </a:solidFill>
                <a:latin typeface="Montserrat Classic Bold"/>
              </a:rPr>
              <a:t>KRISPY KREME'S "DOUGH-PLOMA" PROMOTION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648F"/>
        </a:solidFill>
        <a:effectLst/>
      </p:bgPr>
    </p:bg>
    <p:spTree>
      <p:nvGrpSpPr>
        <p:cNvPr id="1" name=""/>
        <p:cNvGrpSpPr/>
        <p:nvPr/>
      </p:nvGrpSpPr>
      <p:grpSpPr>
        <a:xfrm>
          <a:off x="0" y="0"/>
          <a:ext cx="0" cy="0"/>
          <a:chOff x="0" y="0"/>
          <a:chExt cx="0" cy="0"/>
        </a:xfrm>
      </p:grpSpPr>
      <p:sp>
        <p:nvSpPr>
          <p:cNvPr id="2" name="AutoShape 2"/>
          <p:cNvSpPr/>
          <p:nvPr/>
        </p:nvSpPr>
        <p:spPr>
          <a:xfrm rot="-2700000">
            <a:off x="5940195" y="5309640"/>
            <a:ext cx="15081985" cy="154644"/>
          </a:xfrm>
          <a:prstGeom prst="rect">
            <a:avLst/>
          </a:prstGeom>
          <a:solidFill>
            <a:srgbClr val="3B82AD"/>
          </a:solidFill>
        </p:spPr>
      </p:sp>
      <p:sp>
        <p:nvSpPr>
          <p:cNvPr id="3" name="Freeform 3"/>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2"/>
            <a:stretch>
              <a:fillRect/>
            </a:stretch>
          </a:blipFill>
        </p:spPr>
      </p:sp>
      <p:grpSp>
        <p:nvGrpSpPr>
          <p:cNvPr id="4" name="Group 4"/>
          <p:cNvGrpSpPr/>
          <p:nvPr/>
        </p:nvGrpSpPr>
        <p:grpSpPr>
          <a:xfrm rot="1566372">
            <a:off x="-1517326" y="-1586511"/>
            <a:ext cx="7262549" cy="12360184"/>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B82AD"/>
            </a:solidFill>
          </p:spPr>
        </p:sp>
      </p:grpSp>
      <p:grpSp>
        <p:nvGrpSpPr>
          <p:cNvPr id="6" name="Group 6"/>
          <p:cNvGrpSpPr>
            <a:grpSpLocks noChangeAspect="1"/>
          </p:cNvGrpSpPr>
          <p:nvPr/>
        </p:nvGrpSpPr>
        <p:grpSpPr>
          <a:xfrm>
            <a:off x="-2988836" y="-1010136"/>
            <a:ext cx="4819650" cy="4819650"/>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1C648F"/>
            </a:solidFill>
          </p:spPr>
        </p:sp>
      </p:grpSp>
      <p:sp>
        <p:nvSpPr>
          <p:cNvPr id="8" name="Freeform 8"/>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2"/>
            <a:stretch>
              <a:fillRect/>
            </a:stretch>
          </a:blipFill>
        </p:spPr>
      </p:sp>
      <p:sp>
        <p:nvSpPr>
          <p:cNvPr id="9" name="Freeform 9"/>
          <p:cNvSpPr/>
          <p:nvPr/>
        </p:nvSpPr>
        <p:spPr>
          <a:xfrm>
            <a:off x="9463511" y="2743024"/>
            <a:ext cx="7795789" cy="5308296"/>
          </a:xfrm>
          <a:custGeom>
            <a:avLst/>
            <a:gdLst/>
            <a:ahLst/>
            <a:cxnLst/>
            <a:rect l="l" t="t" r="r" b="b"/>
            <a:pathLst>
              <a:path w="7795789" h="5308296">
                <a:moveTo>
                  <a:pt x="0" y="0"/>
                </a:moveTo>
                <a:lnTo>
                  <a:pt x="7795789" y="0"/>
                </a:lnTo>
                <a:lnTo>
                  <a:pt x="7795789" y="5308297"/>
                </a:lnTo>
                <a:lnTo>
                  <a:pt x="0" y="5308297"/>
                </a:lnTo>
                <a:lnTo>
                  <a:pt x="0" y="0"/>
                </a:lnTo>
                <a:close/>
              </a:path>
            </a:pathLst>
          </a:custGeom>
          <a:blipFill>
            <a:blip r:embed="rId3"/>
            <a:stretch>
              <a:fillRect/>
            </a:stretch>
          </a:blipFill>
        </p:spPr>
      </p:sp>
      <p:grpSp>
        <p:nvGrpSpPr>
          <p:cNvPr id="10" name="Group 10"/>
          <p:cNvGrpSpPr/>
          <p:nvPr/>
        </p:nvGrpSpPr>
        <p:grpSpPr>
          <a:xfrm>
            <a:off x="15034521" y="4593581"/>
            <a:ext cx="2684858" cy="5543282"/>
            <a:chOff x="0" y="0"/>
            <a:chExt cx="3579810" cy="7391042"/>
          </a:xfrm>
        </p:grpSpPr>
        <p:sp>
          <p:nvSpPr>
            <p:cNvPr id="11" name="Freeform 11"/>
            <p:cNvSpPr/>
            <p:nvPr/>
          </p:nvSpPr>
          <p:spPr>
            <a:xfrm>
              <a:off x="0" y="0"/>
              <a:ext cx="3579810" cy="7391042"/>
            </a:xfrm>
            <a:custGeom>
              <a:avLst/>
              <a:gdLst/>
              <a:ahLst/>
              <a:cxnLst/>
              <a:rect l="l" t="t" r="r" b="b"/>
              <a:pathLst>
                <a:path w="3579810" h="7391042">
                  <a:moveTo>
                    <a:pt x="0" y="0"/>
                  </a:moveTo>
                  <a:lnTo>
                    <a:pt x="3579810" y="0"/>
                  </a:lnTo>
                  <a:lnTo>
                    <a:pt x="3579810" y="7391042"/>
                  </a:lnTo>
                  <a:lnTo>
                    <a:pt x="0" y="7391042"/>
                  </a:lnTo>
                  <a:lnTo>
                    <a:pt x="0" y="0"/>
                  </a:lnTo>
                  <a:close/>
                </a:path>
              </a:pathLst>
            </a:custGeom>
            <a:blipFill>
              <a:blip r:embed="rId4"/>
              <a:stretch>
                <a:fillRect/>
              </a:stretch>
            </a:blipFill>
          </p:spPr>
        </p:sp>
        <p:sp>
          <p:nvSpPr>
            <p:cNvPr id="12" name="Freeform 12"/>
            <p:cNvSpPr/>
            <p:nvPr/>
          </p:nvSpPr>
          <p:spPr>
            <a:xfrm>
              <a:off x="986635" y="5401171"/>
              <a:ext cx="1475845" cy="339444"/>
            </a:xfrm>
            <a:custGeom>
              <a:avLst/>
              <a:gdLst/>
              <a:ahLst/>
              <a:cxnLst/>
              <a:rect l="l" t="t" r="r" b="b"/>
              <a:pathLst>
                <a:path w="1475845" h="339444">
                  <a:moveTo>
                    <a:pt x="0" y="0"/>
                  </a:moveTo>
                  <a:lnTo>
                    <a:pt x="1475845" y="0"/>
                  </a:lnTo>
                  <a:lnTo>
                    <a:pt x="1475845" y="339445"/>
                  </a:lnTo>
                  <a:lnTo>
                    <a:pt x="0" y="339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2901554" y="6419974"/>
              <a:ext cx="274717" cy="274717"/>
            </a:xfrm>
            <a:custGeom>
              <a:avLst/>
              <a:gdLst/>
              <a:ahLst/>
              <a:cxnLst/>
              <a:rect l="l" t="t" r="r" b="b"/>
              <a:pathLst>
                <a:path w="274717" h="274717">
                  <a:moveTo>
                    <a:pt x="0" y="0"/>
                  </a:moveTo>
                  <a:lnTo>
                    <a:pt x="274716" y="0"/>
                  </a:lnTo>
                  <a:lnTo>
                    <a:pt x="274716" y="274716"/>
                  </a:lnTo>
                  <a:lnTo>
                    <a:pt x="0" y="2747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4" name="Group 14"/>
          <p:cNvGrpSpPr/>
          <p:nvPr/>
        </p:nvGrpSpPr>
        <p:grpSpPr>
          <a:xfrm>
            <a:off x="2503831" y="2228796"/>
            <a:ext cx="6283406" cy="5822525"/>
            <a:chOff x="0" y="0"/>
            <a:chExt cx="8377874" cy="7763367"/>
          </a:xfrm>
        </p:grpSpPr>
        <p:sp>
          <p:nvSpPr>
            <p:cNvPr id="15" name="TextBox 15"/>
            <p:cNvSpPr txBox="1"/>
            <p:nvPr/>
          </p:nvSpPr>
          <p:spPr>
            <a:xfrm>
              <a:off x="0" y="0"/>
              <a:ext cx="8377874" cy="671129"/>
            </a:xfrm>
            <a:prstGeom prst="rect">
              <a:avLst/>
            </a:prstGeom>
          </p:spPr>
          <p:txBody>
            <a:bodyPr lIns="0" tIns="0" rIns="0" bIns="0" rtlCol="0" anchor="t">
              <a:spAutoFit/>
            </a:bodyPr>
            <a:lstStyle/>
            <a:p>
              <a:pPr algn="r">
                <a:lnSpc>
                  <a:spcPts val="3992"/>
                </a:lnSpc>
              </a:pPr>
              <a:endParaRPr/>
            </a:p>
          </p:txBody>
        </p:sp>
        <p:sp>
          <p:nvSpPr>
            <p:cNvPr id="16" name="TextBox 16"/>
            <p:cNvSpPr txBox="1"/>
            <p:nvPr/>
          </p:nvSpPr>
          <p:spPr>
            <a:xfrm>
              <a:off x="0" y="1099010"/>
              <a:ext cx="8377874" cy="6664356"/>
            </a:xfrm>
            <a:prstGeom prst="rect">
              <a:avLst/>
            </a:prstGeom>
          </p:spPr>
          <p:txBody>
            <a:bodyPr lIns="0" tIns="0" rIns="0" bIns="0" rtlCol="0" anchor="t">
              <a:spAutoFit/>
            </a:bodyPr>
            <a:lstStyle/>
            <a:p>
              <a:pPr>
                <a:lnSpc>
                  <a:spcPts val="3640"/>
                </a:lnSpc>
              </a:pPr>
              <a:r>
                <a:rPr lang="en-US" sz="2600" spc="52">
                  <a:solidFill>
                    <a:srgbClr val="FFFFFF"/>
                  </a:solidFill>
                  <a:latin typeface="Montserrat Classic"/>
                </a:rPr>
                <a:t>In addition to the release of their 'Stars and Stripes' collection of doughnuts, which featured limited edition flavors such as Red Velvet Sparkler and All-American Apple Pie, On On July 4, customers wearing red, white and blue could receive a free Original Glazed doughnut in shop or in the drive thru. </a:t>
              </a:r>
            </a:p>
            <a:p>
              <a:pPr>
                <a:lnSpc>
                  <a:spcPts val="3674"/>
                </a:lnSpc>
              </a:pPr>
              <a:endParaRPr lang="en-US" sz="2600" spc="52">
                <a:solidFill>
                  <a:srgbClr val="FFFFFF"/>
                </a:solidFill>
                <a:latin typeface="Montserrat Classic"/>
              </a:endParaRPr>
            </a:p>
            <a:p>
              <a:pPr>
                <a:lnSpc>
                  <a:spcPts val="3674"/>
                </a:lnSpc>
              </a:pPr>
              <a:endParaRPr lang="en-US" sz="2600" spc="52">
                <a:solidFill>
                  <a:srgbClr val="FFFFFF"/>
                </a:solidFill>
                <a:latin typeface="Montserrat Classic"/>
              </a:endParaRPr>
            </a:p>
          </p:txBody>
        </p:sp>
      </p:grpSp>
      <p:sp>
        <p:nvSpPr>
          <p:cNvPr id="17" name="TextBox 17"/>
          <p:cNvSpPr txBox="1"/>
          <p:nvPr/>
        </p:nvSpPr>
        <p:spPr>
          <a:xfrm>
            <a:off x="2503831" y="1028700"/>
            <a:ext cx="15016756" cy="1200096"/>
          </a:xfrm>
          <a:prstGeom prst="rect">
            <a:avLst/>
          </a:prstGeom>
        </p:spPr>
        <p:txBody>
          <a:bodyPr lIns="0" tIns="0" rIns="0" bIns="0" rtlCol="0" anchor="t">
            <a:spAutoFit/>
          </a:bodyPr>
          <a:lstStyle/>
          <a:p>
            <a:pPr>
              <a:lnSpc>
                <a:spcPts val="4799"/>
              </a:lnSpc>
              <a:spcBef>
                <a:spcPct val="0"/>
              </a:spcBef>
            </a:pPr>
            <a:r>
              <a:rPr lang="en-US" sz="3999" spc="295">
                <a:solidFill>
                  <a:srgbClr val="FFFFFF"/>
                </a:solidFill>
                <a:latin typeface="Montserrat Classic Bold"/>
              </a:rPr>
              <a:t>2023: 4TH OF JULY RED, WHITE AND BLUE PROMOTION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500" r="4075" b="22556"/>
          <a:stretch>
            <a:fillRect/>
          </a:stretch>
        </p:blipFill>
        <p:spPr>
          <a:xfrm>
            <a:off x="0" y="0"/>
            <a:ext cx="18288000" cy="10287000"/>
          </a:xfrm>
          <a:prstGeom prst="rect">
            <a:avLst/>
          </a:prstGeom>
        </p:spPr>
      </p:pic>
      <p:grpSp>
        <p:nvGrpSpPr>
          <p:cNvPr id="3" name="Group 3"/>
          <p:cNvGrpSpPr>
            <a:grpSpLocks noChangeAspect="1"/>
          </p:cNvGrpSpPr>
          <p:nvPr/>
        </p:nvGrpSpPr>
        <p:grpSpPr>
          <a:xfrm>
            <a:off x="15053758" y="-874394"/>
            <a:ext cx="4819650" cy="4819650"/>
            <a:chOff x="0" y="0"/>
            <a:chExt cx="2787650" cy="2787650"/>
          </a:xfrm>
        </p:grpSpPr>
        <p:sp>
          <p:nvSpPr>
            <p:cNvPr id="4" name="Freeform 4"/>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B4FEE7"/>
            </a:solidFill>
          </p:spPr>
        </p:sp>
      </p:grpSp>
      <p:sp>
        <p:nvSpPr>
          <p:cNvPr id="5" name="Freeform 5"/>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sp>
        <p:nvSpPr>
          <p:cNvPr id="6" name="TextBox 6"/>
          <p:cNvSpPr txBox="1"/>
          <p:nvPr/>
        </p:nvSpPr>
        <p:spPr>
          <a:xfrm>
            <a:off x="644394" y="1858772"/>
            <a:ext cx="10483253" cy="1143000"/>
          </a:xfrm>
          <a:prstGeom prst="rect">
            <a:avLst/>
          </a:prstGeom>
        </p:spPr>
        <p:txBody>
          <a:bodyPr lIns="0" tIns="0" rIns="0" bIns="0" rtlCol="0" anchor="t">
            <a:spAutoFit/>
          </a:bodyPr>
          <a:lstStyle/>
          <a:p>
            <a:pPr>
              <a:lnSpc>
                <a:spcPts val="4559"/>
              </a:lnSpc>
            </a:pPr>
            <a:r>
              <a:rPr lang="en-US" sz="3799" spc="281">
                <a:solidFill>
                  <a:srgbClr val="FF5E71"/>
                </a:solidFill>
                <a:latin typeface="Montserrat Classic Bold"/>
              </a:rPr>
              <a:t>KRISPY KREME PROMOTIONS GO ABOVE AND BEYOND</a:t>
            </a:r>
          </a:p>
        </p:txBody>
      </p:sp>
      <p:sp>
        <p:nvSpPr>
          <p:cNvPr id="7" name="TextBox 7"/>
          <p:cNvSpPr txBox="1"/>
          <p:nvPr/>
        </p:nvSpPr>
        <p:spPr>
          <a:xfrm>
            <a:off x="644394" y="3467632"/>
            <a:ext cx="13823248" cy="2123743"/>
          </a:xfrm>
          <a:prstGeom prst="rect">
            <a:avLst/>
          </a:prstGeom>
        </p:spPr>
        <p:txBody>
          <a:bodyPr lIns="0" tIns="0" rIns="0" bIns="0" rtlCol="0" anchor="t">
            <a:spAutoFit/>
          </a:bodyPr>
          <a:lstStyle/>
          <a:p>
            <a:pPr>
              <a:lnSpc>
                <a:spcPts val="4206"/>
              </a:lnSpc>
            </a:pPr>
            <a:r>
              <a:rPr lang="en-US" sz="3004">
                <a:solidFill>
                  <a:srgbClr val="1C648F"/>
                </a:solidFill>
                <a:latin typeface="Montserrat Classic"/>
              </a:rPr>
              <a:t>Krispy Kreme also runs successful short-term promotions throughout the year, such as limited edition doughnut flavor releases, sweepstakes and leveraging their social media channels to promote their band and increase consumer engagement and sales. </a:t>
            </a:r>
          </a:p>
        </p:txBody>
      </p:sp>
      <p:sp>
        <p:nvSpPr>
          <p:cNvPr id="8" name="TextBox 8"/>
          <p:cNvSpPr txBox="1"/>
          <p:nvPr/>
        </p:nvSpPr>
        <p:spPr>
          <a:xfrm>
            <a:off x="341384" y="607694"/>
            <a:ext cx="11010247" cy="927737"/>
          </a:xfrm>
          <a:prstGeom prst="rect">
            <a:avLst/>
          </a:prstGeom>
        </p:spPr>
        <p:txBody>
          <a:bodyPr lIns="0" tIns="0" rIns="0" bIns="0" rtlCol="0" anchor="t">
            <a:spAutoFit/>
          </a:bodyPr>
          <a:lstStyle/>
          <a:p>
            <a:pPr algn="r">
              <a:lnSpc>
                <a:spcPts val="7035"/>
              </a:lnSpc>
            </a:pPr>
            <a:r>
              <a:rPr lang="en-US" sz="6700">
                <a:solidFill>
                  <a:srgbClr val="FFFFFF"/>
                </a:solidFill>
                <a:latin typeface="Montserrat Classic Bold"/>
              </a:rPr>
              <a:t>PROMO SUCCESS STORY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3" t="12124" b="12124"/>
          <a:stretch>
            <a:fillRect/>
          </a:stretch>
        </p:blipFill>
        <p:spPr>
          <a:xfrm>
            <a:off x="0" y="0"/>
            <a:ext cx="18288000" cy="10287000"/>
          </a:xfrm>
          <a:prstGeom prst="rect">
            <a:avLst/>
          </a:prstGeom>
        </p:spPr>
      </p:pic>
      <p:grpSp>
        <p:nvGrpSpPr>
          <p:cNvPr id="3" name="Group 3"/>
          <p:cNvGrpSpPr/>
          <p:nvPr/>
        </p:nvGrpSpPr>
        <p:grpSpPr>
          <a:xfrm>
            <a:off x="2918652" y="1628748"/>
            <a:ext cx="7209318" cy="7296998"/>
            <a:chOff x="0" y="0"/>
            <a:chExt cx="9612424" cy="9729331"/>
          </a:xfrm>
        </p:grpSpPr>
        <p:sp>
          <p:nvSpPr>
            <p:cNvPr id="4" name="TextBox 4"/>
            <p:cNvSpPr txBox="1"/>
            <p:nvPr/>
          </p:nvSpPr>
          <p:spPr>
            <a:xfrm>
              <a:off x="0" y="0"/>
              <a:ext cx="9612424" cy="751231"/>
            </a:xfrm>
            <a:prstGeom prst="rect">
              <a:avLst/>
            </a:prstGeom>
          </p:spPr>
          <p:txBody>
            <a:bodyPr lIns="0" tIns="0" rIns="0" bIns="0" rtlCol="0" anchor="t">
              <a:spAutoFit/>
            </a:bodyPr>
            <a:lstStyle/>
            <a:p>
              <a:pPr algn="r">
                <a:lnSpc>
                  <a:spcPts val="4469"/>
                </a:lnSpc>
              </a:pPr>
              <a:endParaRPr/>
            </a:p>
          </p:txBody>
        </p:sp>
        <p:sp>
          <p:nvSpPr>
            <p:cNvPr id="5" name="TextBox 5"/>
            <p:cNvSpPr txBox="1"/>
            <p:nvPr/>
          </p:nvSpPr>
          <p:spPr>
            <a:xfrm>
              <a:off x="0" y="1235864"/>
              <a:ext cx="9612424" cy="8493466"/>
            </a:xfrm>
            <a:prstGeom prst="rect">
              <a:avLst/>
            </a:prstGeom>
          </p:spPr>
          <p:txBody>
            <a:bodyPr lIns="0" tIns="0" rIns="0" bIns="0" rtlCol="0" anchor="t">
              <a:spAutoFit/>
            </a:bodyPr>
            <a:lstStyle/>
            <a:p>
              <a:pPr>
                <a:lnSpc>
                  <a:spcPts val="3639"/>
                </a:lnSpc>
              </a:pPr>
              <a:r>
                <a:rPr lang="en-US" sz="2599" spc="51">
                  <a:solidFill>
                    <a:srgbClr val="FFFFFF"/>
                  </a:solidFill>
                  <a:latin typeface="Montserrat Classic"/>
                </a:rPr>
                <a:t>To celebrate the company's 85th year in business, select Krispy Kreme stores randomly selected multiple guests to receive a Krispy Kreme 85th birthday card that was worth free Original Glazed doughnuts for a year – one dozen per month. </a:t>
              </a:r>
            </a:p>
            <a:p>
              <a:pPr>
                <a:lnSpc>
                  <a:spcPts val="3639"/>
                </a:lnSpc>
              </a:pPr>
              <a:endParaRPr lang="en-US" sz="2599" spc="51">
                <a:solidFill>
                  <a:srgbClr val="FFFFFF"/>
                </a:solidFill>
                <a:latin typeface="Montserrat Classic"/>
              </a:endParaRPr>
            </a:p>
            <a:p>
              <a:pPr>
                <a:lnSpc>
                  <a:spcPts val="3639"/>
                </a:lnSpc>
              </a:pPr>
              <a:r>
                <a:rPr lang="en-US" sz="2599" spc="51">
                  <a:solidFill>
                    <a:srgbClr val="FFFFFF"/>
                  </a:solidFill>
                  <a:latin typeface="Montserrat Classic"/>
                </a:rPr>
                <a:t>A total of 8,500 years of free doughnuts were given away.  The promotion included an offer for an Original Glazed dozen for just 85 cents with the purchase of any regular price dozen.</a:t>
              </a:r>
            </a:p>
            <a:p>
              <a:pPr>
                <a:lnSpc>
                  <a:spcPts val="3639"/>
                </a:lnSpc>
              </a:pPr>
              <a:endParaRPr lang="en-US" sz="2599" spc="51">
                <a:solidFill>
                  <a:srgbClr val="FFFFFF"/>
                </a:solidFill>
                <a:latin typeface="Montserrat Classic"/>
              </a:endParaRPr>
            </a:p>
          </p:txBody>
        </p:sp>
      </p:grpSp>
      <p:sp>
        <p:nvSpPr>
          <p:cNvPr id="6" name="AutoShape 6"/>
          <p:cNvSpPr/>
          <p:nvPr/>
        </p:nvSpPr>
        <p:spPr>
          <a:xfrm rot="-2700000">
            <a:off x="5940195" y="5309640"/>
            <a:ext cx="15081985" cy="154644"/>
          </a:xfrm>
          <a:prstGeom prst="rect">
            <a:avLst/>
          </a:prstGeom>
          <a:solidFill>
            <a:srgbClr val="603F8B"/>
          </a:solidFill>
        </p:spPr>
      </p:sp>
      <p:grpSp>
        <p:nvGrpSpPr>
          <p:cNvPr id="7" name="Group 7"/>
          <p:cNvGrpSpPr/>
          <p:nvPr/>
        </p:nvGrpSpPr>
        <p:grpSpPr>
          <a:xfrm rot="1566372">
            <a:off x="-1422115" y="-1768483"/>
            <a:ext cx="7262549" cy="12360184"/>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03F8B"/>
            </a:solidFill>
          </p:spPr>
        </p:sp>
      </p:grpSp>
      <p:grpSp>
        <p:nvGrpSpPr>
          <p:cNvPr id="9" name="Group 9"/>
          <p:cNvGrpSpPr>
            <a:grpSpLocks noChangeAspect="1"/>
          </p:cNvGrpSpPr>
          <p:nvPr/>
        </p:nvGrpSpPr>
        <p:grpSpPr>
          <a:xfrm>
            <a:off x="-1381125" y="-1101441"/>
            <a:ext cx="4819650" cy="4819650"/>
            <a:chOff x="0" y="0"/>
            <a:chExt cx="2787650" cy="2787650"/>
          </a:xfrm>
        </p:grpSpPr>
        <p:sp>
          <p:nvSpPr>
            <p:cNvPr id="10" name="Freeform 10"/>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941D84"/>
            </a:solidFill>
          </p:spPr>
        </p:sp>
      </p:grpSp>
      <p:sp>
        <p:nvSpPr>
          <p:cNvPr id="11" name="TextBox 11"/>
          <p:cNvSpPr txBox="1"/>
          <p:nvPr/>
        </p:nvSpPr>
        <p:spPr>
          <a:xfrm>
            <a:off x="2840664" y="1028700"/>
            <a:ext cx="14418636" cy="1200096"/>
          </a:xfrm>
          <a:prstGeom prst="rect">
            <a:avLst/>
          </a:prstGeom>
        </p:spPr>
        <p:txBody>
          <a:bodyPr lIns="0" tIns="0" rIns="0" bIns="0" rtlCol="0" anchor="t">
            <a:spAutoFit/>
          </a:bodyPr>
          <a:lstStyle/>
          <a:p>
            <a:pPr>
              <a:lnSpc>
                <a:spcPts val="4799"/>
              </a:lnSpc>
              <a:spcBef>
                <a:spcPct val="0"/>
              </a:spcBef>
            </a:pPr>
            <a:r>
              <a:rPr lang="en-US" sz="3999" spc="295">
                <a:solidFill>
                  <a:srgbClr val="FFFFFF"/>
                </a:solidFill>
                <a:latin typeface="Montserrat Classic Bold"/>
              </a:rPr>
              <a:t>2022: KRISPY KREME 85TH ANNIVERSARY PROMOTION</a:t>
            </a:r>
          </a:p>
        </p:txBody>
      </p:sp>
      <p:sp>
        <p:nvSpPr>
          <p:cNvPr id="12" name="Freeform 12"/>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sp>
        <p:nvSpPr>
          <p:cNvPr id="13" name="Freeform 13"/>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sp>
        <p:nvSpPr>
          <p:cNvPr id="14" name="Freeform 14"/>
          <p:cNvSpPr/>
          <p:nvPr/>
        </p:nvSpPr>
        <p:spPr>
          <a:xfrm>
            <a:off x="10542791" y="2970642"/>
            <a:ext cx="7572043" cy="5124053"/>
          </a:xfrm>
          <a:custGeom>
            <a:avLst/>
            <a:gdLst/>
            <a:ahLst/>
            <a:cxnLst/>
            <a:rect l="l" t="t" r="r" b="b"/>
            <a:pathLst>
              <a:path w="7572043" h="5124053">
                <a:moveTo>
                  <a:pt x="0" y="0"/>
                </a:moveTo>
                <a:lnTo>
                  <a:pt x="7572042" y="0"/>
                </a:lnTo>
                <a:lnTo>
                  <a:pt x="7572042" y="5124053"/>
                </a:lnTo>
                <a:lnTo>
                  <a:pt x="0" y="5124053"/>
                </a:lnTo>
                <a:lnTo>
                  <a:pt x="0" y="0"/>
                </a:lnTo>
                <a:close/>
              </a:path>
            </a:pathLst>
          </a:custGeom>
          <a:blipFill>
            <a:blip r:embed="rId4"/>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528" t="2281" r="2528" b="20037"/>
          <a:stretch>
            <a:fillRect/>
          </a:stretch>
        </p:blipFill>
        <p:spPr>
          <a:xfrm>
            <a:off x="0" y="0"/>
            <a:ext cx="18288000" cy="10287000"/>
          </a:xfrm>
          <a:prstGeom prst="rect">
            <a:avLst/>
          </a:prstGeom>
        </p:spPr>
      </p:pic>
      <p:grpSp>
        <p:nvGrpSpPr>
          <p:cNvPr id="3" name="Group 3"/>
          <p:cNvGrpSpPr>
            <a:grpSpLocks noChangeAspect="1"/>
          </p:cNvGrpSpPr>
          <p:nvPr/>
        </p:nvGrpSpPr>
        <p:grpSpPr>
          <a:xfrm>
            <a:off x="1028700" y="2466747"/>
            <a:ext cx="6267450" cy="6267450"/>
            <a:chOff x="0" y="0"/>
            <a:chExt cx="2787650" cy="2787650"/>
          </a:xfrm>
        </p:grpSpPr>
        <p:sp>
          <p:nvSpPr>
            <p:cNvPr id="4" name="Freeform 4"/>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B51B01"/>
            </a:solidFill>
          </p:spPr>
        </p:sp>
      </p:grpSp>
      <p:sp>
        <p:nvSpPr>
          <p:cNvPr id="5" name="Freeform 5"/>
          <p:cNvSpPr/>
          <p:nvPr/>
        </p:nvSpPr>
        <p:spPr>
          <a:xfrm>
            <a:off x="539993" y="2285072"/>
            <a:ext cx="7298499" cy="4480443"/>
          </a:xfrm>
          <a:custGeom>
            <a:avLst/>
            <a:gdLst/>
            <a:ahLst/>
            <a:cxnLst/>
            <a:rect l="l" t="t" r="r" b="b"/>
            <a:pathLst>
              <a:path w="7298499" h="4480443">
                <a:moveTo>
                  <a:pt x="0" y="0"/>
                </a:moveTo>
                <a:lnTo>
                  <a:pt x="7298499" y="0"/>
                </a:lnTo>
                <a:lnTo>
                  <a:pt x="7298499" y="4480442"/>
                </a:lnTo>
                <a:lnTo>
                  <a:pt x="0" y="4480442"/>
                </a:lnTo>
                <a:lnTo>
                  <a:pt x="0" y="0"/>
                </a:lnTo>
                <a:close/>
              </a:path>
            </a:pathLst>
          </a:custGeom>
          <a:blipFill>
            <a:blip r:embed="rId3"/>
            <a:stretch>
              <a:fillRect/>
            </a:stretch>
          </a:blipFill>
        </p:spPr>
      </p:sp>
      <p:sp>
        <p:nvSpPr>
          <p:cNvPr id="6" name="Freeform 6"/>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4"/>
            <a:stretch>
              <a:fillRect/>
            </a:stretch>
          </a:blipFill>
        </p:spPr>
      </p:sp>
      <p:grpSp>
        <p:nvGrpSpPr>
          <p:cNvPr id="7" name="Group 7"/>
          <p:cNvGrpSpPr/>
          <p:nvPr/>
        </p:nvGrpSpPr>
        <p:grpSpPr>
          <a:xfrm rot="-10800000">
            <a:off x="12848044" y="0"/>
            <a:ext cx="5439956" cy="9258300"/>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B51B01"/>
            </a:solidFill>
          </p:spPr>
        </p:sp>
      </p:grpSp>
      <p:grpSp>
        <p:nvGrpSpPr>
          <p:cNvPr id="9" name="Group 9"/>
          <p:cNvGrpSpPr/>
          <p:nvPr/>
        </p:nvGrpSpPr>
        <p:grpSpPr>
          <a:xfrm>
            <a:off x="5388381" y="4465603"/>
            <a:ext cx="2663156" cy="5498475"/>
            <a:chOff x="0" y="0"/>
            <a:chExt cx="3550874" cy="7331300"/>
          </a:xfrm>
        </p:grpSpPr>
        <p:sp>
          <p:nvSpPr>
            <p:cNvPr id="10" name="Freeform 10"/>
            <p:cNvSpPr/>
            <p:nvPr/>
          </p:nvSpPr>
          <p:spPr>
            <a:xfrm>
              <a:off x="0" y="0"/>
              <a:ext cx="3550874" cy="7331300"/>
            </a:xfrm>
            <a:custGeom>
              <a:avLst/>
              <a:gdLst/>
              <a:ahLst/>
              <a:cxnLst/>
              <a:rect l="l" t="t" r="r" b="b"/>
              <a:pathLst>
                <a:path w="3550874" h="7331300">
                  <a:moveTo>
                    <a:pt x="0" y="0"/>
                  </a:moveTo>
                  <a:lnTo>
                    <a:pt x="3550874" y="0"/>
                  </a:lnTo>
                  <a:lnTo>
                    <a:pt x="3550874" y="7331300"/>
                  </a:lnTo>
                  <a:lnTo>
                    <a:pt x="0" y="7331300"/>
                  </a:lnTo>
                  <a:lnTo>
                    <a:pt x="0" y="0"/>
                  </a:lnTo>
                  <a:close/>
                </a:path>
              </a:pathLst>
            </a:custGeom>
            <a:blipFill>
              <a:blip r:embed="rId5"/>
              <a:stretch>
                <a:fillRect/>
              </a:stretch>
            </a:blipFill>
          </p:spPr>
        </p:sp>
        <p:sp>
          <p:nvSpPr>
            <p:cNvPr id="11" name="Freeform 11"/>
            <p:cNvSpPr/>
            <p:nvPr/>
          </p:nvSpPr>
          <p:spPr>
            <a:xfrm>
              <a:off x="2946106" y="5413391"/>
              <a:ext cx="369141" cy="369141"/>
            </a:xfrm>
            <a:custGeom>
              <a:avLst/>
              <a:gdLst/>
              <a:ahLst/>
              <a:cxnLst/>
              <a:rect l="l" t="t" r="r" b="b"/>
              <a:pathLst>
                <a:path w="369141" h="369141">
                  <a:moveTo>
                    <a:pt x="0" y="0"/>
                  </a:moveTo>
                  <a:lnTo>
                    <a:pt x="369141" y="0"/>
                  </a:lnTo>
                  <a:lnTo>
                    <a:pt x="369141" y="369141"/>
                  </a:lnTo>
                  <a:lnTo>
                    <a:pt x="0" y="3691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2" name="TextBox 12"/>
          <p:cNvSpPr txBox="1"/>
          <p:nvPr/>
        </p:nvSpPr>
        <p:spPr>
          <a:xfrm>
            <a:off x="8805073" y="2419122"/>
            <a:ext cx="8534276" cy="6382006"/>
          </a:xfrm>
          <a:prstGeom prst="rect">
            <a:avLst/>
          </a:prstGeom>
        </p:spPr>
        <p:txBody>
          <a:bodyPr lIns="0" tIns="0" rIns="0" bIns="0" rtlCol="0" anchor="t">
            <a:spAutoFit/>
          </a:bodyPr>
          <a:lstStyle/>
          <a:p>
            <a:pPr>
              <a:lnSpc>
                <a:spcPts val="3640"/>
              </a:lnSpc>
            </a:pPr>
            <a:r>
              <a:rPr lang="en-US" sz="2600" spc="52">
                <a:solidFill>
                  <a:srgbClr val="FFFFFF"/>
                </a:solidFill>
                <a:latin typeface="Montserrat Classic"/>
              </a:rPr>
              <a:t>In March, 2023, Krispy Kreme unveiled instructions for an April Fool's Day prank  through their </a:t>
            </a:r>
            <a:r>
              <a:rPr lang="en-US" sz="2600" u="sng" spc="52">
                <a:solidFill>
                  <a:srgbClr val="FFFFFF"/>
                </a:solidFill>
                <a:latin typeface="Montserrat Classic Bold"/>
                <a:hlinkClick r:id="rId8" tooltip="https://www.tiktok.com/@krispykremeaustralia"/>
              </a:rPr>
              <a:t>TikTok channel</a:t>
            </a:r>
            <a:r>
              <a:rPr lang="en-US" sz="2600" spc="52">
                <a:solidFill>
                  <a:srgbClr val="FFFFFF"/>
                </a:solidFill>
                <a:latin typeface="Montserrat Classic"/>
              </a:rPr>
              <a:t> and also on their website. </a:t>
            </a:r>
          </a:p>
          <a:p>
            <a:pPr algn="just">
              <a:lnSpc>
                <a:spcPts val="3640"/>
              </a:lnSpc>
            </a:pPr>
            <a:endParaRPr lang="en-US" sz="2600" spc="52">
              <a:solidFill>
                <a:srgbClr val="FFFFFF"/>
              </a:solidFill>
              <a:latin typeface="Montserrat Classic"/>
            </a:endParaRPr>
          </a:p>
          <a:p>
            <a:pPr>
              <a:lnSpc>
                <a:spcPts val="3640"/>
              </a:lnSpc>
            </a:pPr>
            <a:r>
              <a:rPr lang="en-US" sz="2600" spc="52">
                <a:solidFill>
                  <a:srgbClr val="FFFFFF"/>
                </a:solidFill>
                <a:latin typeface="Montserrat Classic"/>
              </a:rPr>
              <a:t>This prank gave instructions on how to turn one of their strawberry jam filled doughnuts into a spicy doughnut prank using chili sauce and a dessert syringe. </a:t>
            </a:r>
          </a:p>
          <a:p>
            <a:pPr algn="just">
              <a:lnSpc>
                <a:spcPts val="3640"/>
              </a:lnSpc>
            </a:pPr>
            <a:endParaRPr lang="en-US" sz="2600" spc="52">
              <a:solidFill>
                <a:srgbClr val="FFFFFF"/>
              </a:solidFill>
              <a:latin typeface="Montserrat Classic"/>
            </a:endParaRPr>
          </a:p>
          <a:p>
            <a:pPr>
              <a:lnSpc>
                <a:spcPts val="3640"/>
              </a:lnSpc>
            </a:pPr>
            <a:r>
              <a:rPr lang="en-US" sz="2600" spc="52">
                <a:solidFill>
                  <a:srgbClr val="FFFFFF"/>
                </a:solidFill>
                <a:latin typeface="Montserrat Classic"/>
              </a:rPr>
              <a:t>Krispy Kreme also announced on their social media channels that, they would be bringing back their Pumpkin Spice Original Glazed Doughnut for a limited time. Commenters were skeptical, thinking it was an April Fool's joke!</a:t>
            </a:r>
          </a:p>
        </p:txBody>
      </p:sp>
      <p:sp>
        <p:nvSpPr>
          <p:cNvPr id="13" name="TextBox 13"/>
          <p:cNvSpPr txBox="1"/>
          <p:nvPr/>
        </p:nvSpPr>
        <p:spPr>
          <a:xfrm>
            <a:off x="1422607" y="1028700"/>
            <a:ext cx="15916742" cy="714375"/>
          </a:xfrm>
          <a:prstGeom prst="rect">
            <a:avLst/>
          </a:prstGeom>
        </p:spPr>
        <p:txBody>
          <a:bodyPr lIns="0" tIns="0" rIns="0" bIns="0" rtlCol="0" anchor="t">
            <a:spAutoFit/>
          </a:bodyPr>
          <a:lstStyle/>
          <a:p>
            <a:pPr>
              <a:lnSpc>
                <a:spcPts val="5639"/>
              </a:lnSpc>
              <a:spcBef>
                <a:spcPct val="0"/>
              </a:spcBef>
            </a:pPr>
            <a:r>
              <a:rPr lang="en-US" sz="4699" spc="347">
                <a:solidFill>
                  <a:srgbClr val="FFFFFF"/>
                </a:solidFill>
                <a:latin typeface="Montserrat Classic Bold"/>
              </a:rPr>
              <a:t>2023: APRIL FOOL'S DAY PRANK?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72A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89816" y="6931761"/>
            <a:ext cx="4819650" cy="4819650"/>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603F8B"/>
            </a:solidFill>
          </p:spPr>
        </p:sp>
      </p:grpSp>
      <p:sp>
        <p:nvSpPr>
          <p:cNvPr id="4" name="AutoShape 4"/>
          <p:cNvSpPr/>
          <p:nvPr/>
        </p:nvSpPr>
        <p:spPr>
          <a:xfrm rot="-2700000">
            <a:off x="5940195" y="5309640"/>
            <a:ext cx="15081985" cy="154644"/>
          </a:xfrm>
          <a:prstGeom prst="rect">
            <a:avLst/>
          </a:prstGeom>
          <a:solidFill>
            <a:srgbClr val="B4FEE7"/>
          </a:solidFill>
        </p:spPr>
      </p:sp>
      <p:grpSp>
        <p:nvGrpSpPr>
          <p:cNvPr id="5" name="Group 5"/>
          <p:cNvGrpSpPr>
            <a:grpSpLocks noChangeAspect="1"/>
          </p:cNvGrpSpPr>
          <p:nvPr/>
        </p:nvGrpSpPr>
        <p:grpSpPr>
          <a:xfrm>
            <a:off x="10495840" y="2521082"/>
            <a:ext cx="6820504" cy="6820504"/>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B4FEE7"/>
            </a:solidFill>
          </p:spPr>
        </p:sp>
      </p:grpSp>
      <p:sp>
        <p:nvSpPr>
          <p:cNvPr id="7" name="Freeform 7"/>
          <p:cNvSpPr/>
          <p:nvPr/>
        </p:nvSpPr>
        <p:spPr>
          <a:xfrm>
            <a:off x="272220" y="8635808"/>
            <a:ext cx="2162447" cy="1411557"/>
          </a:xfrm>
          <a:custGeom>
            <a:avLst/>
            <a:gdLst/>
            <a:ahLst/>
            <a:cxnLst/>
            <a:rect l="l" t="t" r="r" b="b"/>
            <a:pathLst>
              <a:path w="2162447" h="1411557">
                <a:moveTo>
                  <a:pt x="0" y="0"/>
                </a:moveTo>
                <a:lnTo>
                  <a:pt x="2162447" y="0"/>
                </a:lnTo>
                <a:lnTo>
                  <a:pt x="2162447" y="1411557"/>
                </a:lnTo>
                <a:lnTo>
                  <a:pt x="0" y="1411557"/>
                </a:lnTo>
                <a:lnTo>
                  <a:pt x="0" y="0"/>
                </a:lnTo>
                <a:close/>
              </a:path>
            </a:pathLst>
          </a:custGeom>
          <a:blipFill>
            <a:blip r:embed="rId2"/>
            <a:stretch>
              <a:fillRect/>
            </a:stretch>
          </a:blipFill>
        </p:spPr>
      </p:sp>
      <p:sp>
        <p:nvSpPr>
          <p:cNvPr id="8" name="Freeform 8"/>
          <p:cNvSpPr/>
          <p:nvPr/>
        </p:nvSpPr>
        <p:spPr>
          <a:xfrm>
            <a:off x="8475729" y="2054315"/>
            <a:ext cx="8248594" cy="5581880"/>
          </a:xfrm>
          <a:custGeom>
            <a:avLst/>
            <a:gdLst/>
            <a:ahLst/>
            <a:cxnLst/>
            <a:rect l="l" t="t" r="r" b="b"/>
            <a:pathLst>
              <a:path w="8248594" h="5581880">
                <a:moveTo>
                  <a:pt x="0" y="0"/>
                </a:moveTo>
                <a:lnTo>
                  <a:pt x="8248594" y="0"/>
                </a:lnTo>
                <a:lnTo>
                  <a:pt x="8248594" y="5581880"/>
                </a:lnTo>
                <a:lnTo>
                  <a:pt x="0" y="5581880"/>
                </a:lnTo>
                <a:lnTo>
                  <a:pt x="0" y="0"/>
                </a:lnTo>
                <a:close/>
              </a:path>
            </a:pathLst>
          </a:custGeom>
          <a:blipFill>
            <a:blip r:embed="rId3"/>
            <a:stretch>
              <a:fillRect/>
            </a:stretch>
          </a:blipFill>
        </p:spPr>
      </p:sp>
      <p:grpSp>
        <p:nvGrpSpPr>
          <p:cNvPr id="9" name="Group 9"/>
          <p:cNvGrpSpPr/>
          <p:nvPr/>
        </p:nvGrpSpPr>
        <p:grpSpPr>
          <a:xfrm>
            <a:off x="15064941" y="3950128"/>
            <a:ext cx="2888274" cy="5963265"/>
            <a:chOff x="0" y="0"/>
            <a:chExt cx="3851032" cy="7951021"/>
          </a:xfrm>
        </p:grpSpPr>
        <p:sp>
          <p:nvSpPr>
            <p:cNvPr id="10" name="Freeform 10"/>
            <p:cNvSpPr/>
            <p:nvPr/>
          </p:nvSpPr>
          <p:spPr>
            <a:xfrm>
              <a:off x="0" y="0"/>
              <a:ext cx="3851032" cy="7951021"/>
            </a:xfrm>
            <a:custGeom>
              <a:avLst/>
              <a:gdLst/>
              <a:ahLst/>
              <a:cxnLst/>
              <a:rect l="l" t="t" r="r" b="b"/>
              <a:pathLst>
                <a:path w="3851032" h="7951021">
                  <a:moveTo>
                    <a:pt x="0" y="0"/>
                  </a:moveTo>
                  <a:lnTo>
                    <a:pt x="3851032" y="0"/>
                  </a:lnTo>
                  <a:lnTo>
                    <a:pt x="3851032" y="7951021"/>
                  </a:lnTo>
                  <a:lnTo>
                    <a:pt x="0" y="7951021"/>
                  </a:lnTo>
                  <a:lnTo>
                    <a:pt x="0" y="0"/>
                  </a:lnTo>
                  <a:close/>
                </a:path>
              </a:pathLst>
            </a:custGeom>
            <a:blipFill>
              <a:blip r:embed="rId4"/>
              <a:stretch>
                <a:fillRect/>
              </a:stretch>
            </a:blipFill>
          </p:spPr>
        </p:sp>
        <p:sp>
          <p:nvSpPr>
            <p:cNvPr id="11" name="Freeform 11"/>
            <p:cNvSpPr/>
            <p:nvPr/>
          </p:nvSpPr>
          <p:spPr>
            <a:xfrm>
              <a:off x="3187604" y="6972422"/>
              <a:ext cx="217907" cy="210281"/>
            </a:xfrm>
            <a:custGeom>
              <a:avLst/>
              <a:gdLst/>
              <a:ahLst/>
              <a:cxnLst/>
              <a:rect l="l" t="t" r="r" b="b"/>
              <a:pathLst>
                <a:path w="217907" h="210281">
                  <a:moveTo>
                    <a:pt x="0" y="0"/>
                  </a:moveTo>
                  <a:lnTo>
                    <a:pt x="217908" y="0"/>
                  </a:lnTo>
                  <a:lnTo>
                    <a:pt x="217908" y="210281"/>
                  </a:lnTo>
                  <a:lnTo>
                    <a:pt x="0" y="210281"/>
                  </a:lnTo>
                  <a:lnTo>
                    <a:pt x="0" y="0"/>
                  </a:lnTo>
                  <a:close/>
                </a:path>
              </a:pathLst>
            </a:custGeom>
            <a:blipFill>
              <a:blip r:embed="rId5"/>
              <a:stretch>
                <a:fillRect/>
              </a:stretch>
            </a:blipFill>
          </p:spPr>
        </p:sp>
      </p:grpSp>
      <p:sp>
        <p:nvSpPr>
          <p:cNvPr id="12" name="TextBox 12"/>
          <p:cNvSpPr txBox="1"/>
          <p:nvPr/>
        </p:nvSpPr>
        <p:spPr>
          <a:xfrm>
            <a:off x="630756" y="511306"/>
            <a:ext cx="13461772" cy="1543009"/>
          </a:xfrm>
          <a:prstGeom prst="rect">
            <a:avLst/>
          </a:prstGeom>
        </p:spPr>
        <p:txBody>
          <a:bodyPr lIns="0" tIns="0" rIns="0" bIns="0" rtlCol="0" anchor="t">
            <a:spAutoFit/>
          </a:bodyPr>
          <a:lstStyle/>
          <a:p>
            <a:pPr>
              <a:lnSpc>
                <a:spcPts val="4079"/>
              </a:lnSpc>
              <a:spcBef>
                <a:spcPct val="0"/>
              </a:spcBef>
            </a:pPr>
            <a:r>
              <a:rPr lang="en-US" sz="3399" spc="251">
                <a:solidFill>
                  <a:srgbClr val="FFFFFF"/>
                </a:solidFill>
                <a:latin typeface="Montserrat Classic Bold"/>
              </a:rPr>
              <a:t>2023: KRISPY KREME® EXPANDS ‘C-SWEET’ VIA SEARCH FOR FAN TO SERVE AS BRAND’S FIRST-EVER ‘CHIEF DOUGHNUT DREAMER’</a:t>
            </a:r>
          </a:p>
        </p:txBody>
      </p:sp>
      <p:grpSp>
        <p:nvGrpSpPr>
          <p:cNvPr id="13" name="Group 13"/>
          <p:cNvGrpSpPr/>
          <p:nvPr/>
        </p:nvGrpSpPr>
        <p:grpSpPr>
          <a:xfrm>
            <a:off x="630756" y="1720372"/>
            <a:ext cx="7463470" cy="4981774"/>
            <a:chOff x="0" y="0"/>
            <a:chExt cx="9951293" cy="6642366"/>
          </a:xfrm>
        </p:grpSpPr>
        <p:sp>
          <p:nvSpPr>
            <p:cNvPr id="14" name="TextBox 14"/>
            <p:cNvSpPr txBox="1"/>
            <p:nvPr/>
          </p:nvSpPr>
          <p:spPr>
            <a:xfrm>
              <a:off x="0" y="0"/>
              <a:ext cx="9951293" cy="664796"/>
            </a:xfrm>
            <a:prstGeom prst="rect">
              <a:avLst/>
            </a:prstGeom>
          </p:spPr>
          <p:txBody>
            <a:bodyPr lIns="0" tIns="0" rIns="0" bIns="0" rtlCol="0" anchor="t">
              <a:spAutoFit/>
            </a:bodyPr>
            <a:lstStyle/>
            <a:p>
              <a:pPr algn="r">
                <a:lnSpc>
                  <a:spcPts val="3955"/>
                </a:lnSpc>
              </a:pPr>
              <a:endParaRPr/>
            </a:p>
          </p:txBody>
        </p:sp>
        <p:sp>
          <p:nvSpPr>
            <p:cNvPr id="15" name="TextBox 15"/>
            <p:cNvSpPr txBox="1"/>
            <p:nvPr/>
          </p:nvSpPr>
          <p:spPr>
            <a:xfrm>
              <a:off x="0" y="1088201"/>
              <a:ext cx="9951293" cy="5554164"/>
            </a:xfrm>
            <a:prstGeom prst="rect">
              <a:avLst/>
            </a:prstGeom>
          </p:spPr>
          <p:txBody>
            <a:bodyPr lIns="0" tIns="0" rIns="0" bIns="0" rtlCol="0" anchor="t">
              <a:spAutoFit/>
            </a:bodyPr>
            <a:lstStyle/>
            <a:p>
              <a:pPr>
                <a:lnSpc>
                  <a:spcPts val="3359"/>
                </a:lnSpc>
              </a:pPr>
              <a:r>
                <a:rPr lang="en-US" sz="2399" spc="47">
                  <a:solidFill>
                    <a:srgbClr val="FFFFFF"/>
                  </a:solidFill>
                  <a:latin typeface="Montserrat Classic"/>
                </a:rPr>
                <a:t>For this promotion, Krispy Kreme fans could “apply” via social media for the chance to be Krispy Kreme’s first-ever "Chief Doughnut Dreamer" and join Krispy Kreme’s Innovation Team at the company’s headquarters in Charlotte, N.C., to develop their future Fan Fav doughnut. Krispy Kreme plans to make the new doughnut flavor available to fans and will also give the Chief Doughnut Dreamer a free year of doughnuts.​</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951" b="17271"/>
          <a:stretch>
            <a:fillRect/>
          </a:stretch>
        </p:blipFill>
        <p:spPr>
          <a:xfrm>
            <a:off x="0" y="0"/>
            <a:ext cx="18288000" cy="10287000"/>
          </a:xfrm>
          <a:prstGeom prst="rect">
            <a:avLst/>
          </a:prstGeom>
        </p:spPr>
      </p:pic>
      <p:grpSp>
        <p:nvGrpSpPr>
          <p:cNvPr id="3" name="Group 3"/>
          <p:cNvGrpSpPr/>
          <p:nvPr/>
        </p:nvGrpSpPr>
        <p:grpSpPr>
          <a:xfrm>
            <a:off x="-151503" y="0"/>
            <a:ext cx="18591007" cy="6018647"/>
            <a:chOff x="0" y="0"/>
            <a:chExt cx="24788009" cy="8024863"/>
          </a:xfrm>
        </p:grpSpPr>
        <p:sp>
          <p:nvSpPr>
            <p:cNvPr id="4" name="AutoShape 4"/>
            <p:cNvSpPr/>
            <p:nvPr/>
          </p:nvSpPr>
          <p:spPr>
            <a:xfrm>
              <a:off x="102855" y="4377396"/>
              <a:ext cx="24685154" cy="0"/>
            </a:xfrm>
            <a:prstGeom prst="line">
              <a:avLst/>
            </a:prstGeom>
            <a:ln w="128569" cap="flat">
              <a:solidFill>
                <a:srgbClr val="B4FEE7"/>
              </a:solidFill>
              <a:prstDash val="solid"/>
              <a:headEnd type="none" w="sm" len="sm"/>
              <a:tailEnd type="none" w="sm" len="sm"/>
            </a:ln>
          </p:spPr>
        </p:sp>
        <p:sp>
          <p:nvSpPr>
            <p:cNvPr id="5" name="AutoShape 5"/>
            <p:cNvSpPr/>
            <p:nvPr/>
          </p:nvSpPr>
          <p:spPr>
            <a:xfrm>
              <a:off x="102855" y="4120604"/>
              <a:ext cx="24685154" cy="0"/>
            </a:xfrm>
            <a:prstGeom prst="line">
              <a:avLst/>
            </a:prstGeom>
            <a:ln w="128569" cap="flat">
              <a:solidFill>
                <a:srgbClr val="B4FEE7"/>
              </a:solidFill>
              <a:prstDash val="solid"/>
              <a:headEnd type="none" w="sm" len="sm"/>
              <a:tailEnd type="none" w="sm" len="sm"/>
            </a:ln>
          </p:spPr>
        </p:sp>
        <p:sp>
          <p:nvSpPr>
            <p:cNvPr id="6" name="AutoShape 6"/>
            <p:cNvSpPr/>
            <p:nvPr/>
          </p:nvSpPr>
          <p:spPr>
            <a:xfrm>
              <a:off x="102855" y="3863467"/>
              <a:ext cx="24685154" cy="0"/>
            </a:xfrm>
            <a:prstGeom prst="line">
              <a:avLst/>
            </a:prstGeom>
            <a:ln w="128569" cap="flat">
              <a:solidFill>
                <a:srgbClr val="B4FEE7"/>
              </a:solidFill>
              <a:prstDash val="solid"/>
              <a:headEnd type="none" w="sm" len="sm"/>
              <a:tailEnd type="none" w="sm" len="sm"/>
            </a:ln>
          </p:spPr>
        </p:sp>
        <p:sp>
          <p:nvSpPr>
            <p:cNvPr id="7" name="AutoShape 7"/>
            <p:cNvSpPr/>
            <p:nvPr/>
          </p:nvSpPr>
          <p:spPr>
            <a:xfrm>
              <a:off x="102855" y="3606330"/>
              <a:ext cx="24685154" cy="0"/>
            </a:xfrm>
            <a:prstGeom prst="line">
              <a:avLst/>
            </a:prstGeom>
            <a:ln w="128569" cap="flat">
              <a:solidFill>
                <a:srgbClr val="B4FEE7"/>
              </a:solidFill>
              <a:prstDash val="solid"/>
              <a:headEnd type="none" w="sm" len="sm"/>
              <a:tailEnd type="none" w="sm" len="sm"/>
            </a:ln>
          </p:spPr>
        </p:sp>
        <p:sp>
          <p:nvSpPr>
            <p:cNvPr id="8" name="AutoShape 8"/>
            <p:cNvSpPr/>
            <p:nvPr/>
          </p:nvSpPr>
          <p:spPr>
            <a:xfrm>
              <a:off x="102855" y="3349193"/>
              <a:ext cx="24685154" cy="0"/>
            </a:xfrm>
            <a:prstGeom prst="line">
              <a:avLst/>
            </a:prstGeom>
            <a:ln w="128569" cap="flat">
              <a:solidFill>
                <a:srgbClr val="B4FEE7"/>
              </a:solidFill>
              <a:prstDash val="solid"/>
              <a:headEnd type="none" w="sm" len="sm"/>
              <a:tailEnd type="none" w="sm" len="sm"/>
            </a:ln>
          </p:spPr>
        </p:sp>
        <p:sp>
          <p:nvSpPr>
            <p:cNvPr id="9" name="AutoShape 9"/>
            <p:cNvSpPr/>
            <p:nvPr/>
          </p:nvSpPr>
          <p:spPr>
            <a:xfrm>
              <a:off x="102855" y="3092056"/>
              <a:ext cx="24685154" cy="0"/>
            </a:xfrm>
            <a:prstGeom prst="line">
              <a:avLst/>
            </a:prstGeom>
            <a:ln w="128569" cap="flat">
              <a:solidFill>
                <a:srgbClr val="B4FEE7"/>
              </a:solidFill>
              <a:prstDash val="solid"/>
              <a:headEnd type="none" w="sm" len="sm"/>
              <a:tailEnd type="none" w="sm" len="sm"/>
            </a:ln>
          </p:spPr>
        </p:sp>
        <p:sp>
          <p:nvSpPr>
            <p:cNvPr id="10" name="AutoShape 10"/>
            <p:cNvSpPr/>
            <p:nvPr/>
          </p:nvSpPr>
          <p:spPr>
            <a:xfrm>
              <a:off x="102855" y="2834919"/>
              <a:ext cx="24685154" cy="0"/>
            </a:xfrm>
            <a:prstGeom prst="line">
              <a:avLst/>
            </a:prstGeom>
            <a:ln w="128569" cap="flat">
              <a:solidFill>
                <a:srgbClr val="B4FEE7"/>
              </a:solidFill>
              <a:prstDash val="solid"/>
              <a:headEnd type="none" w="sm" len="sm"/>
              <a:tailEnd type="none" w="sm" len="sm"/>
            </a:ln>
          </p:spPr>
        </p:sp>
        <p:sp>
          <p:nvSpPr>
            <p:cNvPr id="11" name="AutoShape 11"/>
            <p:cNvSpPr/>
            <p:nvPr/>
          </p:nvSpPr>
          <p:spPr>
            <a:xfrm>
              <a:off x="102855" y="2577782"/>
              <a:ext cx="24685154" cy="0"/>
            </a:xfrm>
            <a:prstGeom prst="line">
              <a:avLst/>
            </a:prstGeom>
            <a:ln w="128569" cap="flat">
              <a:solidFill>
                <a:srgbClr val="B4FEE7"/>
              </a:solidFill>
              <a:prstDash val="solid"/>
              <a:headEnd type="none" w="sm" len="sm"/>
              <a:tailEnd type="none" w="sm" len="sm"/>
            </a:ln>
          </p:spPr>
        </p:sp>
        <p:sp>
          <p:nvSpPr>
            <p:cNvPr id="12" name="AutoShape 12"/>
            <p:cNvSpPr/>
            <p:nvPr/>
          </p:nvSpPr>
          <p:spPr>
            <a:xfrm>
              <a:off x="102855" y="2320645"/>
              <a:ext cx="24685154" cy="0"/>
            </a:xfrm>
            <a:prstGeom prst="line">
              <a:avLst/>
            </a:prstGeom>
            <a:ln w="128569" cap="flat">
              <a:solidFill>
                <a:srgbClr val="B4FEE7"/>
              </a:solidFill>
              <a:prstDash val="solid"/>
              <a:headEnd type="none" w="sm" len="sm"/>
              <a:tailEnd type="none" w="sm" len="sm"/>
            </a:ln>
          </p:spPr>
        </p:sp>
        <p:sp>
          <p:nvSpPr>
            <p:cNvPr id="13" name="AutoShape 13"/>
            <p:cNvSpPr/>
            <p:nvPr/>
          </p:nvSpPr>
          <p:spPr>
            <a:xfrm>
              <a:off x="102855" y="2063508"/>
              <a:ext cx="24685154" cy="0"/>
            </a:xfrm>
            <a:prstGeom prst="line">
              <a:avLst/>
            </a:prstGeom>
            <a:ln w="128569" cap="flat">
              <a:solidFill>
                <a:srgbClr val="B4FEE7"/>
              </a:solidFill>
              <a:prstDash val="solid"/>
              <a:headEnd type="none" w="sm" len="sm"/>
              <a:tailEnd type="none" w="sm" len="sm"/>
            </a:ln>
          </p:spPr>
        </p:sp>
        <p:sp>
          <p:nvSpPr>
            <p:cNvPr id="14" name="AutoShape 14"/>
            <p:cNvSpPr/>
            <p:nvPr/>
          </p:nvSpPr>
          <p:spPr>
            <a:xfrm>
              <a:off x="89998" y="1813605"/>
              <a:ext cx="24685154" cy="0"/>
            </a:xfrm>
            <a:prstGeom prst="line">
              <a:avLst/>
            </a:prstGeom>
            <a:ln w="128569" cap="flat">
              <a:solidFill>
                <a:srgbClr val="B4FEE7"/>
              </a:solidFill>
              <a:prstDash val="solid"/>
              <a:headEnd type="none" w="sm" len="sm"/>
              <a:tailEnd type="none" w="sm" len="sm"/>
            </a:ln>
          </p:spPr>
        </p:sp>
        <p:sp>
          <p:nvSpPr>
            <p:cNvPr id="15" name="AutoShape 15"/>
            <p:cNvSpPr/>
            <p:nvPr/>
          </p:nvSpPr>
          <p:spPr>
            <a:xfrm>
              <a:off x="77141" y="1563702"/>
              <a:ext cx="24685154" cy="0"/>
            </a:xfrm>
            <a:prstGeom prst="line">
              <a:avLst/>
            </a:prstGeom>
            <a:ln w="128569" cap="flat">
              <a:solidFill>
                <a:srgbClr val="B4FEE7"/>
              </a:solidFill>
              <a:prstDash val="solid"/>
              <a:headEnd type="none" w="sm" len="sm"/>
              <a:tailEnd type="none" w="sm" len="sm"/>
            </a:ln>
          </p:spPr>
        </p:sp>
        <p:sp>
          <p:nvSpPr>
            <p:cNvPr id="16" name="AutoShape 16"/>
            <p:cNvSpPr/>
            <p:nvPr/>
          </p:nvSpPr>
          <p:spPr>
            <a:xfrm>
              <a:off x="64284" y="1313799"/>
              <a:ext cx="24685154" cy="0"/>
            </a:xfrm>
            <a:prstGeom prst="line">
              <a:avLst/>
            </a:prstGeom>
            <a:ln w="128569" cap="flat">
              <a:solidFill>
                <a:srgbClr val="B4FEE7"/>
              </a:solidFill>
              <a:prstDash val="solid"/>
              <a:headEnd type="none" w="sm" len="sm"/>
              <a:tailEnd type="none" w="sm" len="sm"/>
            </a:ln>
          </p:spPr>
        </p:sp>
        <p:sp>
          <p:nvSpPr>
            <p:cNvPr id="17" name="AutoShape 17"/>
            <p:cNvSpPr/>
            <p:nvPr/>
          </p:nvSpPr>
          <p:spPr>
            <a:xfrm>
              <a:off x="51427" y="1063896"/>
              <a:ext cx="24685154" cy="0"/>
            </a:xfrm>
            <a:prstGeom prst="line">
              <a:avLst/>
            </a:prstGeom>
            <a:ln w="128569" cap="flat">
              <a:solidFill>
                <a:srgbClr val="B4FEE7"/>
              </a:solidFill>
              <a:prstDash val="solid"/>
              <a:headEnd type="none" w="sm" len="sm"/>
              <a:tailEnd type="none" w="sm" len="sm"/>
            </a:ln>
          </p:spPr>
        </p:sp>
        <p:sp>
          <p:nvSpPr>
            <p:cNvPr id="18" name="AutoShape 18"/>
            <p:cNvSpPr/>
            <p:nvPr/>
          </p:nvSpPr>
          <p:spPr>
            <a:xfrm>
              <a:off x="38571" y="813993"/>
              <a:ext cx="24685154" cy="0"/>
            </a:xfrm>
            <a:prstGeom prst="line">
              <a:avLst/>
            </a:prstGeom>
            <a:ln w="128569" cap="flat">
              <a:solidFill>
                <a:srgbClr val="B4FEE7"/>
              </a:solidFill>
              <a:prstDash val="solid"/>
              <a:headEnd type="none" w="sm" len="sm"/>
              <a:tailEnd type="none" w="sm" len="sm"/>
            </a:ln>
          </p:spPr>
        </p:sp>
        <p:sp>
          <p:nvSpPr>
            <p:cNvPr id="19" name="AutoShape 19"/>
            <p:cNvSpPr/>
            <p:nvPr/>
          </p:nvSpPr>
          <p:spPr>
            <a:xfrm>
              <a:off x="25714" y="564090"/>
              <a:ext cx="24685154" cy="0"/>
            </a:xfrm>
            <a:prstGeom prst="line">
              <a:avLst/>
            </a:prstGeom>
            <a:ln w="128569" cap="flat">
              <a:solidFill>
                <a:srgbClr val="B4FEE7"/>
              </a:solidFill>
              <a:prstDash val="solid"/>
              <a:headEnd type="none" w="sm" len="sm"/>
              <a:tailEnd type="none" w="sm" len="sm"/>
            </a:ln>
          </p:spPr>
        </p:sp>
        <p:sp>
          <p:nvSpPr>
            <p:cNvPr id="20" name="AutoShape 20"/>
            <p:cNvSpPr/>
            <p:nvPr/>
          </p:nvSpPr>
          <p:spPr>
            <a:xfrm>
              <a:off x="12857" y="314187"/>
              <a:ext cx="24685154" cy="0"/>
            </a:xfrm>
            <a:prstGeom prst="line">
              <a:avLst/>
            </a:prstGeom>
            <a:ln w="128569" cap="flat">
              <a:solidFill>
                <a:srgbClr val="B4FEE7"/>
              </a:solidFill>
              <a:prstDash val="solid"/>
              <a:headEnd type="none" w="sm" len="sm"/>
              <a:tailEnd type="none" w="sm" len="sm"/>
            </a:ln>
          </p:spPr>
        </p:sp>
        <p:sp>
          <p:nvSpPr>
            <p:cNvPr id="21" name="AutoShape 21"/>
            <p:cNvSpPr/>
            <p:nvPr/>
          </p:nvSpPr>
          <p:spPr>
            <a:xfrm>
              <a:off x="0" y="64284"/>
              <a:ext cx="24685154" cy="0"/>
            </a:xfrm>
            <a:prstGeom prst="line">
              <a:avLst/>
            </a:prstGeom>
            <a:ln w="128569" cap="flat">
              <a:solidFill>
                <a:srgbClr val="B4FEE7"/>
              </a:solidFill>
              <a:prstDash val="solid"/>
              <a:headEnd type="none" w="sm" len="sm"/>
              <a:tailEnd type="none" w="sm" len="sm"/>
            </a:ln>
          </p:spPr>
        </p:sp>
        <p:grpSp>
          <p:nvGrpSpPr>
            <p:cNvPr id="22" name="Group 22"/>
            <p:cNvGrpSpPr/>
            <p:nvPr/>
          </p:nvGrpSpPr>
          <p:grpSpPr>
            <a:xfrm>
              <a:off x="13407736" y="2305502"/>
              <a:ext cx="3691232" cy="369123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4FEE7"/>
              </a:solidFill>
            </p:spPr>
          </p:sp>
        </p:grpSp>
        <p:sp>
          <p:nvSpPr>
            <p:cNvPr id="24" name="Freeform 24"/>
            <p:cNvSpPr/>
            <p:nvPr/>
          </p:nvSpPr>
          <p:spPr>
            <a:xfrm>
              <a:off x="14113105" y="2961813"/>
              <a:ext cx="2280493" cy="2378611"/>
            </a:xfrm>
            <a:custGeom>
              <a:avLst/>
              <a:gdLst/>
              <a:ahLst/>
              <a:cxnLst/>
              <a:rect l="l" t="t" r="r" b="b"/>
              <a:pathLst>
                <a:path w="2280493" h="2378611">
                  <a:moveTo>
                    <a:pt x="0" y="0"/>
                  </a:moveTo>
                  <a:lnTo>
                    <a:pt x="2280493" y="0"/>
                  </a:lnTo>
                  <a:lnTo>
                    <a:pt x="2280493" y="2378610"/>
                  </a:lnTo>
                  <a:lnTo>
                    <a:pt x="0" y="2378610"/>
                  </a:lnTo>
                  <a:lnTo>
                    <a:pt x="0" y="0"/>
                  </a:lnTo>
                  <a:close/>
                </a:path>
              </a:pathLst>
            </a:custGeom>
            <a:blipFill>
              <a:blip r:embed="rId3"/>
              <a:stretch>
                <a:fillRect/>
              </a:stretch>
            </a:blipFill>
          </p:spPr>
        </p:sp>
        <p:sp>
          <p:nvSpPr>
            <p:cNvPr id="25" name="Freeform 25"/>
            <p:cNvSpPr/>
            <p:nvPr/>
          </p:nvSpPr>
          <p:spPr>
            <a:xfrm>
              <a:off x="13323074" y="2220840"/>
              <a:ext cx="3860556" cy="3860556"/>
            </a:xfrm>
            <a:custGeom>
              <a:avLst/>
              <a:gdLst/>
              <a:ahLst/>
              <a:cxnLst/>
              <a:rect l="l" t="t" r="r" b="b"/>
              <a:pathLst>
                <a:path w="3860556" h="3860556">
                  <a:moveTo>
                    <a:pt x="0" y="0"/>
                  </a:moveTo>
                  <a:lnTo>
                    <a:pt x="3860556" y="0"/>
                  </a:lnTo>
                  <a:lnTo>
                    <a:pt x="3860556" y="3860556"/>
                  </a:lnTo>
                  <a:lnTo>
                    <a:pt x="0" y="386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19041769" y="2220840"/>
              <a:ext cx="3860556" cy="3860556"/>
            </a:xfrm>
            <a:custGeom>
              <a:avLst/>
              <a:gdLst/>
              <a:ahLst/>
              <a:cxnLst/>
              <a:rect l="l" t="t" r="r" b="b"/>
              <a:pathLst>
                <a:path w="3860556" h="3860556">
                  <a:moveTo>
                    <a:pt x="0" y="0"/>
                  </a:moveTo>
                  <a:lnTo>
                    <a:pt x="3860556" y="0"/>
                  </a:lnTo>
                  <a:lnTo>
                    <a:pt x="3860556" y="3860556"/>
                  </a:lnTo>
                  <a:lnTo>
                    <a:pt x="0" y="386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7" name="Group 27"/>
            <p:cNvGrpSpPr/>
            <p:nvPr/>
          </p:nvGrpSpPr>
          <p:grpSpPr>
            <a:xfrm>
              <a:off x="19126431" y="2305502"/>
              <a:ext cx="3691232" cy="3691232"/>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4FEE7"/>
              </a:solidFill>
            </p:spPr>
          </p:sp>
        </p:grpSp>
        <p:sp>
          <p:nvSpPr>
            <p:cNvPr id="29" name="Freeform 29"/>
            <p:cNvSpPr/>
            <p:nvPr/>
          </p:nvSpPr>
          <p:spPr>
            <a:xfrm>
              <a:off x="19883402" y="3159090"/>
              <a:ext cx="2177290" cy="1984056"/>
            </a:xfrm>
            <a:custGeom>
              <a:avLst/>
              <a:gdLst/>
              <a:ahLst/>
              <a:cxnLst/>
              <a:rect l="l" t="t" r="r" b="b"/>
              <a:pathLst>
                <a:path w="2177290" h="1984056">
                  <a:moveTo>
                    <a:pt x="0" y="0"/>
                  </a:moveTo>
                  <a:lnTo>
                    <a:pt x="2177290" y="0"/>
                  </a:lnTo>
                  <a:lnTo>
                    <a:pt x="2177290" y="1984056"/>
                  </a:lnTo>
                  <a:lnTo>
                    <a:pt x="0" y="1984056"/>
                  </a:lnTo>
                  <a:lnTo>
                    <a:pt x="0" y="0"/>
                  </a:lnTo>
                  <a:close/>
                </a:path>
              </a:pathLst>
            </a:custGeom>
            <a:blipFill>
              <a:blip r:embed="rId6"/>
              <a:stretch>
                <a:fillRect/>
              </a:stretch>
            </a:blipFill>
          </p:spPr>
        </p:sp>
        <p:sp>
          <p:nvSpPr>
            <p:cNvPr id="30" name="Freeform 30"/>
            <p:cNvSpPr/>
            <p:nvPr/>
          </p:nvSpPr>
          <p:spPr>
            <a:xfrm>
              <a:off x="1885684" y="2220840"/>
              <a:ext cx="3860556" cy="3860556"/>
            </a:xfrm>
            <a:custGeom>
              <a:avLst/>
              <a:gdLst/>
              <a:ahLst/>
              <a:cxnLst/>
              <a:rect l="l" t="t" r="r" b="b"/>
              <a:pathLst>
                <a:path w="3860556" h="3860556">
                  <a:moveTo>
                    <a:pt x="0" y="0"/>
                  </a:moveTo>
                  <a:lnTo>
                    <a:pt x="3860556" y="0"/>
                  </a:lnTo>
                  <a:lnTo>
                    <a:pt x="3860556" y="3860556"/>
                  </a:lnTo>
                  <a:lnTo>
                    <a:pt x="0" y="386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1" name="Group 31"/>
            <p:cNvGrpSpPr/>
            <p:nvPr/>
          </p:nvGrpSpPr>
          <p:grpSpPr>
            <a:xfrm>
              <a:off x="1970346" y="2305502"/>
              <a:ext cx="3691232" cy="3691232"/>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4FEE7"/>
              </a:solidFill>
            </p:spPr>
          </p:sp>
        </p:grpSp>
        <p:sp>
          <p:nvSpPr>
            <p:cNvPr id="33" name="Freeform 33"/>
            <p:cNvSpPr/>
            <p:nvPr/>
          </p:nvSpPr>
          <p:spPr>
            <a:xfrm>
              <a:off x="2888881" y="2990454"/>
              <a:ext cx="1854161" cy="2321329"/>
            </a:xfrm>
            <a:custGeom>
              <a:avLst/>
              <a:gdLst/>
              <a:ahLst/>
              <a:cxnLst/>
              <a:rect l="l" t="t" r="r" b="b"/>
              <a:pathLst>
                <a:path w="1854161" h="2321329">
                  <a:moveTo>
                    <a:pt x="0" y="0"/>
                  </a:moveTo>
                  <a:lnTo>
                    <a:pt x="1854162" y="0"/>
                  </a:lnTo>
                  <a:lnTo>
                    <a:pt x="1854162" y="2321328"/>
                  </a:lnTo>
                  <a:lnTo>
                    <a:pt x="0" y="23213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4" name="Freeform 34"/>
            <p:cNvSpPr/>
            <p:nvPr/>
          </p:nvSpPr>
          <p:spPr>
            <a:xfrm>
              <a:off x="7604379" y="2220840"/>
              <a:ext cx="3860556" cy="3860556"/>
            </a:xfrm>
            <a:custGeom>
              <a:avLst/>
              <a:gdLst/>
              <a:ahLst/>
              <a:cxnLst/>
              <a:rect l="l" t="t" r="r" b="b"/>
              <a:pathLst>
                <a:path w="3860556" h="3860556">
                  <a:moveTo>
                    <a:pt x="0" y="0"/>
                  </a:moveTo>
                  <a:lnTo>
                    <a:pt x="3860556" y="0"/>
                  </a:lnTo>
                  <a:lnTo>
                    <a:pt x="3860556" y="3860556"/>
                  </a:lnTo>
                  <a:lnTo>
                    <a:pt x="0" y="386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5" name="Group 35"/>
            <p:cNvGrpSpPr/>
            <p:nvPr/>
          </p:nvGrpSpPr>
          <p:grpSpPr>
            <a:xfrm>
              <a:off x="7689041" y="2305502"/>
              <a:ext cx="3691232" cy="3691232"/>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4FEE7"/>
              </a:solidFill>
            </p:spPr>
          </p:sp>
        </p:grpSp>
        <p:sp>
          <p:nvSpPr>
            <p:cNvPr id="37" name="Freeform 37"/>
            <p:cNvSpPr/>
            <p:nvPr/>
          </p:nvSpPr>
          <p:spPr>
            <a:xfrm>
              <a:off x="8286958" y="3053143"/>
              <a:ext cx="2495397" cy="2195950"/>
            </a:xfrm>
            <a:custGeom>
              <a:avLst/>
              <a:gdLst/>
              <a:ahLst/>
              <a:cxnLst/>
              <a:rect l="l" t="t" r="r" b="b"/>
              <a:pathLst>
                <a:path w="2495397" h="2195950">
                  <a:moveTo>
                    <a:pt x="0" y="0"/>
                  </a:moveTo>
                  <a:lnTo>
                    <a:pt x="2495398" y="0"/>
                  </a:lnTo>
                  <a:lnTo>
                    <a:pt x="2495398" y="2195950"/>
                  </a:lnTo>
                  <a:lnTo>
                    <a:pt x="0" y="21959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8" name="TextBox 38"/>
            <p:cNvSpPr txBox="1"/>
            <p:nvPr/>
          </p:nvSpPr>
          <p:spPr>
            <a:xfrm>
              <a:off x="7311810" y="6296233"/>
              <a:ext cx="4530007" cy="1728630"/>
            </a:xfrm>
            <a:prstGeom prst="rect">
              <a:avLst/>
            </a:prstGeom>
          </p:spPr>
          <p:txBody>
            <a:bodyPr lIns="0" tIns="0" rIns="0" bIns="0" rtlCol="0" anchor="t">
              <a:spAutoFit/>
            </a:bodyPr>
            <a:lstStyle/>
            <a:p>
              <a:pPr algn="ctr">
                <a:lnSpc>
                  <a:spcPts val="3640"/>
                </a:lnSpc>
              </a:pPr>
              <a:r>
                <a:rPr lang="en-US" sz="2600" spc="52">
                  <a:solidFill>
                    <a:srgbClr val="B4FEE7"/>
                  </a:solidFill>
                  <a:latin typeface="Montserrat Light Bold"/>
                </a:rPr>
                <a:t>Key Lime Pie Doughnut</a:t>
              </a:r>
            </a:p>
            <a:p>
              <a:pPr algn="ctr">
                <a:lnSpc>
                  <a:spcPts val="2940"/>
                </a:lnSpc>
              </a:pPr>
              <a:r>
                <a:rPr lang="en-US" sz="2100" spc="42">
                  <a:solidFill>
                    <a:srgbClr val="B4FEE7"/>
                  </a:solidFill>
                  <a:latin typeface="Montserrat Light Bold"/>
                </a:rPr>
                <a:t>2021</a:t>
              </a:r>
            </a:p>
          </p:txBody>
        </p:sp>
        <p:sp>
          <p:nvSpPr>
            <p:cNvPr id="39" name="TextBox 39"/>
            <p:cNvSpPr txBox="1"/>
            <p:nvPr/>
          </p:nvSpPr>
          <p:spPr>
            <a:xfrm>
              <a:off x="12812781" y="6296233"/>
              <a:ext cx="4922037" cy="1728630"/>
            </a:xfrm>
            <a:prstGeom prst="rect">
              <a:avLst/>
            </a:prstGeom>
          </p:spPr>
          <p:txBody>
            <a:bodyPr lIns="0" tIns="0" rIns="0" bIns="0" rtlCol="0" anchor="t">
              <a:spAutoFit/>
            </a:bodyPr>
            <a:lstStyle/>
            <a:p>
              <a:pPr algn="ctr">
                <a:lnSpc>
                  <a:spcPts val="3640"/>
                </a:lnSpc>
              </a:pPr>
              <a:r>
                <a:rPr lang="en-US" sz="2600" spc="52">
                  <a:solidFill>
                    <a:srgbClr val="B4FEE7"/>
                  </a:solidFill>
                  <a:latin typeface="Montserrat Light Bold"/>
                </a:rPr>
                <a:t>Strawberries &amp; Kreme™ Doughnut </a:t>
              </a:r>
            </a:p>
            <a:p>
              <a:pPr algn="ctr">
                <a:lnSpc>
                  <a:spcPts val="2940"/>
                </a:lnSpc>
              </a:pPr>
              <a:r>
                <a:rPr lang="en-US" sz="2100" spc="42">
                  <a:solidFill>
                    <a:srgbClr val="B4FEE7"/>
                  </a:solidFill>
                  <a:latin typeface="Montserrat Light Bold"/>
                </a:rPr>
                <a:t>2018</a:t>
              </a:r>
            </a:p>
          </p:txBody>
        </p:sp>
        <p:sp>
          <p:nvSpPr>
            <p:cNvPr id="40" name="TextBox 40"/>
            <p:cNvSpPr txBox="1"/>
            <p:nvPr/>
          </p:nvSpPr>
          <p:spPr>
            <a:xfrm>
              <a:off x="18555108" y="6296233"/>
              <a:ext cx="4956563" cy="1728630"/>
            </a:xfrm>
            <a:prstGeom prst="rect">
              <a:avLst/>
            </a:prstGeom>
          </p:spPr>
          <p:txBody>
            <a:bodyPr lIns="0" tIns="0" rIns="0" bIns="0" rtlCol="0" anchor="t">
              <a:spAutoFit/>
            </a:bodyPr>
            <a:lstStyle/>
            <a:p>
              <a:pPr algn="ctr">
                <a:lnSpc>
                  <a:spcPts val="3640"/>
                </a:lnSpc>
              </a:pPr>
              <a:r>
                <a:rPr lang="en-US" sz="2600" spc="52">
                  <a:solidFill>
                    <a:srgbClr val="B4FEE7"/>
                  </a:solidFill>
                  <a:latin typeface="Montserrat Light Bold"/>
                </a:rPr>
                <a:t>Chocolate Kreme™ Pie Doughnut </a:t>
              </a:r>
            </a:p>
            <a:p>
              <a:pPr algn="ctr">
                <a:lnSpc>
                  <a:spcPts val="2940"/>
                </a:lnSpc>
              </a:pPr>
              <a:r>
                <a:rPr lang="en-US" sz="2100" spc="42">
                  <a:solidFill>
                    <a:srgbClr val="B4FEE7"/>
                  </a:solidFill>
                  <a:latin typeface="Montserrat Light Bold"/>
                </a:rPr>
                <a:t>2019</a:t>
              </a:r>
            </a:p>
          </p:txBody>
        </p:sp>
        <p:sp>
          <p:nvSpPr>
            <p:cNvPr id="41" name="TextBox 41"/>
            <p:cNvSpPr txBox="1"/>
            <p:nvPr/>
          </p:nvSpPr>
          <p:spPr>
            <a:xfrm>
              <a:off x="1196520" y="6296233"/>
              <a:ext cx="5116198" cy="1728629"/>
            </a:xfrm>
            <a:prstGeom prst="rect">
              <a:avLst/>
            </a:prstGeom>
          </p:spPr>
          <p:txBody>
            <a:bodyPr lIns="0" tIns="0" rIns="0" bIns="0" rtlCol="0" anchor="t">
              <a:spAutoFit/>
            </a:bodyPr>
            <a:lstStyle/>
            <a:p>
              <a:pPr algn="ctr">
                <a:lnSpc>
                  <a:spcPts val="3640"/>
                </a:lnSpc>
              </a:pPr>
              <a:r>
                <a:rPr lang="en-US" sz="2600" spc="52">
                  <a:solidFill>
                    <a:srgbClr val="B4FEE7"/>
                  </a:solidFill>
                  <a:latin typeface="Montserrat Light Bold"/>
                </a:rPr>
                <a:t>Banana Pudding Doughnut</a:t>
              </a:r>
            </a:p>
            <a:p>
              <a:pPr algn="ctr">
                <a:lnSpc>
                  <a:spcPts val="2940"/>
                </a:lnSpc>
              </a:pPr>
              <a:r>
                <a:rPr lang="en-US" sz="2100" spc="42">
                  <a:solidFill>
                    <a:srgbClr val="B4FEE7"/>
                  </a:solidFill>
                  <a:latin typeface="Montserrat Light Bold"/>
                </a:rPr>
                <a:t>2018</a:t>
              </a:r>
            </a:p>
          </p:txBody>
        </p:sp>
      </p:grpSp>
      <p:sp>
        <p:nvSpPr>
          <p:cNvPr id="42" name="Freeform 42"/>
          <p:cNvSpPr/>
          <p:nvPr/>
        </p:nvSpPr>
        <p:spPr>
          <a:xfrm>
            <a:off x="50201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11"/>
            <a:stretch>
              <a:fillRect/>
            </a:stretch>
          </a:blipFill>
        </p:spPr>
      </p:sp>
      <p:sp>
        <p:nvSpPr>
          <p:cNvPr id="43" name="TextBox 43"/>
          <p:cNvSpPr txBox="1"/>
          <p:nvPr/>
        </p:nvSpPr>
        <p:spPr>
          <a:xfrm>
            <a:off x="4583036" y="7486350"/>
            <a:ext cx="12899214" cy="1816588"/>
          </a:xfrm>
          <a:prstGeom prst="rect">
            <a:avLst/>
          </a:prstGeom>
        </p:spPr>
        <p:txBody>
          <a:bodyPr wrap="square" lIns="0" tIns="0" rIns="0" bIns="0" rtlCol="0" anchor="t">
            <a:spAutoFit/>
          </a:bodyPr>
          <a:lstStyle/>
          <a:p>
            <a:pPr algn="r">
              <a:lnSpc>
                <a:spcPts val="7350"/>
              </a:lnSpc>
            </a:pPr>
            <a:r>
              <a:rPr lang="en-US" sz="7000" spc="-280" dirty="0">
                <a:solidFill>
                  <a:srgbClr val="FFFFFF"/>
                </a:solidFill>
                <a:latin typeface="Montserrat Classic Bold"/>
              </a:rPr>
              <a:t>"Fan </a:t>
            </a:r>
            <a:r>
              <a:rPr lang="en-US" sz="7000" spc="-280" dirty="0" err="1">
                <a:solidFill>
                  <a:srgbClr val="FFFFFF"/>
                </a:solidFill>
                <a:latin typeface="Montserrat Classic Bold"/>
              </a:rPr>
              <a:t>Faves</a:t>
            </a:r>
            <a:r>
              <a:rPr lang="en-US" sz="7000" spc="-280" dirty="0">
                <a:solidFill>
                  <a:srgbClr val="FFFFFF"/>
                </a:solidFill>
                <a:latin typeface="Montserrat Classic Bold"/>
              </a:rPr>
              <a:t>" Back by Demand</a:t>
            </a:r>
          </a:p>
          <a:p>
            <a:pPr algn="r">
              <a:lnSpc>
                <a:spcPts val="3624"/>
              </a:lnSpc>
            </a:pPr>
            <a:r>
              <a:rPr lang="en-US" sz="2400" dirty="0">
                <a:solidFill>
                  <a:srgbClr val="FFFFFF"/>
                </a:solidFill>
                <a:latin typeface="Montserrat Classic"/>
              </a:rPr>
              <a:t>In May 2023, Krispy Kreme released four fan-favorite doughnuts in a </a:t>
            </a:r>
          </a:p>
          <a:p>
            <a:pPr algn="r">
              <a:lnSpc>
                <a:spcPts val="3624"/>
              </a:lnSpc>
            </a:pPr>
            <a:r>
              <a:rPr lang="en-US" sz="2400" dirty="0">
                <a:solidFill>
                  <a:srgbClr val="FFFFFF"/>
                </a:solidFill>
                <a:latin typeface="Montserrat Classic"/>
              </a:rPr>
              <a:t>limited release doughnut collection</a:t>
            </a:r>
            <a:r>
              <a:rPr lang="en-US" sz="2400" dirty="0">
                <a:solidFill>
                  <a:srgbClr val="FFFFFF"/>
                </a:solidFill>
                <a:latin typeface="Montserrat Classic Bold"/>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4FEE7"/>
        </a:solidFill>
        <a:effectLst/>
      </p:bgPr>
    </p:bg>
    <p:spTree>
      <p:nvGrpSpPr>
        <p:cNvPr id="1" name=""/>
        <p:cNvGrpSpPr/>
        <p:nvPr/>
      </p:nvGrpSpPr>
      <p:grpSpPr>
        <a:xfrm>
          <a:off x="0" y="0"/>
          <a:ext cx="0" cy="0"/>
          <a:chOff x="0" y="0"/>
          <a:chExt cx="0" cy="0"/>
        </a:xfrm>
      </p:grpSpPr>
      <p:sp>
        <p:nvSpPr>
          <p:cNvPr id="2" name="AutoShape 2"/>
          <p:cNvSpPr/>
          <p:nvPr/>
        </p:nvSpPr>
        <p:spPr>
          <a:xfrm rot="-2700000">
            <a:off x="5940195" y="5309640"/>
            <a:ext cx="15081985" cy="154644"/>
          </a:xfrm>
          <a:prstGeom prst="rect">
            <a:avLst/>
          </a:prstGeom>
          <a:solidFill>
            <a:srgbClr val="DD72A6"/>
          </a:solidFill>
        </p:spPr>
      </p:sp>
      <p:sp>
        <p:nvSpPr>
          <p:cNvPr id="3" name="Freeform 3"/>
          <p:cNvSpPr/>
          <p:nvPr/>
        </p:nvSpPr>
        <p:spPr>
          <a:xfrm>
            <a:off x="10928065" y="1143378"/>
            <a:ext cx="6690385" cy="6690385"/>
          </a:xfrm>
          <a:custGeom>
            <a:avLst/>
            <a:gdLst/>
            <a:ahLst/>
            <a:cxnLst/>
            <a:rect l="l" t="t" r="r" b="b"/>
            <a:pathLst>
              <a:path w="6690385" h="6690385">
                <a:moveTo>
                  <a:pt x="0" y="0"/>
                </a:moveTo>
                <a:lnTo>
                  <a:pt x="6690385" y="0"/>
                </a:lnTo>
                <a:lnTo>
                  <a:pt x="6690385" y="6690385"/>
                </a:lnTo>
                <a:lnTo>
                  <a:pt x="0" y="6690385"/>
                </a:lnTo>
                <a:lnTo>
                  <a:pt x="0" y="0"/>
                </a:lnTo>
                <a:close/>
              </a:path>
            </a:pathLst>
          </a:custGeom>
          <a:blipFill>
            <a:blip r:embed="rId2"/>
            <a:stretch>
              <a:fillRect l="-17472" r="-27455"/>
            </a:stretch>
          </a:blipFill>
        </p:spPr>
      </p:sp>
      <p:grpSp>
        <p:nvGrpSpPr>
          <p:cNvPr id="4" name="Group 4"/>
          <p:cNvGrpSpPr/>
          <p:nvPr/>
        </p:nvGrpSpPr>
        <p:grpSpPr>
          <a:xfrm rot="1227974">
            <a:off x="-1729958" y="-1691522"/>
            <a:ext cx="7262549" cy="12360184"/>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03F8B"/>
            </a:solidFill>
          </p:spPr>
        </p:sp>
      </p:grpSp>
      <p:grpSp>
        <p:nvGrpSpPr>
          <p:cNvPr id="6" name="Group 6"/>
          <p:cNvGrpSpPr>
            <a:grpSpLocks noChangeAspect="1"/>
          </p:cNvGrpSpPr>
          <p:nvPr/>
        </p:nvGrpSpPr>
        <p:grpSpPr>
          <a:xfrm>
            <a:off x="-3194065" y="323850"/>
            <a:ext cx="4819650" cy="4819650"/>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B4FEE7"/>
            </a:solidFill>
          </p:spPr>
        </p:sp>
      </p:grpSp>
      <p:sp>
        <p:nvSpPr>
          <p:cNvPr id="8" name="Freeform 8"/>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grpSp>
        <p:nvGrpSpPr>
          <p:cNvPr id="9" name="Group 9"/>
          <p:cNvGrpSpPr/>
          <p:nvPr/>
        </p:nvGrpSpPr>
        <p:grpSpPr>
          <a:xfrm>
            <a:off x="2734713" y="1413963"/>
            <a:ext cx="7746422" cy="6221759"/>
            <a:chOff x="0" y="0"/>
            <a:chExt cx="10328563" cy="8295678"/>
          </a:xfrm>
        </p:grpSpPr>
        <p:sp>
          <p:nvSpPr>
            <p:cNvPr id="10" name="TextBox 10"/>
            <p:cNvSpPr txBox="1"/>
            <p:nvPr/>
          </p:nvSpPr>
          <p:spPr>
            <a:xfrm>
              <a:off x="0" y="0"/>
              <a:ext cx="10328563" cy="800100"/>
            </a:xfrm>
            <a:prstGeom prst="rect">
              <a:avLst/>
            </a:prstGeom>
          </p:spPr>
          <p:txBody>
            <a:bodyPr lIns="0" tIns="0" rIns="0" bIns="0" rtlCol="0" anchor="t">
              <a:spAutoFit/>
            </a:bodyPr>
            <a:lstStyle/>
            <a:p>
              <a:pPr>
                <a:lnSpc>
                  <a:spcPts val="4799"/>
                </a:lnSpc>
              </a:pPr>
              <a:r>
                <a:rPr lang="en-US" sz="3999" spc="295">
                  <a:solidFill>
                    <a:srgbClr val="DD72A6"/>
                  </a:solidFill>
                  <a:latin typeface="Montserrat Classic Bold"/>
                </a:rPr>
                <a:t>WHAT IS PROMOTION?</a:t>
              </a:r>
            </a:p>
          </p:txBody>
        </p:sp>
        <p:sp>
          <p:nvSpPr>
            <p:cNvPr id="11" name="TextBox 11"/>
            <p:cNvSpPr txBox="1"/>
            <p:nvPr/>
          </p:nvSpPr>
          <p:spPr>
            <a:xfrm>
              <a:off x="0" y="1219325"/>
              <a:ext cx="10328563" cy="7076353"/>
            </a:xfrm>
            <a:prstGeom prst="rect">
              <a:avLst/>
            </a:prstGeom>
          </p:spPr>
          <p:txBody>
            <a:bodyPr lIns="0" tIns="0" rIns="0" bIns="0" rtlCol="0" anchor="t">
              <a:spAutoFit/>
            </a:bodyPr>
            <a:lstStyle/>
            <a:p>
              <a:pPr>
                <a:lnSpc>
                  <a:spcPts val="4200"/>
                </a:lnSpc>
              </a:pPr>
              <a:r>
                <a:rPr lang="en-US" sz="3000">
                  <a:solidFill>
                    <a:srgbClr val="603F8B"/>
                  </a:solidFill>
                  <a:latin typeface="Montserrat Classic Bold"/>
                </a:rPr>
                <a:t>Promotion</a:t>
              </a:r>
              <a:r>
                <a:rPr lang="en-US" sz="3000">
                  <a:solidFill>
                    <a:srgbClr val="603F8B"/>
                  </a:solidFill>
                  <a:latin typeface="Montserrat Classic"/>
                </a:rPr>
                <a:t> is any form of communication used to inform, persuade, or remind people about a company’s products or services.</a:t>
              </a:r>
            </a:p>
            <a:p>
              <a:pPr>
                <a:lnSpc>
                  <a:spcPts val="4200"/>
                </a:lnSpc>
              </a:pPr>
              <a:endParaRPr lang="en-US" sz="3000">
                <a:solidFill>
                  <a:srgbClr val="603F8B"/>
                </a:solidFill>
                <a:latin typeface="Montserrat Classic"/>
              </a:endParaRPr>
            </a:p>
            <a:p>
              <a:pPr>
                <a:lnSpc>
                  <a:spcPts val="4200"/>
                </a:lnSpc>
              </a:pPr>
              <a:r>
                <a:rPr lang="en-US" sz="3000">
                  <a:solidFill>
                    <a:srgbClr val="603F8B"/>
                  </a:solidFill>
                  <a:latin typeface="Montserrat Classic"/>
                </a:rPr>
                <a:t>Promotion plays a significant role in creating and maintaining the levels of commitment and emotional involvement consumers have with the brand. </a:t>
              </a:r>
            </a:p>
          </p:txBody>
        </p:sp>
      </p:grpSp>
      <p:sp>
        <p:nvSpPr>
          <p:cNvPr id="12" name="TextBox 12"/>
          <p:cNvSpPr txBox="1"/>
          <p:nvPr/>
        </p:nvSpPr>
        <p:spPr>
          <a:xfrm>
            <a:off x="2734713" y="561975"/>
            <a:ext cx="5590395" cy="466725"/>
          </a:xfrm>
          <a:prstGeom prst="rect">
            <a:avLst/>
          </a:prstGeom>
        </p:spPr>
        <p:txBody>
          <a:bodyPr lIns="0" tIns="0" rIns="0" bIns="0" rtlCol="0" anchor="t">
            <a:spAutoFit/>
          </a:bodyPr>
          <a:lstStyle/>
          <a:p>
            <a:pPr>
              <a:lnSpc>
                <a:spcPts val="3600"/>
              </a:lnSpc>
              <a:spcBef>
                <a:spcPct val="0"/>
              </a:spcBef>
            </a:pPr>
            <a:r>
              <a:rPr lang="en-US" sz="3000" spc="222">
                <a:solidFill>
                  <a:srgbClr val="603F8B"/>
                </a:solidFill>
                <a:latin typeface="Montserrat Classic"/>
              </a:rPr>
              <a:t>MODULE 1: LESSON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4FEE7"/>
        </a:solidFill>
        <a:effectLst/>
      </p:bgPr>
    </p:bg>
    <p:spTree>
      <p:nvGrpSpPr>
        <p:cNvPr id="1" name=""/>
        <p:cNvGrpSpPr/>
        <p:nvPr/>
      </p:nvGrpSpPr>
      <p:grpSpPr>
        <a:xfrm>
          <a:off x="0" y="0"/>
          <a:ext cx="0" cy="0"/>
          <a:chOff x="0" y="0"/>
          <a:chExt cx="0" cy="0"/>
        </a:xfrm>
      </p:grpSpPr>
      <p:grpSp>
        <p:nvGrpSpPr>
          <p:cNvPr id="2" name="Group 2"/>
          <p:cNvGrpSpPr/>
          <p:nvPr/>
        </p:nvGrpSpPr>
        <p:grpSpPr>
          <a:xfrm rot="1566372">
            <a:off x="-2207916" y="-862850"/>
            <a:ext cx="15742124" cy="13371816"/>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03F8B"/>
            </a:solidFill>
          </p:spPr>
        </p:sp>
      </p:grpSp>
      <p:sp>
        <p:nvSpPr>
          <p:cNvPr id="4" name="AutoShape 4"/>
          <p:cNvSpPr/>
          <p:nvPr/>
        </p:nvSpPr>
        <p:spPr>
          <a:xfrm rot="-2700000">
            <a:off x="-794979" y="656221"/>
            <a:ext cx="3200400" cy="190500"/>
          </a:xfrm>
          <a:prstGeom prst="rect">
            <a:avLst/>
          </a:prstGeom>
          <a:solidFill>
            <a:srgbClr val="DD72A6"/>
          </a:solidFill>
        </p:spPr>
      </p:sp>
      <p:grpSp>
        <p:nvGrpSpPr>
          <p:cNvPr id="5" name="Group 5"/>
          <p:cNvGrpSpPr/>
          <p:nvPr/>
        </p:nvGrpSpPr>
        <p:grpSpPr>
          <a:xfrm>
            <a:off x="5257800" y="-39684"/>
            <a:ext cx="4381500" cy="10287000"/>
            <a:chOff x="0" y="0"/>
            <a:chExt cx="5842000" cy="13716000"/>
          </a:xfrm>
        </p:grpSpPr>
        <p:pic>
          <p:nvPicPr>
            <p:cNvPr id="6" name="Picture 6"/>
            <p:cNvPicPr>
              <a:picLocks noChangeAspect="1"/>
            </p:cNvPicPr>
            <p:nvPr/>
          </p:nvPicPr>
          <p:blipFill>
            <a:blip r:embed="rId2"/>
            <a:srcRect l="925" r="925"/>
            <a:stretch>
              <a:fillRect/>
            </a:stretch>
          </p:blipFill>
          <p:spPr>
            <a:xfrm>
              <a:off x="0" y="0"/>
              <a:ext cx="5842000" cy="4572000"/>
            </a:xfrm>
            <a:prstGeom prst="rect">
              <a:avLst/>
            </a:prstGeom>
          </p:spPr>
        </p:pic>
        <p:pic>
          <p:nvPicPr>
            <p:cNvPr id="7" name="Picture 7"/>
            <p:cNvPicPr>
              <a:picLocks noChangeAspect="1"/>
            </p:cNvPicPr>
            <p:nvPr/>
          </p:nvPicPr>
          <p:blipFill>
            <a:blip r:embed="rId3"/>
            <a:srcRect l="925" r="925"/>
            <a:stretch>
              <a:fillRect/>
            </a:stretch>
          </p:blipFill>
          <p:spPr>
            <a:xfrm>
              <a:off x="0" y="4572000"/>
              <a:ext cx="5842000" cy="4572000"/>
            </a:xfrm>
            <a:prstGeom prst="rect">
              <a:avLst/>
            </a:prstGeom>
          </p:spPr>
        </p:pic>
        <p:pic>
          <p:nvPicPr>
            <p:cNvPr id="8" name="Picture 8"/>
            <p:cNvPicPr>
              <a:picLocks noChangeAspect="1"/>
            </p:cNvPicPr>
            <p:nvPr/>
          </p:nvPicPr>
          <p:blipFill>
            <a:blip r:embed="rId4"/>
            <a:srcRect l="925" r="925"/>
            <a:stretch>
              <a:fillRect/>
            </a:stretch>
          </p:blipFill>
          <p:spPr>
            <a:xfrm>
              <a:off x="0" y="9144000"/>
              <a:ext cx="5842000" cy="4572000"/>
            </a:xfrm>
            <a:prstGeom prst="rect">
              <a:avLst/>
            </a:prstGeom>
          </p:spPr>
        </p:pic>
      </p:grpSp>
      <p:grpSp>
        <p:nvGrpSpPr>
          <p:cNvPr id="9" name="Group 9"/>
          <p:cNvGrpSpPr/>
          <p:nvPr/>
        </p:nvGrpSpPr>
        <p:grpSpPr>
          <a:xfrm>
            <a:off x="9938134" y="613115"/>
            <a:ext cx="5439837" cy="2119556"/>
            <a:chOff x="0" y="0"/>
            <a:chExt cx="7253116" cy="2826075"/>
          </a:xfrm>
        </p:grpSpPr>
        <p:sp>
          <p:nvSpPr>
            <p:cNvPr id="10" name="TextBox 10"/>
            <p:cNvSpPr txBox="1"/>
            <p:nvPr/>
          </p:nvSpPr>
          <p:spPr>
            <a:xfrm>
              <a:off x="0" y="-47625"/>
              <a:ext cx="7253116" cy="1055087"/>
            </a:xfrm>
            <a:prstGeom prst="rect">
              <a:avLst/>
            </a:prstGeom>
          </p:spPr>
          <p:txBody>
            <a:bodyPr lIns="0" tIns="0" rIns="0" bIns="0" rtlCol="0" anchor="t">
              <a:spAutoFit/>
            </a:bodyPr>
            <a:lstStyle/>
            <a:p>
              <a:pPr>
                <a:lnSpc>
                  <a:spcPts val="6499"/>
                </a:lnSpc>
              </a:pPr>
              <a:r>
                <a:rPr lang="en-US" sz="4999" spc="549">
                  <a:solidFill>
                    <a:srgbClr val="DD72A6"/>
                  </a:solidFill>
                  <a:latin typeface="Montserrat Classic Bold"/>
                </a:rPr>
                <a:t>$40 MILLION</a:t>
              </a:r>
            </a:p>
          </p:txBody>
        </p:sp>
        <p:sp>
          <p:nvSpPr>
            <p:cNvPr id="11" name="TextBox 11"/>
            <p:cNvSpPr txBox="1"/>
            <p:nvPr/>
          </p:nvSpPr>
          <p:spPr>
            <a:xfrm>
              <a:off x="0" y="1037811"/>
              <a:ext cx="7253116" cy="1788263"/>
            </a:xfrm>
            <a:prstGeom prst="rect">
              <a:avLst/>
            </a:prstGeom>
          </p:spPr>
          <p:txBody>
            <a:bodyPr lIns="0" tIns="0" rIns="0" bIns="0" rtlCol="0" anchor="t">
              <a:spAutoFit/>
            </a:bodyPr>
            <a:lstStyle/>
            <a:p>
              <a:pPr>
                <a:lnSpc>
                  <a:spcPts val="3640"/>
                </a:lnSpc>
              </a:pPr>
              <a:r>
                <a:rPr lang="en-US" sz="2600">
                  <a:solidFill>
                    <a:srgbClr val="603F8B"/>
                  </a:solidFill>
                  <a:latin typeface="Montserrat Classic"/>
                </a:rPr>
                <a:t>Krispy Kreme helped community groups to raise $40 million globally in 2022.</a:t>
              </a:r>
            </a:p>
          </p:txBody>
        </p:sp>
      </p:grpSp>
      <p:sp>
        <p:nvSpPr>
          <p:cNvPr id="12" name="TextBox 12"/>
          <p:cNvSpPr txBox="1"/>
          <p:nvPr/>
        </p:nvSpPr>
        <p:spPr>
          <a:xfrm>
            <a:off x="284844" y="3675066"/>
            <a:ext cx="4972956" cy="2857500"/>
          </a:xfrm>
          <a:prstGeom prst="rect">
            <a:avLst/>
          </a:prstGeom>
        </p:spPr>
        <p:txBody>
          <a:bodyPr lIns="0" tIns="0" rIns="0" bIns="0" rtlCol="0" anchor="t">
            <a:spAutoFit/>
          </a:bodyPr>
          <a:lstStyle/>
          <a:p>
            <a:pPr algn="just">
              <a:lnSpc>
                <a:spcPts val="5670"/>
              </a:lnSpc>
            </a:pPr>
            <a:r>
              <a:rPr lang="en-US" sz="4725" spc="137">
                <a:solidFill>
                  <a:srgbClr val="FFFFFF"/>
                </a:solidFill>
                <a:latin typeface="Montserrat Classic Bold"/>
              </a:rPr>
              <a:t>KRISPY</a:t>
            </a:r>
          </a:p>
          <a:p>
            <a:pPr algn="just">
              <a:lnSpc>
                <a:spcPts val="5670"/>
              </a:lnSpc>
            </a:pPr>
            <a:r>
              <a:rPr lang="en-US" sz="4725" spc="137">
                <a:solidFill>
                  <a:srgbClr val="FFFFFF"/>
                </a:solidFill>
                <a:latin typeface="Montserrat Classic Bold"/>
              </a:rPr>
              <a:t>KREME</a:t>
            </a:r>
          </a:p>
          <a:p>
            <a:pPr algn="just">
              <a:lnSpc>
                <a:spcPts val="5670"/>
              </a:lnSpc>
            </a:pPr>
            <a:r>
              <a:rPr lang="en-US" sz="4725" spc="137">
                <a:solidFill>
                  <a:srgbClr val="FFFFFF"/>
                </a:solidFill>
                <a:latin typeface="Montserrat Classic Bold"/>
              </a:rPr>
              <a:t>COMMUNITY FUNDRAISING </a:t>
            </a:r>
          </a:p>
        </p:txBody>
      </p:sp>
      <p:grpSp>
        <p:nvGrpSpPr>
          <p:cNvPr id="13" name="Group 13"/>
          <p:cNvGrpSpPr>
            <a:grpSpLocks noChangeAspect="1"/>
          </p:cNvGrpSpPr>
          <p:nvPr/>
        </p:nvGrpSpPr>
        <p:grpSpPr>
          <a:xfrm>
            <a:off x="15673246" y="-1229729"/>
            <a:ext cx="3962400" cy="3962400"/>
            <a:chOff x="0" y="0"/>
            <a:chExt cx="2787650" cy="2787650"/>
          </a:xfrm>
        </p:grpSpPr>
        <p:sp>
          <p:nvSpPr>
            <p:cNvPr id="14" name="Freeform 14"/>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603F8B"/>
            </a:solidFill>
          </p:spPr>
        </p:sp>
      </p:grpSp>
      <p:sp>
        <p:nvSpPr>
          <p:cNvPr id="15" name="AutoShape 15"/>
          <p:cNvSpPr/>
          <p:nvPr/>
        </p:nvSpPr>
        <p:spPr>
          <a:xfrm rot="-2700000">
            <a:off x="16362664" y="189881"/>
            <a:ext cx="3200400" cy="190500"/>
          </a:xfrm>
          <a:prstGeom prst="rect">
            <a:avLst/>
          </a:prstGeom>
          <a:solidFill>
            <a:srgbClr val="603F8B"/>
          </a:solidFill>
        </p:spPr>
      </p:sp>
      <p:grpSp>
        <p:nvGrpSpPr>
          <p:cNvPr id="16" name="Group 16"/>
          <p:cNvGrpSpPr/>
          <p:nvPr/>
        </p:nvGrpSpPr>
        <p:grpSpPr>
          <a:xfrm>
            <a:off x="9938134" y="4055225"/>
            <a:ext cx="5439837" cy="2097181"/>
            <a:chOff x="0" y="0"/>
            <a:chExt cx="7253116" cy="2796242"/>
          </a:xfrm>
        </p:grpSpPr>
        <p:sp>
          <p:nvSpPr>
            <p:cNvPr id="17" name="TextBox 17"/>
            <p:cNvSpPr txBox="1"/>
            <p:nvPr/>
          </p:nvSpPr>
          <p:spPr>
            <a:xfrm>
              <a:off x="0" y="-47625"/>
              <a:ext cx="7253116" cy="1055087"/>
            </a:xfrm>
            <a:prstGeom prst="rect">
              <a:avLst/>
            </a:prstGeom>
          </p:spPr>
          <p:txBody>
            <a:bodyPr lIns="0" tIns="0" rIns="0" bIns="0" rtlCol="0" anchor="t">
              <a:spAutoFit/>
            </a:bodyPr>
            <a:lstStyle/>
            <a:p>
              <a:pPr>
                <a:lnSpc>
                  <a:spcPts val="6499"/>
                </a:lnSpc>
              </a:pPr>
              <a:r>
                <a:rPr lang="en-US" sz="4999" spc="549">
                  <a:solidFill>
                    <a:srgbClr val="DD72A6"/>
                  </a:solidFill>
                  <a:latin typeface="Montserrat Classic Bold"/>
                </a:rPr>
                <a:t>83,000</a:t>
              </a:r>
            </a:p>
          </p:txBody>
        </p:sp>
        <p:sp>
          <p:nvSpPr>
            <p:cNvPr id="18" name="TextBox 18"/>
            <p:cNvSpPr txBox="1"/>
            <p:nvPr/>
          </p:nvSpPr>
          <p:spPr>
            <a:xfrm>
              <a:off x="0" y="1007978"/>
              <a:ext cx="7253116" cy="1788263"/>
            </a:xfrm>
            <a:prstGeom prst="rect">
              <a:avLst/>
            </a:prstGeom>
          </p:spPr>
          <p:txBody>
            <a:bodyPr lIns="0" tIns="0" rIns="0" bIns="0" rtlCol="0" anchor="t">
              <a:spAutoFit/>
            </a:bodyPr>
            <a:lstStyle/>
            <a:p>
              <a:pPr>
                <a:lnSpc>
                  <a:spcPts val="3640"/>
                </a:lnSpc>
              </a:pPr>
              <a:r>
                <a:rPr lang="en-US" sz="2600">
                  <a:solidFill>
                    <a:srgbClr val="603F8B"/>
                  </a:solidFill>
                  <a:latin typeface="Montserrat Classic"/>
                </a:rPr>
                <a:t>Krispy Kreme supported more than 83,000 fundraising events in the U.S. alone in 2022.</a:t>
              </a:r>
            </a:p>
          </p:txBody>
        </p:sp>
      </p:grpSp>
      <p:grpSp>
        <p:nvGrpSpPr>
          <p:cNvPr id="19" name="Group 19"/>
          <p:cNvGrpSpPr/>
          <p:nvPr/>
        </p:nvGrpSpPr>
        <p:grpSpPr>
          <a:xfrm>
            <a:off x="9938134" y="7723582"/>
            <a:ext cx="5439837" cy="1657879"/>
            <a:chOff x="0" y="0"/>
            <a:chExt cx="7253116" cy="2210505"/>
          </a:xfrm>
        </p:grpSpPr>
        <p:sp>
          <p:nvSpPr>
            <p:cNvPr id="20" name="TextBox 20"/>
            <p:cNvSpPr txBox="1"/>
            <p:nvPr/>
          </p:nvSpPr>
          <p:spPr>
            <a:xfrm>
              <a:off x="0" y="-161925"/>
              <a:ext cx="7253116" cy="1165156"/>
            </a:xfrm>
            <a:prstGeom prst="rect">
              <a:avLst/>
            </a:prstGeom>
          </p:spPr>
          <p:txBody>
            <a:bodyPr lIns="0" tIns="0" rIns="0" bIns="0" rtlCol="0" anchor="t">
              <a:spAutoFit/>
            </a:bodyPr>
            <a:lstStyle/>
            <a:p>
              <a:pPr>
                <a:lnSpc>
                  <a:spcPts val="7649"/>
                </a:lnSpc>
              </a:pPr>
              <a:r>
                <a:rPr lang="en-US" sz="4999" spc="549">
                  <a:solidFill>
                    <a:srgbClr val="DD72A6"/>
                  </a:solidFill>
                  <a:latin typeface="Montserrat Classic Bold"/>
                </a:rPr>
                <a:t>$37 MILLION</a:t>
              </a:r>
            </a:p>
          </p:txBody>
        </p:sp>
        <p:sp>
          <p:nvSpPr>
            <p:cNvPr id="21" name="TextBox 21"/>
            <p:cNvSpPr txBox="1"/>
            <p:nvPr/>
          </p:nvSpPr>
          <p:spPr>
            <a:xfrm>
              <a:off x="0" y="1031806"/>
              <a:ext cx="7253116" cy="1178699"/>
            </a:xfrm>
            <a:prstGeom prst="rect">
              <a:avLst/>
            </a:prstGeom>
          </p:spPr>
          <p:txBody>
            <a:bodyPr lIns="0" tIns="0" rIns="0" bIns="0" rtlCol="0" anchor="t">
              <a:spAutoFit/>
            </a:bodyPr>
            <a:lstStyle/>
            <a:p>
              <a:pPr>
                <a:lnSpc>
                  <a:spcPts val="3640"/>
                </a:lnSpc>
              </a:pPr>
              <a:r>
                <a:rPr lang="en-US" sz="2600">
                  <a:solidFill>
                    <a:srgbClr val="603F8B"/>
                  </a:solidFill>
                  <a:latin typeface="Montserrat Classic"/>
                </a:rPr>
                <a:t>Those fundraising events raised more than $37 million</a:t>
              </a:r>
            </a:p>
          </p:txBody>
        </p:sp>
      </p:grpSp>
      <p:sp>
        <p:nvSpPr>
          <p:cNvPr id="22" name="Freeform 22"/>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5"/>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4FEE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963775" y="-1855405"/>
            <a:ext cx="4591050" cy="4591050"/>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72A6"/>
            </a:solidFill>
          </p:spPr>
        </p:sp>
      </p:grpSp>
      <p:sp>
        <p:nvSpPr>
          <p:cNvPr id="4" name="TextBox 4"/>
          <p:cNvSpPr txBox="1"/>
          <p:nvPr/>
        </p:nvSpPr>
        <p:spPr>
          <a:xfrm>
            <a:off x="1028700" y="660394"/>
            <a:ext cx="11092894" cy="771525"/>
          </a:xfrm>
          <a:prstGeom prst="rect">
            <a:avLst/>
          </a:prstGeom>
        </p:spPr>
        <p:txBody>
          <a:bodyPr lIns="0" tIns="0" rIns="0" bIns="0" rtlCol="0" anchor="t">
            <a:spAutoFit/>
          </a:bodyPr>
          <a:lstStyle/>
          <a:p>
            <a:pPr>
              <a:lnSpc>
                <a:spcPts val="6000"/>
              </a:lnSpc>
            </a:pPr>
            <a:r>
              <a:rPr lang="en-US" sz="5000" spc="145">
                <a:solidFill>
                  <a:srgbClr val="603F8B"/>
                </a:solidFill>
                <a:latin typeface="Montserrat Classic Bold"/>
              </a:rPr>
              <a:t>DISCUSSION QUESTIONS</a:t>
            </a:r>
          </a:p>
        </p:txBody>
      </p:sp>
      <p:sp>
        <p:nvSpPr>
          <p:cNvPr id="5" name="TextBox 5"/>
          <p:cNvSpPr txBox="1"/>
          <p:nvPr/>
        </p:nvSpPr>
        <p:spPr>
          <a:xfrm>
            <a:off x="1028700" y="1955093"/>
            <a:ext cx="15278099" cy="5974969"/>
          </a:xfrm>
          <a:prstGeom prst="rect">
            <a:avLst/>
          </a:prstGeom>
        </p:spPr>
        <p:txBody>
          <a:bodyPr wrap="square" lIns="0" tIns="0" rIns="0" bIns="0" rtlCol="0" anchor="t">
            <a:spAutoFit/>
          </a:bodyPr>
          <a:lstStyle/>
          <a:p>
            <a:pPr marL="561341" lvl="1" indent="-280670">
              <a:lnSpc>
                <a:spcPts val="3640"/>
              </a:lnSpc>
              <a:buFont typeface="Arial"/>
              <a:buChar char="•"/>
            </a:pPr>
            <a:r>
              <a:rPr lang="en-US" sz="2800" dirty="0">
                <a:solidFill>
                  <a:srgbClr val="603F8B"/>
                </a:solidFill>
                <a:latin typeface="Montserrat Light"/>
              </a:rPr>
              <a:t>What is promotion?</a:t>
            </a:r>
          </a:p>
          <a:p>
            <a:pPr marL="561341" lvl="1" indent="-280670">
              <a:lnSpc>
                <a:spcPts val="3640"/>
              </a:lnSpc>
              <a:buFont typeface="Arial"/>
              <a:buChar char="•"/>
            </a:pPr>
            <a:r>
              <a:rPr lang="en-US" sz="2800" dirty="0">
                <a:solidFill>
                  <a:srgbClr val="603F8B"/>
                </a:solidFill>
                <a:latin typeface="Montserrat Light"/>
              </a:rPr>
              <a:t>What are the different forms of promotion?</a:t>
            </a:r>
          </a:p>
          <a:p>
            <a:pPr marL="561341" lvl="1" indent="-280670">
              <a:lnSpc>
                <a:spcPts val="3640"/>
              </a:lnSpc>
              <a:buFont typeface="Arial"/>
              <a:buChar char="•"/>
            </a:pPr>
            <a:r>
              <a:rPr lang="en-US" sz="2800" dirty="0">
                <a:solidFill>
                  <a:srgbClr val="603F8B"/>
                </a:solidFill>
                <a:latin typeface="Montserrat Light"/>
              </a:rPr>
              <a:t>Why do businesses and brands engage in promotional activities?</a:t>
            </a:r>
          </a:p>
          <a:p>
            <a:pPr marL="561341" lvl="1" indent="-280670">
              <a:lnSpc>
                <a:spcPts val="3640"/>
              </a:lnSpc>
              <a:buFont typeface="Arial"/>
              <a:buChar char="•"/>
            </a:pPr>
            <a:r>
              <a:rPr lang="en-US" sz="2800" dirty="0">
                <a:solidFill>
                  <a:srgbClr val="603F8B"/>
                </a:solidFill>
                <a:latin typeface="Montserrat Light"/>
              </a:rPr>
              <a:t>How would you describe each of the promotions highlighted in this presentation?</a:t>
            </a:r>
          </a:p>
          <a:p>
            <a:pPr marL="561341" lvl="1" indent="-280670">
              <a:lnSpc>
                <a:spcPts val="3640"/>
              </a:lnSpc>
              <a:buFont typeface="Arial"/>
              <a:buChar char="•"/>
            </a:pPr>
            <a:r>
              <a:rPr lang="en-US" sz="2800" dirty="0">
                <a:solidFill>
                  <a:srgbClr val="603F8B"/>
                </a:solidFill>
                <a:latin typeface="Montserrat Light"/>
              </a:rPr>
              <a:t>What do you think Krispy Kreme hopes to accomplish by offering free or discounted doughnuts?</a:t>
            </a:r>
          </a:p>
          <a:p>
            <a:pPr marL="561341" lvl="1" indent="-280670">
              <a:lnSpc>
                <a:spcPts val="3640"/>
              </a:lnSpc>
              <a:buFont typeface="Arial"/>
              <a:buChar char="•"/>
            </a:pPr>
            <a:r>
              <a:rPr lang="en-US" sz="2800" dirty="0">
                <a:solidFill>
                  <a:srgbClr val="603F8B"/>
                </a:solidFill>
                <a:latin typeface="Montserrat Light"/>
              </a:rPr>
              <a:t>Why do you think they are involved with fundraising efforts and how might that represent an example of promotion?</a:t>
            </a:r>
          </a:p>
          <a:p>
            <a:pPr marL="561341" lvl="1" indent="-280670">
              <a:lnSpc>
                <a:spcPts val="3640"/>
              </a:lnSpc>
              <a:buFont typeface="Arial"/>
              <a:buChar char="•"/>
            </a:pPr>
            <a:r>
              <a:rPr lang="en-US" sz="2800" dirty="0">
                <a:solidFill>
                  <a:srgbClr val="603F8B"/>
                </a:solidFill>
                <a:latin typeface="Montserrat Light"/>
              </a:rPr>
              <a:t>What is sampling?</a:t>
            </a:r>
          </a:p>
          <a:p>
            <a:pPr marL="561341" lvl="1" indent="-280670">
              <a:lnSpc>
                <a:spcPts val="3640"/>
              </a:lnSpc>
              <a:buFont typeface="Arial"/>
              <a:buChar char="•"/>
            </a:pPr>
            <a:r>
              <a:rPr lang="en-US" sz="2800" dirty="0">
                <a:solidFill>
                  <a:srgbClr val="603F8B"/>
                </a:solidFill>
                <a:latin typeface="Montserrat Light"/>
              </a:rPr>
              <a:t>How might the examples from this story provide an illustration of the concept of sampling?</a:t>
            </a:r>
          </a:p>
          <a:p>
            <a:pPr marL="561341" lvl="1" indent="-280670">
              <a:lnSpc>
                <a:spcPts val="3640"/>
              </a:lnSpc>
              <a:buFont typeface="Arial"/>
              <a:buChar char="•"/>
            </a:pPr>
            <a:r>
              <a:rPr lang="en-US" sz="2800" dirty="0">
                <a:solidFill>
                  <a:srgbClr val="603F8B"/>
                </a:solidFill>
                <a:latin typeface="Montserrat Light"/>
              </a:rPr>
              <a:t>Why do you think Krispy Kreme offers limited-edition flavored doughnuts?</a:t>
            </a:r>
          </a:p>
          <a:p>
            <a:pPr marL="561341" lvl="1" indent="-280670">
              <a:lnSpc>
                <a:spcPts val="3640"/>
              </a:lnSpc>
              <a:buFont typeface="Arial"/>
              <a:buChar char="•"/>
            </a:pPr>
            <a:r>
              <a:rPr lang="en-US" sz="2800" dirty="0">
                <a:solidFill>
                  <a:srgbClr val="603F8B"/>
                </a:solidFill>
                <a:latin typeface="Montserrat Light"/>
              </a:rPr>
              <a:t>Why might they bring some of those flavors back?</a:t>
            </a:r>
          </a:p>
        </p:txBody>
      </p:sp>
      <p:sp>
        <p:nvSpPr>
          <p:cNvPr id="6" name="Freeform 6"/>
          <p:cNvSpPr/>
          <p:nvPr/>
        </p:nvSpPr>
        <p:spPr>
          <a:xfrm>
            <a:off x="-389110" y="8360958"/>
            <a:ext cx="19554825" cy="4497610"/>
          </a:xfrm>
          <a:custGeom>
            <a:avLst/>
            <a:gdLst/>
            <a:ahLst/>
            <a:cxnLst/>
            <a:rect l="l" t="t" r="r" b="b"/>
            <a:pathLst>
              <a:path w="19554825" h="4497610">
                <a:moveTo>
                  <a:pt x="0" y="0"/>
                </a:moveTo>
                <a:lnTo>
                  <a:pt x="19554825" y="0"/>
                </a:lnTo>
                <a:lnTo>
                  <a:pt x="19554825" y="4497610"/>
                </a:lnTo>
                <a:lnTo>
                  <a:pt x="0" y="4497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251589" y="8657297"/>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4"/>
            <a:stretch>
              <a:fillRect/>
            </a:stretch>
          </a:blipFill>
        </p:spPr>
      </p:sp>
      <p:sp>
        <p:nvSpPr>
          <p:cNvPr id="8" name="AutoShape 8"/>
          <p:cNvSpPr/>
          <p:nvPr/>
        </p:nvSpPr>
        <p:spPr>
          <a:xfrm rot="-2700000">
            <a:off x="15488936" y="9973603"/>
            <a:ext cx="3200400" cy="190500"/>
          </a:xfrm>
          <a:prstGeom prst="rect">
            <a:avLst/>
          </a:prstGeom>
          <a:solidFill>
            <a:srgbClr val="DD72A6"/>
          </a:solidFill>
        </p:spPr>
      </p:sp>
      <p:sp>
        <p:nvSpPr>
          <p:cNvPr id="9" name="AutoShape 9"/>
          <p:cNvSpPr/>
          <p:nvPr/>
        </p:nvSpPr>
        <p:spPr>
          <a:xfrm rot="-2700000">
            <a:off x="13812785" y="344870"/>
            <a:ext cx="3200400" cy="190500"/>
          </a:xfrm>
          <a:prstGeom prst="rect">
            <a:avLst/>
          </a:prstGeom>
          <a:solidFill>
            <a:srgbClr val="603F8B"/>
          </a:solidFill>
        </p:spPr>
      </p:sp>
      <p:grpSp>
        <p:nvGrpSpPr>
          <p:cNvPr id="10" name="Group 10"/>
          <p:cNvGrpSpPr>
            <a:grpSpLocks noChangeAspect="1"/>
          </p:cNvGrpSpPr>
          <p:nvPr/>
        </p:nvGrpSpPr>
        <p:grpSpPr>
          <a:xfrm>
            <a:off x="16611849" y="7743825"/>
            <a:ext cx="3238500" cy="3238500"/>
            <a:chOff x="-2540" y="-2540"/>
            <a:chExt cx="6355080" cy="6355080"/>
          </a:xfrm>
        </p:grpSpPr>
        <p:sp>
          <p:nvSpPr>
            <p:cNvPr id="11" name="Freeform 1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B4FEE7"/>
            </a:solid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4FEE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963775" y="-1855405"/>
            <a:ext cx="4591050" cy="4591050"/>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72A6"/>
            </a:solidFill>
          </p:spPr>
        </p:sp>
      </p:grpSp>
      <p:sp>
        <p:nvSpPr>
          <p:cNvPr id="4" name="TextBox 4"/>
          <p:cNvSpPr txBox="1"/>
          <p:nvPr/>
        </p:nvSpPr>
        <p:spPr>
          <a:xfrm>
            <a:off x="1028700" y="660394"/>
            <a:ext cx="11092894" cy="771525"/>
          </a:xfrm>
          <a:prstGeom prst="rect">
            <a:avLst/>
          </a:prstGeom>
        </p:spPr>
        <p:txBody>
          <a:bodyPr lIns="0" tIns="0" rIns="0" bIns="0" rtlCol="0" anchor="t">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5000" b="0" i="0" u="none" strike="noStrike" kern="1200" cap="none" spc="145" normalizeH="0" baseline="0" noProof="0">
                <a:ln>
                  <a:noFill/>
                </a:ln>
                <a:solidFill>
                  <a:srgbClr val="603F8B"/>
                </a:solidFill>
                <a:effectLst/>
                <a:uLnTx/>
                <a:uFillTx/>
                <a:latin typeface="Montserrat Classic Bold"/>
                <a:ea typeface="+mn-ea"/>
                <a:cs typeface="+mn-cs"/>
              </a:rPr>
              <a:t>DISCUSSION QUESTIONS</a:t>
            </a:r>
          </a:p>
        </p:txBody>
      </p:sp>
      <p:sp>
        <p:nvSpPr>
          <p:cNvPr id="5" name="TextBox 5"/>
          <p:cNvSpPr txBox="1"/>
          <p:nvPr/>
        </p:nvSpPr>
        <p:spPr>
          <a:xfrm>
            <a:off x="838200" y="1935324"/>
            <a:ext cx="15278099" cy="5974969"/>
          </a:xfrm>
          <a:prstGeom prst="rect">
            <a:avLst/>
          </a:prstGeom>
        </p:spPr>
        <p:txBody>
          <a:bodyPr wrap="square" lIns="0" tIns="0" rIns="0" bIns="0" rtlCol="0" anchor="t">
            <a:spAutoFit/>
          </a:bodyPr>
          <a:lstStyle/>
          <a:p>
            <a:pPr marL="280671" marR="0" lvl="1" algn="l" defTabSz="914400" rtl="0" eaLnBrk="1" fontAlgn="auto" latinLnBrk="0" hangingPunct="1">
              <a:lnSpc>
                <a:spcPts val="3640"/>
              </a:lnSpc>
              <a:spcBef>
                <a:spcPts val="0"/>
              </a:spcBef>
              <a:spcAft>
                <a:spcPts val="0"/>
              </a:spcAft>
              <a:buClrTx/>
              <a:buSzTx/>
              <a:tabLst/>
              <a:defRPr/>
            </a:pPr>
            <a:r>
              <a:rPr kumimoji="0" lang="en-US" sz="2800" b="0" i="0" u="none" strike="noStrike" kern="1200" cap="none" spc="0" normalizeH="0" baseline="0" noProof="0" dirty="0">
                <a:ln>
                  <a:noFill/>
                </a:ln>
                <a:solidFill>
                  <a:srgbClr val="603F8B"/>
                </a:solidFill>
                <a:effectLst/>
                <a:uLnTx/>
                <a:uFillTx/>
                <a:latin typeface="Montserrat Light"/>
                <a:ea typeface="+mn-ea"/>
                <a:cs typeface="+mn-cs"/>
              </a:rPr>
              <a:t>Consider what you have learned about promotion.</a:t>
            </a:r>
          </a:p>
          <a:p>
            <a:pPr marL="280671" marR="0" lvl="1" algn="l" defTabSz="914400" rtl="0" eaLnBrk="1" fontAlgn="auto" latinLnBrk="0" hangingPunct="1">
              <a:lnSpc>
                <a:spcPts val="3640"/>
              </a:lnSpc>
              <a:spcBef>
                <a:spcPts val="0"/>
              </a:spcBef>
              <a:spcAft>
                <a:spcPts val="0"/>
              </a:spcAft>
              <a:buClrTx/>
              <a:buSzTx/>
              <a:tabLst/>
              <a:defRPr/>
            </a:pPr>
            <a:endParaRPr kumimoji="0" lang="en-US" sz="2800" b="0" i="0" u="none" strike="noStrike" kern="1200" cap="none" spc="0" normalizeH="0" baseline="0" noProof="0" dirty="0">
              <a:ln>
                <a:noFill/>
              </a:ln>
              <a:solidFill>
                <a:srgbClr val="603F8B"/>
              </a:solidFill>
              <a:effectLst/>
              <a:uLnTx/>
              <a:uFillTx/>
              <a:latin typeface="Montserrat Light"/>
              <a:ea typeface="+mn-ea"/>
              <a:cs typeface="+mn-cs"/>
            </a:endParaRPr>
          </a:p>
          <a:p>
            <a:pPr marL="280671" lvl="1">
              <a:lnSpc>
                <a:spcPts val="3640"/>
              </a:lnSpc>
            </a:pPr>
            <a:r>
              <a:rPr kumimoji="0" lang="en-US" sz="2800" b="0" i="0" u="none" strike="noStrike" kern="1200" cap="none" spc="0" normalizeH="0" baseline="0" noProof="0" dirty="0">
                <a:ln>
                  <a:noFill/>
                </a:ln>
                <a:solidFill>
                  <a:srgbClr val="603F8B"/>
                </a:solidFill>
                <a:effectLst/>
                <a:uLnTx/>
                <a:uFillTx/>
                <a:latin typeface="Montserrat Light"/>
                <a:ea typeface="+mn-ea"/>
                <a:cs typeface="+mn-cs"/>
              </a:rPr>
              <a:t>After reviewing the information in the “Sweet Promotion” presentation, you will create your own Krispy Kreme promotion.  You will then present your ideas in class.</a:t>
            </a:r>
          </a:p>
          <a:p>
            <a:pPr marL="280671" lvl="1">
              <a:lnSpc>
                <a:spcPts val="3640"/>
              </a:lnSpc>
            </a:pPr>
            <a:endParaRPr lang="en-US" sz="2800" dirty="0">
              <a:solidFill>
                <a:srgbClr val="603F8B"/>
              </a:solidFill>
              <a:latin typeface="Montserrat Light"/>
            </a:endParaRPr>
          </a:p>
          <a:p>
            <a:pPr marL="280671" lvl="1">
              <a:lnSpc>
                <a:spcPts val="3640"/>
              </a:lnSpc>
            </a:pPr>
            <a:r>
              <a:rPr lang="en-US" sz="2800" dirty="0">
                <a:solidFill>
                  <a:srgbClr val="603F8B"/>
                </a:solidFill>
                <a:latin typeface="Montserrat Light"/>
              </a:rPr>
              <a:t>Working in pairs or small groups, describe your promotion, making sure to identify the following information:</a:t>
            </a:r>
          </a:p>
          <a:p>
            <a:pPr marL="280671" lvl="1">
              <a:lnSpc>
                <a:spcPts val="3640"/>
              </a:lnSpc>
            </a:pPr>
            <a:endParaRPr kumimoji="0" lang="en-US" sz="2800" b="0" i="0" u="none" strike="noStrike" kern="1200" cap="none" spc="0" normalizeH="0" baseline="0" noProof="0" dirty="0">
              <a:ln>
                <a:noFill/>
              </a:ln>
              <a:solidFill>
                <a:srgbClr val="603F8B"/>
              </a:solidFill>
              <a:effectLst/>
              <a:uLnTx/>
              <a:uFillTx/>
              <a:latin typeface="Montserrat Light"/>
              <a:ea typeface="+mn-ea"/>
              <a:cs typeface="+mn-cs"/>
            </a:endParaRPr>
          </a:p>
          <a:p>
            <a:pPr marL="737871" lvl="1" indent="-457200">
              <a:lnSpc>
                <a:spcPts val="3640"/>
              </a:lnSpc>
              <a:buFont typeface="Arial" panose="020B0604020202020204" pitchFamily="34" charset="0"/>
              <a:buChar char="•"/>
            </a:pPr>
            <a:r>
              <a:rPr kumimoji="0" lang="en-US" sz="2800" b="0" i="0" u="none" strike="noStrike" kern="1200" cap="none" spc="0" normalizeH="0" baseline="0" noProof="0" dirty="0">
                <a:ln>
                  <a:noFill/>
                </a:ln>
                <a:solidFill>
                  <a:srgbClr val="603F8B"/>
                </a:solidFill>
                <a:effectLst/>
                <a:uLnTx/>
                <a:uFillTx/>
                <a:latin typeface="Montserrat Light"/>
                <a:ea typeface="+mn-ea"/>
                <a:cs typeface="+mn-cs"/>
              </a:rPr>
              <a:t>Name of the promotion</a:t>
            </a:r>
          </a:p>
          <a:p>
            <a:pPr marL="737871" lvl="1" indent="-457200">
              <a:lnSpc>
                <a:spcPts val="3640"/>
              </a:lnSpc>
              <a:buFont typeface="Arial" panose="020B0604020202020204" pitchFamily="34" charset="0"/>
              <a:buChar char="•"/>
            </a:pPr>
            <a:r>
              <a:rPr lang="en-US" sz="2800" dirty="0">
                <a:solidFill>
                  <a:srgbClr val="603F8B"/>
                </a:solidFill>
                <a:latin typeface="Montserrat Light"/>
              </a:rPr>
              <a:t>Date the promotion will launch</a:t>
            </a:r>
          </a:p>
          <a:p>
            <a:pPr marL="737871" lvl="1" indent="-457200">
              <a:lnSpc>
                <a:spcPts val="3640"/>
              </a:lnSpc>
              <a:buFont typeface="Arial" panose="020B0604020202020204" pitchFamily="34" charset="0"/>
              <a:buChar char="•"/>
            </a:pPr>
            <a:r>
              <a:rPr kumimoji="0" lang="en-US" sz="2800" b="0" i="0" u="none" strike="noStrike" kern="1200" cap="none" spc="0" normalizeH="0" baseline="0" noProof="0" dirty="0">
                <a:ln>
                  <a:noFill/>
                </a:ln>
                <a:solidFill>
                  <a:srgbClr val="603F8B"/>
                </a:solidFill>
                <a:effectLst/>
                <a:uLnTx/>
                <a:uFillTx/>
                <a:latin typeface="Montserrat Light"/>
                <a:ea typeface="+mn-ea"/>
                <a:cs typeface="+mn-cs"/>
              </a:rPr>
              <a:t>Details of the promotion</a:t>
            </a:r>
            <a:r>
              <a:rPr lang="en-US" sz="2800" dirty="0">
                <a:solidFill>
                  <a:srgbClr val="603F8B"/>
                </a:solidFill>
                <a:latin typeface="Montserrat Light"/>
              </a:rPr>
              <a:t> (BOGO ”Buy one get one”, Free giveaway, Discount, etc.)</a:t>
            </a:r>
          </a:p>
          <a:p>
            <a:pPr marL="737871" lvl="1" indent="-457200">
              <a:lnSpc>
                <a:spcPts val="3640"/>
              </a:lnSpc>
              <a:buFont typeface="Arial" panose="020B0604020202020204" pitchFamily="34" charset="0"/>
              <a:buChar char="•"/>
            </a:pPr>
            <a:r>
              <a:rPr kumimoji="0" lang="en-US" sz="2800" b="0" i="0" u="none" strike="noStrike" kern="1200" cap="none" spc="0" normalizeH="0" baseline="0" noProof="0" dirty="0">
                <a:ln>
                  <a:noFill/>
                </a:ln>
                <a:solidFill>
                  <a:srgbClr val="603F8B"/>
                </a:solidFill>
                <a:effectLst/>
                <a:uLnTx/>
                <a:uFillTx/>
                <a:latin typeface="Montserrat Light"/>
                <a:ea typeface="+mn-ea"/>
                <a:cs typeface="+mn-cs"/>
              </a:rPr>
              <a:t>Strategy for communicating details of the promotion to consumers (Advertising, social media, etc.)</a:t>
            </a:r>
          </a:p>
        </p:txBody>
      </p:sp>
      <p:sp>
        <p:nvSpPr>
          <p:cNvPr id="6" name="Freeform 6"/>
          <p:cNvSpPr/>
          <p:nvPr/>
        </p:nvSpPr>
        <p:spPr>
          <a:xfrm>
            <a:off x="-389110" y="8360958"/>
            <a:ext cx="19554825" cy="4497610"/>
          </a:xfrm>
          <a:custGeom>
            <a:avLst/>
            <a:gdLst/>
            <a:ahLst/>
            <a:cxnLst/>
            <a:rect l="l" t="t" r="r" b="b"/>
            <a:pathLst>
              <a:path w="19554825" h="4497610">
                <a:moveTo>
                  <a:pt x="0" y="0"/>
                </a:moveTo>
                <a:lnTo>
                  <a:pt x="19554825" y="0"/>
                </a:lnTo>
                <a:lnTo>
                  <a:pt x="19554825" y="4497610"/>
                </a:lnTo>
                <a:lnTo>
                  <a:pt x="0" y="4497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251589" y="8657297"/>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4"/>
            <a:stretch>
              <a:fillRect/>
            </a:stretch>
          </a:blipFill>
        </p:spPr>
      </p:sp>
      <p:sp>
        <p:nvSpPr>
          <p:cNvPr id="8" name="AutoShape 8"/>
          <p:cNvSpPr/>
          <p:nvPr/>
        </p:nvSpPr>
        <p:spPr>
          <a:xfrm rot="-2700000">
            <a:off x="15488936" y="9973603"/>
            <a:ext cx="3200400" cy="190500"/>
          </a:xfrm>
          <a:prstGeom prst="rect">
            <a:avLst/>
          </a:prstGeom>
          <a:solidFill>
            <a:srgbClr val="DD72A6"/>
          </a:solidFill>
        </p:spPr>
      </p:sp>
      <p:sp>
        <p:nvSpPr>
          <p:cNvPr id="9" name="AutoShape 9"/>
          <p:cNvSpPr/>
          <p:nvPr/>
        </p:nvSpPr>
        <p:spPr>
          <a:xfrm rot="-2700000">
            <a:off x="13812785" y="344870"/>
            <a:ext cx="3200400" cy="190500"/>
          </a:xfrm>
          <a:prstGeom prst="rect">
            <a:avLst/>
          </a:prstGeom>
          <a:solidFill>
            <a:srgbClr val="603F8B"/>
          </a:solidFill>
        </p:spPr>
      </p:sp>
      <p:grpSp>
        <p:nvGrpSpPr>
          <p:cNvPr id="10" name="Group 10"/>
          <p:cNvGrpSpPr>
            <a:grpSpLocks noChangeAspect="1"/>
          </p:cNvGrpSpPr>
          <p:nvPr/>
        </p:nvGrpSpPr>
        <p:grpSpPr>
          <a:xfrm>
            <a:off x="16611849" y="7743825"/>
            <a:ext cx="3238500" cy="3238500"/>
            <a:chOff x="-2540" y="-2540"/>
            <a:chExt cx="6355080" cy="6355080"/>
          </a:xfrm>
        </p:grpSpPr>
        <p:sp>
          <p:nvSpPr>
            <p:cNvPr id="11" name="Freeform 1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B4FEE7"/>
            </a:solidFill>
          </p:spPr>
        </p:sp>
      </p:grpSp>
    </p:spTree>
    <p:extLst>
      <p:ext uri="{BB962C8B-B14F-4D97-AF65-F5344CB8AC3E}">
        <p14:creationId xmlns:p14="http://schemas.microsoft.com/office/powerpoint/2010/main" val="2333964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4FEE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032268" y="-1855405"/>
            <a:ext cx="3522557" cy="3522557"/>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72A6"/>
            </a:solidFill>
          </p:spPr>
        </p:sp>
      </p:grpSp>
      <p:sp>
        <p:nvSpPr>
          <p:cNvPr id="4" name="TextBox 4"/>
          <p:cNvSpPr txBox="1"/>
          <p:nvPr/>
        </p:nvSpPr>
        <p:spPr>
          <a:xfrm>
            <a:off x="1028700" y="1395154"/>
            <a:ext cx="15494244" cy="6135624"/>
          </a:xfrm>
          <a:prstGeom prst="rect">
            <a:avLst/>
          </a:prstGeom>
        </p:spPr>
        <p:txBody>
          <a:bodyPr lIns="0" tIns="0" rIns="0" bIns="0" rtlCol="0" anchor="t">
            <a:spAutoFit/>
          </a:bodyPr>
          <a:lstStyle/>
          <a:p>
            <a:pPr>
              <a:lnSpc>
                <a:spcPts val="3797"/>
              </a:lnSpc>
            </a:pPr>
            <a:r>
              <a:rPr lang="en-US" sz="1800" u="sng">
                <a:solidFill>
                  <a:srgbClr val="603F8B"/>
                </a:solidFill>
                <a:latin typeface="Montserrat Light"/>
              </a:rPr>
              <a:t>https://investors.krispykreme.com/news-releases/news-release-details/krispy-kremer-celebrate-class-2023-free-original-glazedr-dozen</a:t>
            </a:r>
          </a:p>
          <a:p>
            <a:pPr>
              <a:lnSpc>
                <a:spcPts val="3797"/>
              </a:lnSpc>
            </a:pPr>
            <a:r>
              <a:rPr lang="en-US" sz="1800" u="sng">
                <a:solidFill>
                  <a:srgbClr val="603F8B"/>
                </a:solidFill>
                <a:latin typeface="Montserrat Light"/>
              </a:rPr>
              <a:t>https://investors.krispykreme.com/news-releases/news-release-details/krispy-kremer-giving-taxpayers-sweet-tax-break-tax-day-april-18</a:t>
            </a:r>
          </a:p>
          <a:p>
            <a:pPr>
              <a:lnSpc>
                <a:spcPts val="3797"/>
              </a:lnSpc>
            </a:pPr>
            <a:r>
              <a:rPr lang="en-US" sz="1800" u="sng">
                <a:solidFill>
                  <a:srgbClr val="603F8B"/>
                </a:solidFill>
                <a:latin typeface="Montserrat Light"/>
              </a:rPr>
              <a:t>https://people.com/food/krispy-kreme-is-giving-out-free-green-doughnuts-for-st-patricks-day</a:t>
            </a:r>
          </a:p>
          <a:p>
            <a:pPr>
              <a:lnSpc>
                <a:spcPts val="3797"/>
              </a:lnSpc>
            </a:pPr>
            <a:r>
              <a:rPr lang="en-US" sz="1800" u="sng">
                <a:solidFill>
                  <a:srgbClr val="603F8B"/>
                </a:solidFill>
                <a:latin typeface="Montserrat Light"/>
              </a:rPr>
              <a:t>https://www.krispykreme.com.au/blog/april-fools-spicy-doughnut</a:t>
            </a:r>
          </a:p>
          <a:p>
            <a:pPr>
              <a:lnSpc>
                <a:spcPts val="3797"/>
              </a:lnSpc>
            </a:pPr>
            <a:r>
              <a:rPr lang="en-US" sz="1800" u="sng">
                <a:solidFill>
                  <a:srgbClr val="603F8B"/>
                </a:solidFill>
                <a:latin typeface="Montserrat Light"/>
              </a:rPr>
              <a:t>https://www.delish.com/food-news/a33926003/krispy-kreme-labor-day-weekend-deal-2020</a:t>
            </a:r>
          </a:p>
          <a:p>
            <a:pPr>
              <a:lnSpc>
                <a:spcPts val="3797"/>
              </a:lnSpc>
            </a:pPr>
            <a:r>
              <a:rPr lang="en-US" sz="1800" u="sng">
                <a:solidFill>
                  <a:srgbClr val="603F8B"/>
                </a:solidFill>
                <a:latin typeface="Montserrat Light"/>
              </a:rPr>
              <a:t>https://investors.krispykreme.com/news-releases/news-release-details/krispy-kremer-celebrates-85th-birthday-giving-away-8500-years</a:t>
            </a:r>
          </a:p>
          <a:p>
            <a:pPr>
              <a:lnSpc>
                <a:spcPts val="3797"/>
              </a:lnSpc>
            </a:pPr>
            <a:r>
              <a:rPr lang="en-US" sz="1800" u="sng">
                <a:solidFill>
                  <a:srgbClr val="603F8B"/>
                </a:solidFill>
                <a:latin typeface="Montserrat Light"/>
              </a:rPr>
              <a:t>https://investors.krispykreme.com/news-releases/news-release-details/krispy-kremer-celebrates-85th-birthday-giving-away-8500-years</a:t>
            </a:r>
          </a:p>
          <a:p>
            <a:pPr>
              <a:lnSpc>
                <a:spcPts val="3797"/>
              </a:lnSpc>
            </a:pPr>
            <a:r>
              <a:rPr lang="en-US" sz="1800" u="sng">
                <a:solidFill>
                  <a:srgbClr val="603F8B"/>
                </a:solidFill>
                <a:latin typeface="Montserrat Light"/>
              </a:rPr>
              <a:t>https://investors.krispykreme.com/news-releases/news-release-details/krispy-kremer-celebrates-85th-birthday-giving-away-8500-years</a:t>
            </a:r>
          </a:p>
          <a:p>
            <a:pPr>
              <a:lnSpc>
                <a:spcPts val="3797"/>
              </a:lnSpc>
            </a:pPr>
            <a:r>
              <a:rPr lang="en-US" sz="1800" u="sng">
                <a:solidFill>
                  <a:srgbClr val="603F8B"/>
                </a:solidFill>
                <a:latin typeface="Montserrat Light"/>
              </a:rPr>
              <a:t>https://www.today.com/food/news/krispy-kreme-gas-promo-rcna41903</a:t>
            </a:r>
          </a:p>
          <a:p>
            <a:pPr>
              <a:lnSpc>
                <a:spcPts val="3797"/>
              </a:lnSpc>
            </a:pPr>
            <a:r>
              <a:rPr lang="en-US" sz="1800" u="sng">
                <a:solidFill>
                  <a:srgbClr val="603F8B"/>
                </a:solidFill>
                <a:latin typeface="Montserrat Light"/>
              </a:rPr>
              <a:t>https://www.krispykreme.com/promos/fanfavs</a:t>
            </a:r>
          </a:p>
          <a:p>
            <a:pPr>
              <a:lnSpc>
                <a:spcPts val="3797"/>
              </a:lnSpc>
            </a:pPr>
            <a:r>
              <a:rPr lang="en-US" sz="1800" u="sng">
                <a:solidFill>
                  <a:srgbClr val="603F8B"/>
                </a:solidFill>
                <a:latin typeface="Montserrat Light"/>
              </a:rPr>
              <a:t>https://www.bakemag.com/articles/15953-krispy-kreme-responds-to-gas-prices-with-strategic-doughnut-reserve</a:t>
            </a:r>
          </a:p>
          <a:p>
            <a:pPr>
              <a:lnSpc>
                <a:spcPts val="3797"/>
              </a:lnSpc>
            </a:pPr>
            <a:r>
              <a:rPr lang="en-US" sz="1800" u="sng">
                <a:solidFill>
                  <a:srgbClr val="603F8B"/>
                </a:solidFill>
                <a:latin typeface="Montserrat Light"/>
              </a:rPr>
              <a:t>https://wsvn.com/news/local/ahoy-mateys-talk-or-dress-like-a-pirate-today-and-get-free-doughnuts-at-krispy-kreme/</a:t>
            </a:r>
          </a:p>
          <a:p>
            <a:pPr>
              <a:lnSpc>
                <a:spcPts val="3797"/>
              </a:lnSpc>
            </a:pPr>
            <a:r>
              <a:rPr lang="en-US" sz="1800" u="sng">
                <a:solidFill>
                  <a:srgbClr val="603F8B"/>
                </a:solidFill>
                <a:latin typeface="Montserrat Light"/>
              </a:rPr>
              <a:t>https://www.marketing-beat.co.uk/2023/01/19/krispy-kreme-sadvert-billboard/</a:t>
            </a:r>
          </a:p>
        </p:txBody>
      </p:sp>
      <p:sp>
        <p:nvSpPr>
          <p:cNvPr id="5" name="Freeform 5"/>
          <p:cNvSpPr/>
          <p:nvPr/>
        </p:nvSpPr>
        <p:spPr>
          <a:xfrm>
            <a:off x="-389110" y="8360958"/>
            <a:ext cx="19554825" cy="4497610"/>
          </a:xfrm>
          <a:custGeom>
            <a:avLst/>
            <a:gdLst/>
            <a:ahLst/>
            <a:cxnLst/>
            <a:rect l="l" t="t" r="r" b="b"/>
            <a:pathLst>
              <a:path w="19554825" h="4497610">
                <a:moveTo>
                  <a:pt x="0" y="0"/>
                </a:moveTo>
                <a:lnTo>
                  <a:pt x="19554825" y="0"/>
                </a:lnTo>
                <a:lnTo>
                  <a:pt x="19554825" y="4497610"/>
                </a:lnTo>
                <a:lnTo>
                  <a:pt x="0" y="4497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168699" y="7235503"/>
            <a:ext cx="15090601" cy="4376274"/>
          </a:xfrm>
          <a:custGeom>
            <a:avLst/>
            <a:gdLst/>
            <a:ahLst/>
            <a:cxnLst/>
            <a:rect l="l" t="t" r="r" b="b"/>
            <a:pathLst>
              <a:path w="15090601" h="4376274">
                <a:moveTo>
                  <a:pt x="0" y="0"/>
                </a:moveTo>
                <a:lnTo>
                  <a:pt x="15090601" y="0"/>
                </a:lnTo>
                <a:lnTo>
                  <a:pt x="15090601" y="4376275"/>
                </a:lnTo>
                <a:lnTo>
                  <a:pt x="0" y="4376275"/>
                </a:lnTo>
                <a:lnTo>
                  <a:pt x="0" y="0"/>
                </a:lnTo>
                <a:close/>
              </a:path>
            </a:pathLst>
          </a:custGeom>
          <a:blipFill>
            <a:blip r:embed="rId4"/>
            <a:stretch>
              <a:fillRect/>
            </a:stretch>
          </a:blipFill>
        </p:spPr>
      </p:sp>
      <p:sp>
        <p:nvSpPr>
          <p:cNvPr id="7" name="Freeform 7"/>
          <p:cNvSpPr/>
          <p:nvPr/>
        </p:nvSpPr>
        <p:spPr>
          <a:xfrm>
            <a:off x="251589" y="8657297"/>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5"/>
            <a:stretch>
              <a:fillRect/>
            </a:stretch>
          </a:blipFill>
        </p:spPr>
      </p:sp>
      <p:sp>
        <p:nvSpPr>
          <p:cNvPr id="8" name="TextBox 8"/>
          <p:cNvSpPr txBox="1"/>
          <p:nvPr/>
        </p:nvSpPr>
        <p:spPr>
          <a:xfrm>
            <a:off x="1028700" y="534642"/>
            <a:ext cx="11092894" cy="771525"/>
          </a:xfrm>
          <a:prstGeom prst="rect">
            <a:avLst/>
          </a:prstGeom>
        </p:spPr>
        <p:txBody>
          <a:bodyPr lIns="0" tIns="0" rIns="0" bIns="0" rtlCol="0" anchor="t">
            <a:spAutoFit/>
          </a:bodyPr>
          <a:lstStyle/>
          <a:p>
            <a:pPr>
              <a:lnSpc>
                <a:spcPts val="6000"/>
              </a:lnSpc>
            </a:pPr>
            <a:r>
              <a:rPr lang="en-US" sz="5000" spc="145">
                <a:solidFill>
                  <a:srgbClr val="603F8B"/>
                </a:solidFill>
                <a:latin typeface="Montserrat Classic Bold"/>
              </a:rPr>
              <a:t>SOURCES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4FEE7"/>
        </a:solidFill>
        <a:effectLst/>
      </p:bgPr>
    </p:bg>
    <p:spTree>
      <p:nvGrpSpPr>
        <p:cNvPr id="1" name=""/>
        <p:cNvGrpSpPr/>
        <p:nvPr/>
      </p:nvGrpSpPr>
      <p:grpSpPr>
        <a:xfrm>
          <a:off x="0" y="0"/>
          <a:ext cx="0" cy="0"/>
          <a:chOff x="0" y="0"/>
          <a:chExt cx="0" cy="0"/>
        </a:xfrm>
      </p:grpSpPr>
      <p:grpSp>
        <p:nvGrpSpPr>
          <p:cNvPr id="2" name="Group 2"/>
          <p:cNvGrpSpPr/>
          <p:nvPr/>
        </p:nvGrpSpPr>
        <p:grpSpPr>
          <a:xfrm rot="1227974">
            <a:off x="-1646539" y="-1691522"/>
            <a:ext cx="7262549" cy="12360184"/>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DD72A6"/>
            </a:solidFill>
          </p:spPr>
        </p:sp>
      </p:grpSp>
      <p:grpSp>
        <p:nvGrpSpPr>
          <p:cNvPr id="4" name="Group 4"/>
          <p:cNvGrpSpPr>
            <a:grpSpLocks noChangeAspect="1"/>
          </p:cNvGrpSpPr>
          <p:nvPr/>
        </p:nvGrpSpPr>
        <p:grpSpPr>
          <a:xfrm>
            <a:off x="-1381125" y="3530548"/>
            <a:ext cx="4819650" cy="4819650"/>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B4FEE7"/>
            </a:solidFill>
          </p:spPr>
        </p:sp>
      </p:grpSp>
      <p:sp>
        <p:nvSpPr>
          <p:cNvPr id="6" name="Freeform 6"/>
          <p:cNvSpPr/>
          <p:nvPr/>
        </p:nvSpPr>
        <p:spPr>
          <a:xfrm>
            <a:off x="0" y="-1613419"/>
            <a:ext cx="18283115" cy="12203979"/>
          </a:xfrm>
          <a:custGeom>
            <a:avLst/>
            <a:gdLst/>
            <a:ahLst/>
            <a:cxnLst/>
            <a:rect l="l" t="t" r="r" b="b"/>
            <a:pathLst>
              <a:path w="18283115" h="12203979">
                <a:moveTo>
                  <a:pt x="0" y="0"/>
                </a:moveTo>
                <a:lnTo>
                  <a:pt x="18283115" y="0"/>
                </a:lnTo>
                <a:lnTo>
                  <a:pt x="18283115" y="12203979"/>
                </a:lnTo>
                <a:lnTo>
                  <a:pt x="0" y="12203979"/>
                </a:lnTo>
                <a:lnTo>
                  <a:pt x="0" y="0"/>
                </a:lnTo>
                <a:close/>
              </a:path>
            </a:pathLst>
          </a:custGeom>
          <a:blipFill>
            <a:blip r:embed="rId2"/>
            <a:stretch>
              <a:fillRect/>
            </a:stretch>
          </a:blipFill>
        </p:spPr>
      </p:sp>
      <p:sp>
        <p:nvSpPr>
          <p:cNvPr id="7" name="Freeform 7"/>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sp>
        <p:nvSpPr>
          <p:cNvPr id="8" name="TextBox 8"/>
          <p:cNvSpPr txBox="1"/>
          <p:nvPr/>
        </p:nvSpPr>
        <p:spPr>
          <a:xfrm>
            <a:off x="11728121" y="2774070"/>
            <a:ext cx="5730180" cy="1714500"/>
          </a:xfrm>
          <a:prstGeom prst="rect">
            <a:avLst/>
          </a:prstGeom>
        </p:spPr>
        <p:txBody>
          <a:bodyPr lIns="0" tIns="0" rIns="0" bIns="0" rtlCol="0" anchor="t">
            <a:spAutoFit/>
          </a:bodyPr>
          <a:lstStyle/>
          <a:p>
            <a:pPr>
              <a:lnSpc>
                <a:spcPts val="4559"/>
              </a:lnSpc>
            </a:pPr>
            <a:r>
              <a:rPr lang="en-US" sz="3799" spc="281">
                <a:solidFill>
                  <a:srgbClr val="FF5E71"/>
                </a:solidFill>
                <a:latin typeface="Montserrat Classic Bold"/>
              </a:rPr>
              <a:t>KRISPY KREME SCORES WITH FREE DOUGHNUTS </a:t>
            </a:r>
          </a:p>
        </p:txBody>
      </p:sp>
      <p:sp>
        <p:nvSpPr>
          <p:cNvPr id="9" name="TextBox 9"/>
          <p:cNvSpPr txBox="1"/>
          <p:nvPr/>
        </p:nvSpPr>
        <p:spPr>
          <a:xfrm>
            <a:off x="11728121" y="4690962"/>
            <a:ext cx="6145473" cy="4787464"/>
          </a:xfrm>
          <a:prstGeom prst="rect">
            <a:avLst/>
          </a:prstGeom>
        </p:spPr>
        <p:txBody>
          <a:bodyPr lIns="0" tIns="0" rIns="0" bIns="0" rtlCol="0" anchor="t">
            <a:spAutoFit/>
          </a:bodyPr>
          <a:lstStyle/>
          <a:p>
            <a:pPr>
              <a:lnSpc>
                <a:spcPts val="4201"/>
              </a:lnSpc>
            </a:pPr>
            <a:r>
              <a:rPr lang="en-US" sz="3001" dirty="0">
                <a:solidFill>
                  <a:srgbClr val="603F8B"/>
                </a:solidFill>
                <a:latin typeface="Montserrat Classic"/>
              </a:rPr>
              <a:t>In recent years, Krispy Kreme has found success with promotions that offer free or extremely discounted  doughnuts to their customers. These promotions have helped the company’s sales to grow significantly during that time period. </a:t>
            </a:r>
          </a:p>
        </p:txBody>
      </p:sp>
      <p:sp>
        <p:nvSpPr>
          <p:cNvPr id="10" name="TextBox 10"/>
          <p:cNvSpPr txBox="1"/>
          <p:nvPr/>
        </p:nvSpPr>
        <p:spPr>
          <a:xfrm>
            <a:off x="341384" y="954986"/>
            <a:ext cx="11010247" cy="927737"/>
          </a:xfrm>
          <a:prstGeom prst="rect">
            <a:avLst/>
          </a:prstGeom>
        </p:spPr>
        <p:txBody>
          <a:bodyPr lIns="0" tIns="0" rIns="0" bIns="0" rtlCol="0" anchor="t">
            <a:spAutoFit/>
          </a:bodyPr>
          <a:lstStyle/>
          <a:p>
            <a:pPr algn="r">
              <a:lnSpc>
                <a:spcPts val="7035"/>
              </a:lnSpc>
            </a:pPr>
            <a:r>
              <a:rPr lang="en-US" sz="6700" dirty="0">
                <a:solidFill>
                  <a:srgbClr val="FFFFFF"/>
                </a:solidFill>
                <a:latin typeface="Montserrat Classic Bold"/>
              </a:rPr>
              <a:t>PROMO SUCCESS STORY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72A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745399" y="5896927"/>
            <a:ext cx="6267450" cy="6267450"/>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B4FEE7"/>
            </a:solidFill>
          </p:spPr>
        </p:sp>
      </p:grpSp>
      <p:grpSp>
        <p:nvGrpSpPr>
          <p:cNvPr id="4" name="Group 4"/>
          <p:cNvGrpSpPr/>
          <p:nvPr/>
        </p:nvGrpSpPr>
        <p:grpSpPr>
          <a:xfrm rot="-10800000">
            <a:off x="12064512" y="0"/>
            <a:ext cx="6223488" cy="1059180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B4FEE7"/>
            </a:solidFill>
          </p:spPr>
        </p:sp>
      </p:grpSp>
      <p:grpSp>
        <p:nvGrpSpPr>
          <p:cNvPr id="6" name="Group 6"/>
          <p:cNvGrpSpPr>
            <a:grpSpLocks noChangeAspect="1"/>
          </p:cNvGrpSpPr>
          <p:nvPr/>
        </p:nvGrpSpPr>
        <p:grpSpPr>
          <a:xfrm>
            <a:off x="11537457" y="480083"/>
            <a:ext cx="7943850" cy="7943850"/>
            <a:chOff x="-2540" y="-2540"/>
            <a:chExt cx="6355080" cy="6355080"/>
          </a:xfrm>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D72A6"/>
            </a:solidFill>
          </p:spPr>
        </p:sp>
      </p:grpSp>
      <p:grpSp>
        <p:nvGrpSpPr>
          <p:cNvPr id="8" name="Group 8"/>
          <p:cNvGrpSpPr>
            <a:grpSpLocks noChangeAspect="1"/>
          </p:cNvGrpSpPr>
          <p:nvPr/>
        </p:nvGrpSpPr>
        <p:grpSpPr>
          <a:xfrm>
            <a:off x="-1143000" y="927758"/>
            <a:ext cx="2667000" cy="2667000"/>
            <a:chOff x="0" y="0"/>
            <a:chExt cx="2787650" cy="2787650"/>
          </a:xfrm>
        </p:grpSpPr>
        <p:sp>
          <p:nvSpPr>
            <p:cNvPr id="9" name="Freeform 9"/>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B4FEE7"/>
            </a:solidFill>
          </p:spPr>
        </p:sp>
      </p:grpSp>
      <p:sp>
        <p:nvSpPr>
          <p:cNvPr id="10" name="AutoShape 10"/>
          <p:cNvSpPr/>
          <p:nvPr/>
        </p:nvSpPr>
        <p:spPr>
          <a:xfrm rot="-2700000">
            <a:off x="-1104900" y="1346858"/>
            <a:ext cx="3200400" cy="190500"/>
          </a:xfrm>
          <a:prstGeom prst="rect">
            <a:avLst/>
          </a:prstGeom>
          <a:solidFill>
            <a:srgbClr val="B4FEE7"/>
          </a:solidFill>
        </p:spPr>
      </p:sp>
      <p:sp>
        <p:nvSpPr>
          <p:cNvPr id="11" name="AutoShape 11"/>
          <p:cNvSpPr/>
          <p:nvPr/>
        </p:nvSpPr>
        <p:spPr>
          <a:xfrm rot="-2700000">
            <a:off x="-1275064" y="2166008"/>
            <a:ext cx="3200400" cy="190500"/>
          </a:xfrm>
          <a:prstGeom prst="rect">
            <a:avLst/>
          </a:prstGeom>
          <a:solidFill>
            <a:srgbClr val="B4FEE7"/>
          </a:solidFill>
        </p:spPr>
      </p:sp>
      <p:sp>
        <p:nvSpPr>
          <p:cNvPr id="12" name="Freeform 12"/>
          <p:cNvSpPr/>
          <p:nvPr/>
        </p:nvSpPr>
        <p:spPr>
          <a:xfrm>
            <a:off x="11546982" y="684564"/>
            <a:ext cx="7943850" cy="7496789"/>
          </a:xfrm>
          <a:custGeom>
            <a:avLst/>
            <a:gdLst/>
            <a:ahLst/>
            <a:cxnLst/>
            <a:rect l="l" t="t" r="r" b="b"/>
            <a:pathLst>
              <a:path w="7943850" h="7496789">
                <a:moveTo>
                  <a:pt x="0" y="0"/>
                </a:moveTo>
                <a:lnTo>
                  <a:pt x="7943850" y="0"/>
                </a:lnTo>
                <a:lnTo>
                  <a:pt x="7943850" y="7496788"/>
                </a:lnTo>
                <a:lnTo>
                  <a:pt x="0" y="7496788"/>
                </a:lnTo>
                <a:lnTo>
                  <a:pt x="0" y="0"/>
                </a:lnTo>
                <a:close/>
              </a:path>
            </a:pathLst>
          </a:custGeom>
          <a:blipFill>
            <a:blip r:embed="rId2"/>
            <a:stretch>
              <a:fillRect t="-2981" b="-2981"/>
            </a:stretch>
          </a:blipFill>
        </p:spPr>
      </p:sp>
      <p:grpSp>
        <p:nvGrpSpPr>
          <p:cNvPr id="13" name="Group 13"/>
          <p:cNvGrpSpPr/>
          <p:nvPr/>
        </p:nvGrpSpPr>
        <p:grpSpPr>
          <a:xfrm>
            <a:off x="2294324" y="1442108"/>
            <a:ext cx="9252658" cy="6372368"/>
            <a:chOff x="0" y="0"/>
            <a:chExt cx="12336877" cy="8496491"/>
          </a:xfrm>
        </p:grpSpPr>
        <p:sp>
          <p:nvSpPr>
            <p:cNvPr id="14" name="TextBox 14"/>
            <p:cNvSpPr txBox="1"/>
            <p:nvPr/>
          </p:nvSpPr>
          <p:spPr>
            <a:xfrm>
              <a:off x="0" y="333375"/>
              <a:ext cx="12336877" cy="5753790"/>
            </a:xfrm>
            <a:prstGeom prst="rect">
              <a:avLst/>
            </a:prstGeom>
          </p:spPr>
          <p:txBody>
            <a:bodyPr lIns="0" tIns="0" rIns="0" bIns="0" rtlCol="0" anchor="t">
              <a:spAutoFit/>
            </a:bodyPr>
            <a:lstStyle/>
            <a:p>
              <a:pPr>
                <a:lnSpc>
                  <a:spcPts val="32400"/>
                </a:lnSpc>
              </a:pPr>
              <a:r>
                <a:rPr lang="en-US" sz="30000" spc="-1200">
                  <a:solidFill>
                    <a:srgbClr val="B4FEE7"/>
                  </a:solidFill>
                  <a:latin typeface="Montserrat Classic Bold"/>
                </a:rPr>
                <a:t>1.6 B</a:t>
              </a:r>
            </a:p>
          </p:txBody>
        </p:sp>
        <p:sp>
          <p:nvSpPr>
            <p:cNvPr id="15" name="TextBox 15"/>
            <p:cNvSpPr txBox="1"/>
            <p:nvPr/>
          </p:nvSpPr>
          <p:spPr>
            <a:xfrm>
              <a:off x="0" y="6554495"/>
              <a:ext cx="10457277" cy="1941996"/>
            </a:xfrm>
            <a:prstGeom prst="rect">
              <a:avLst/>
            </a:prstGeom>
          </p:spPr>
          <p:txBody>
            <a:bodyPr lIns="0" tIns="0" rIns="0" bIns="0" rtlCol="0" anchor="t">
              <a:spAutoFit/>
            </a:bodyPr>
            <a:lstStyle/>
            <a:p>
              <a:pPr>
                <a:lnSpc>
                  <a:spcPts val="3900"/>
                </a:lnSpc>
              </a:pPr>
              <a:r>
                <a:rPr lang="en-US" sz="3000" spc="330">
                  <a:solidFill>
                    <a:srgbClr val="B4FEE7"/>
                  </a:solidFill>
                  <a:latin typeface="Montserrat Classic"/>
                </a:rPr>
                <a:t>KRISPY KREME SOLD A WHOPPING 1.63 BILLION DOUGHNUTS GLOBALLY IN 2022. </a:t>
              </a:r>
            </a:p>
          </p:txBody>
        </p:sp>
      </p:grpSp>
      <p:sp>
        <p:nvSpPr>
          <p:cNvPr id="16" name="Freeform 16"/>
          <p:cNvSpPr/>
          <p:nvPr/>
        </p:nvSpPr>
        <p:spPr>
          <a:xfrm>
            <a:off x="34138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5" b="14317"/>
          <a:stretch>
            <a:fillRect/>
          </a:stretch>
        </p:blipFill>
        <p:spPr>
          <a:xfrm>
            <a:off x="0" y="0"/>
            <a:ext cx="18288000" cy="10287000"/>
          </a:xfrm>
          <a:prstGeom prst="rect">
            <a:avLst/>
          </a:prstGeom>
        </p:spPr>
      </p:pic>
      <p:sp>
        <p:nvSpPr>
          <p:cNvPr id="3" name="Freeform 3"/>
          <p:cNvSpPr/>
          <p:nvPr/>
        </p:nvSpPr>
        <p:spPr>
          <a:xfrm>
            <a:off x="422291"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sp>
        <p:nvSpPr>
          <p:cNvPr id="4" name="TextBox 4"/>
          <p:cNvSpPr txBox="1"/>
          <p:nvPr/>
        </p:nvSpPr>
        <p:spPr>
          <a:xfrm>
            <a:off x="4517671" y="657174"/>
            <a:ext cx="9252658" cy="3058070"/>
          </a:xfrm>
          <a:prstGeom prst="rect">
            <a:avLst/>
          </a:prstGeom>
        </p:spPr>
        <p:txBody>
          <a:bodyPr lIns="0" tIns="0" rIns="0" bIns="0" rtlCol="0" anchor="t">
            <a:spAutoFit/>
          </a:bodyPr>
          <a:lstStyle/>
          <a:p>
            <a:pPr>
              <a:lnSpc>
                <a:spcPts val="23546"/>
              </a:lnSpc>
            </a:pPr>
            <a:r>
              <a:rPr lang="en-US" sz="21802" spc="-872">
                <a:solidFill>
                  <a:srgbClr val="603F8B"/>
                </a:solidFill>
                <a:latin typeface="Montserrat Classic Bold"/>
              </a:rPr>
              <a:t>$405M</a:t>
            </a:r>
          </a:p>
        </p:txBody>
      </p:sp>
      <p:sp>
        <p:nvSpPr>
          <p:cNvPr id="5" name="TextBox 5"/>
          <p:cNvSpPr txBox="1"/>
          <p:nvPr/>
        </p:nvSpPr>
        <p:spPr>
          <a:xfrm>
            <a:off x="5222521" y="3973413"/>
            <a:ext cx="7842958" cy="1485778"/>
          </a:xfrm>
          <a:prstGeom prst="rect">
            <a:avLst/>
          </a:prstGeom>
        </p:spPr>
        <p:txBody>
          <a:bodyPr lIns="0" tIns="0" rIns="0" bIns="0" rtlCol="0" anchor="t">
            <a:spAutoFit/>
          </a:bodyPr>
          <a:lstStyle/>
          <a:p>
            <a:pPr algn="ctr">
              <a:lnSpc>
                <a:spcPts val="3900"/>
              </a:lnSpc>
            </a:pPr>
            <a:r>
              <a:rPr lang="en-US" sz="3000" spc="330">
                <a:solidFill>
                  <a:srgbClr val="603F8B"/>
                </a:solidFill>
                <a:latin typeface="Montserrat Classic"/>
              </a:rPr>
              <a:t>KRISPY KREME'S REVENUE GREW BY 9% IN 2022, TO A TOTAL OF $404.6 MILLION.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03F8B"/>
        </a:solidFill>
        <a:effectLst/>
      </p:bgPr>
    </p:bg>
    <p:spTree>
      <p:nvGrpSpPr>
        <p:cNvPr id="1" name=""/>
        <p:cNvGrpSpPr/>
        <p:nvPr/>
      </p:nvGrpSpPr>
      <p:grpSpPr>
        <a:xfrm>
          <a:off x="0" y="0"/>
          <a:ext cx="0" cy="0"/>
          <a:chOff x="0" y="0"/>
          <a:chExt cx="0" cy="0"/>
        </a:xfrm>
      </p:grpSpPr>
      <p:grpSp>
        <p:nvGrpSpPr>
          <p:cNvPr id="2" name="Group 2"/>
          <p:cNvGrpSpPr/>
          <p:nvPr/>
        </p:nvGrpSpPr>
        <p:grpSpPr>
          <a:xfrm rot="1566372">
            <a:off x="14182203" y="-3182551"/>
            <a:ext cx="8975931" cy="15276202"/>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5769D"/>
            </a:solidFill>
          </p:spPr>
        </p:sp>
      </p:grpSp>
      <p:grpSp>
        <p:nvGrpSpPr>
          <p:cNvPr id="4" name="Group 4"/>
          <p:cNvGrpSpPr>
            <a:grpSpLocks noChangeAspect="1"/>
          </p:cNvGrpSpPr>
          <p:nvPr/>
        </p:nvGrpSpPr>
        <p:grpSpPr>
          <a:xfrm>
            <a:off x="9366004" y="1415101"/>
            <a:ext cx="6267450" cy="6267450"/>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35769D"/>
            </a:solidFill>
          </p:spPr>
        </p:sp>
      </p:grpSp>
      <p:sp>
        <p:nvSpPr>
          <p:cNvPr id="6" name="Freeform 6"/>
          <p:cNvSpPr/>
          <p:nvPr/>
        </p:nvSpPr>
        <p:spPr>
          <a:xfrm>
            <a:off x="11149829" y="428652"/>
            <a:ext cx="5491256" cy="4120173"/>
          </a:xfrm>
          <a:custGeom>
            <a:avLst/>
            <a:gdLst/>
            <a:ahLst/>
            <a:cxnLst/>
            <a:rect l="l" t="t" r="r" b="b"/>
            <a:pathLst>
              <a:path w="5491256" h="4120173">
                <a:moveTo>
                  <a:pt x="0" y="0"/>
                </a:moveTo>
                <a:lnTo>
                  <a:pt x="5491257" y="0"/>
                </a:lnTo>
                <a:lnTo>
                  <a:pt x="5491257" y="4120174"/>
                </a:lnTo>
                <a:lnTo>
                  <a:pt x="0" y="4120174"/>
                </a:lnTo>
                <a:lnTo>
                  <a:pt x="0" y="0"/>
                </a:lnTo>
                <a:close/>
              </a:path>
            </a:pathLst>
          </a:custGeom>
          <a:blipFill>
            <a:blip r:embed="rId2"/>
            <a:stretch>
              <a:fillRect/>
            </a:stretch>
          </a:blipFill>
        </p:spPr>
      </p:sp>
      <p:sp>
        <p:nvSpPr>
          <p:cNvPr id="7" name="Freeform 7"/>
          <p:cNvSpPr/>
          <p:nvPr/>
        </p:nvSpPr>
        <p:spPr>
          <a:xfrm>
            <a:off x="10761732" y="5480045"/>
            <a:ext cx="3475994" cy="3778255"/>
          </a:xfrm>
          <a:custGeom>
            <a:avLst/>
            <a:gdLst/>
            <a:ahLst/>
            <a:cxnLst/>
            <a:rect l="l" t="t" r="r" b="b"/>
            <a:pathLst>
              <a:path w="3475994" h="3778255">
                <a:moveTo>
                  <a:pt x="0" y="0"/>
                </a:moveTo>
                <a:lnTo>
                  <a:pt x="3475995" y="0"/>
                </a:lnTo>
                <a:lnTo>
                  <a:pt x="3475995" y="3778255"/>
                </a:lnTo>
                <a:lnTo>
                  <a:pt x="0" y="3778255"/>
                </a:lnTo>
                <a:lnTo>
                  <a:pt x="0" y="0"/>
                </a:lnTo>
                <a:close/>
              </a:path>
            </a:pathLst>
          </a:custGeom>
          <a:blipFill>
            <a:blip r:embed="rId3"/>
            <a:stretch>
              <a:fillRect/>
            </a:stretch>
          </a:blipFill>
        </p:spPr>
      </p:sp>
      <p:sp>
        <p:nvSpPr>
          <p:cNvPr id="8" name="Freeform 8"/>
          <p:cNvSpPr/>
          <p:nvPr/>
        </p:nvSpPr>
        <p:spPr>
          <a:xfrm>
            <a:off x="630382" y="8224445"/>
            <a:ext cx="2162447" cy="1411557"/>
          </a:xfrm>
          <a:custGeom>
            <a:avLst/>
            <a:gdLst/>
            <a:ahLst/>
            <a:cxnLst/>
            <a:rect l="l" t="t" r="r" b="b"/>
            <a:pathLst>
              <a:path w="2162447" h="1411557">
                <a:moveTo>
                  <a:pt x="0" y="0"/>
                </a:moveTo>
                <a:lnTo>
                  <a:pt x="2162448" y="0"/>
                </a:lnTo>
                <a:lnTo>
                  <a:pt x="2162448" y="1411557"/>
                </a:lnTo>
                <a:lnTo>
                  <a:pt x="0" y="1411557"/>
                </a:lnTo>
                <a:lnTo>
                  <a:pt x="0" y="0"/>
                </a:lnTo>
                <a:close/>
              </a:path>
            </a:pathLst>
          </a:custGeom>
          <a:blipFill>
            <a:blip r:embed="rId4"/>
            <a:stretch>
              <a:fillRect/>
            </a:stretch>
          </a:blipFill>
        </p:spPr>
      </p:sp>
      <p:sp>
        <p:nvSpPr>
          <p:cNvPr id="9" name="Freeform 9"/>
          <p:cNvSpPr/>
          <p:nvPr/>
        </p:nvSpPr>
        <p:spPr>
          <a:xfrm>
            <a:off x="14190600" y="3670838"/>
            <a:ext cx="3628586" cy="6148933"/>
          </a:xfrm>
          <a:custGeom>
            <a:avLst/>
            <a:gdLst/>
            <a:ahLst/>
            <a:cxnLst/>
            <a:rect l="l" t="t" r="r" b="b"/>
            <a:pathLst>
              <a:path w="3628586" h="6148933">
                <a:moveTo>
                  <a:pt x="0" y="0"/>
                </a:moveTo>
                <a:lnTo>
                  <a:pt x="3628585" y="0"/>
                </a:lnTo>
                <a:lnTo>
                  <a:pt x="3628585" y="6148933"/>
                </a:lnTo>
                <a:lnTo>
                  <a:pt x="0" y="6148933"/>
                </a:lnTo>
                <a:lnTo>
                  <a:pt x="0" y="0"/>
                </a:lnTo>
                <a:close/>
              </a:path>
            </a:pathLst>
          </a:custGeom>
          <a:blipFill>
            <a:blip r:embed="rId5"/>
            <a:stretch>
              <a:fillRect/>
            </a:stretch>
          </a:blipFill>
        </p:spPr>
      </p:sp>
      <p:sp>
        <p:nvSpPr>
          <p:cNvPr id="10" name="TextBox 10"/>
          <p:cNvSpPr txBox="1"/>
          <p:nvPr/>
        </p:nvSpPr>
        <p:spPr>
          <a:xfrm>
            <a:off x="1028700" y="1028700"/>
            <a:ext cx="9203198" cy="1200096"/>
          </a:xfrm>
          <a:prstGeom prst="rect">
            <a:avLst/>
          </a:prstGeom>
        </p:spPr>
        <p:txBody>
          <a:bodyPr lIns="0" tIns="0" rIns="0" bIns="0" rtlCol="0" anchor="t">
            <a:spAutoFit/>
          </a:bodyPr>
          <a:lstStyle/>
          <a:p>
            <a:pPr>
              <a:lnSpc>
                <a:spcPts val="4799"/>
              </a:lnSpc>
              <a:spcBef>
                <a:spcPct val="0"/>
              </a:spcBef>
            </a:pPr>
            <a:r>
              <a:rPr lang="en-US" sz="3999" spc="295">
                <a:solidFill>
                  <a:srgbClr val="FFFFFF"/>
                </a:solidFill>
                <a:latin typeface="Montserrat Classic Bold"/>
              </a:rPr>
              <a:t>2016 DRESS / TALK LIKE A PIRATE DAY PROMOTION</a:t>
            </a:r>
          </a:p>
        </p:txBody>
      </p:sp>
      <p:sp>
        <p:nvSpPr>
          <p:cNvPr id="11" name="TextBox 11"/>
          <p:cNvSpPr txBox="1"/>
          <p:nvPr/>
        </p:nvSpPr>
        <p:spPr>
          <a:xfrm>
            <a:off x="1028700" y="2606429"/>
            <a:ext cx="8115300" cy="5076122"/>
          </a:xfrm>
          <a:prstGeom prst="rect">
            <a:avLst/>
          </a:prstGeom>
        </p:spPr>
        <p:txBody>
          <a:bodyPr lIns="0" tIns="0" rIns="0" bIns="0" rtlCol="0" anchor="t">
            <a:spAutoFit/>
          </a:bodyPr>
          <a:lstStyle/>
          <a:p>
            <a:pPr>
              <a:lnSpc>
                <a:spcPts val="3120"/>
              </a:lnSpc>
            </a:pPr>
            <a:r>
              <a:rPr lang="en-US" sz="2600">
                <a:solidFill>
                  <a:srgbClr val="FFFFFF"/>
                </a:solidFill>
                <a:latin typeface="Montserrat Classic"/>
              </a:rPr>
              <a:t>In 2016, Krispy Kreme offered a free, Original Glazed doughnut to every person who walked into their store and talked like a pirate — and a full box of glazed doughnuts if the customer dressed like a pirate.</a:t>
            </a:r>
          </a:p>
          <a:p>
            <a:pPr>
              <a:lnSpc>
                <a:spcPts val="3120"/>
              </a:lnSpc>
            </a:pPr>
            <a:endParaRPr lang="en-US" sz="2600">
              <a:solidFill>
                <a:srgbClr val="FFFFFF"/>
              </a:solidFill>
              <a:latin typeface="Montserrat Classic"/>
            </a:endParaRPr>
          </a:p>
          <a:p>
            <a:pPr>
              <a:lnSpc>
                <a:spcPts val="3120"/>
              </a:lnSpc>
              <a:spcBef>
                <a:spcPct val="0"/>
              </a:spcBef>
            </a:pPr>
            <a:r>
              <a:rPr lang="en-US" sz="2600">
                <a:solidFill>
                  <a:srgbClr val="FFFFFF"/>
                </a:solidFill>
                <a:latin typeface="Montserrat Classic"/>
              </a:rPr>
              <a:t>Krispy Kreme also launched their first Snapchat campaign in conjunction with this promotion, where where customers could “digitally dress” like a pirate using a Snapchat filter. If the customer showed this image to a cashier or employee, they could qualify for a dozen Original Glazed doughnuts, as well.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938" r="12839"/>
          <a:stretch>
            <a:fillRect/>
          </a:stretch>
        </p:blipFill>
        <p:spPr>
          <a:xfrm>
            <a:off x="0" y="0"/>
            <a:ext cx="18288000" cy="10287000"/>
          </a:xfrm>
          <a:prstGeom prst="rect">
            <a:avLst/>
          </a:prstGeom>
        </p:spPr>
      </p:pic>
      <p:grpSp>
        <p:nvGrpSpPr>
          <p:cNvPr id="3" name="Group 3"/>
          <p:cNvGrpSpPr/>
          <p:nvPr/>
        </p:nvGrpSpPr>
        <p:grpSpPr>
          <a:xfrm rot="1566372">
            <a:off x="15086907" y="-1197469"/>
            <a:ext cx="7262549" cy="12360184"/>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5769D"/>
            </a:solidFill>
          </p:spPr>
        </p:sp>
      </p:grpSp>
      <p:grpSp>
        <p:nvGrpSpPr>
          <p:cNvPr id="5" name="Group 5"/>
          <p:cNvGrpSpPr>
            <a:grpSpLocks noChangeAspect="1"/>
          </p:cNvGrpSpPr>
          <p:nvPr/>
        </p:nvGrpSpPr>
        <p:grpSpPr>
          <a:xfrm>
            <a:off x="3541784" y="3696628"/>
            <a:ext cx="6267450" cy="6267450"/>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35769D"/>
            </a:solidFill>
          </p:spPr>
        </p:sp>
      </p:grpSp>
      <p:sp>
        <p:nvSpPr>
          <p:cNvPr id="7" name="Freeform 7"/>
          <p:cNvSpPr/>
          <p:nvPr/>
        </p:nvSpPr>
        <p:spPr>
          <a:xfrm>
            <a:off x="15716136"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sp>
        <p:nvSpPr>
          <p:cNvPr id="8" name="Freeform 8"/>
          <p:cNvSpPr/>
          <p:nvPr/>
        </p:nvSpPr>
        <p:spPr>
          <a:xfrm>
            <a:off x="1695985" y="1280310"/>
            <a:ext cx="5632196" cy="5685990"/>
          </a:xfrm>
          <a:custGeom>
            <a:avLst/>
            <a:gdLst/>
            <a:ahLst/>
            <a:cxnLst/>
            <a:rect l="l" t="t" r="r" b="b"/>
            <a:pathLst>
              <a:path w="5632196" h="5685990">
                <a:moveTo>
                  <a:pt x="0" y="0"/>
                </a:moveTo>
                <a:lnTo>
                  <a:pt x="5632196" y="0"/>
                </a:lnTo>
                <a:lnTo>
                  <a:pt x="5632196" y="5685989"/>
                </a:lnTo>
                <a:lnTo>
                  <a:pt x="0" y="5685989"/>
                </a:lnTo>
                <a:lnTo>
                  <a:pt x="0" y="0"/>
                </a:lnTo>
                <a:close/>
              </a:path>
            </a:pathLst>
          </a:custGeom>
          <a:blipFill>
            <a:blip r:embed="rId4"/>
            <a:stretch>
              <a:fillRect/>
            </a:stretch>
          </a:blipFill>
        </p:spPr>
      </p:sp>
      <p:sp>
        <p:nvSpPr>
          <p:cNvPr id="9" name="Freeform 9"/>
          <p:cNvSpPr/>
          <p:nvPr/>
        </p:nvSpPr>
        <p:spPr>
          <a:xfrm>
            <a:off x="6675509" y="4619381"/>
            <a:ext cx="7534127" cy="5310030"/>
          </a:xfrm>
          <a:custGeom>
            <a:avLst/>
            <a:gdLst/>
            <a:ahLst/>
            <a:cxnLst/>
            <a:rect l="l" t="t" r="r" b="b"/>
            <a:pathLst>
              <a:path w="7534127" h="5310030">
                <a:moveTo>
                  <a:pt x="0" y="0"/>
                </a:moveTo>
                <a:lnTo>
                  <a:pt x="7534126" y="0"/>
                </a:lnTo>
                <a:lnTo>
                  <a:pt x="7534126" y="5310030"/>
                </a:lnTo>
                <a:lnTo>
                  <a:pt x="0" y="5310030"/>
                </a:lnTo>
                <a:lnTo>
                  <a:pt x="0" y="0"/>
                </a:lnTo>
                <a:close/>
              </a:path>
            </a:pathLst>
          </a:custGeom>
          <a:blipFill>
            <a:blip r:embed="rId5"/>
            <a:stretch>
              <a:fillRect/>
            </a:stretch>
          </a:blipFill>
        </p:spPr>
      </p:sp>
      <p:sp>
        <p:nvSpPr>
          <p:cNvPr id="10" name="TextBox 10"/>
          <p:cNvSpPr txBox="1"/>
          <p:nvPr/>
        </p:nvSpPr>
        <p:spPr>
          <a:xfrm>
            <a:off x="8562827" y="1952950"/>
            <a:ext cx="6730547" cy="3190550"/>
          </a:xfrm>
          <a:prstGeom prst="rect">
            <a:avLst/>
          </a:prstGeom>
        </p:spPr>
        <p:txBody>
          <a:bodyPr lIns="0" tIns="0" rIns="0" bIns="0" rtlCol="0" anchor="t">
            <a:spAutoFit/>
          </a:bodyPr>
          <a:lstStyle/>
          <a:p>
            <a:pPr algn="just">
              <a:lnSpc>
                <a:spcPts val="4200"/>
              </a:lnSpc>
            </a:pPr>
            <a:r>
              <a:rPr lang="en-US" sz="3000" spc="60">
                <a:solidFill>
                  <a:srgbClr val="FFFFFF"/>
                </a:solidFill>
                <a:latin typeface="Montserrat Classic"/>
              </a:rPr>
              <a:t>For Labor Day 2020, Krispy Kreme offered an entire Original Glazed dozen for only $1 using a coupon that was available in their app. </a:t>
            </a:r>
          </a:p>
          <a:p>
            <a:pPr algn="just">
              <a:lnSpc>
                <a:spcPts val="4200"/>
              </a:lnSpc>
            </a:pPr>
            <a:endParaRPr lang="en-US" sz="3000" spc="60">
              <a:solidFill>
                <a:srgbClr val="FFFFFF"/>
              </a:solidFill>
              <a:latin typeface="Montserrat Classic"/>
            </a:endParaRPr>
          </a:p>
          <a:p>
            <a:pPr algn="just">
              <a:lnSpc>
                <a:spcPts val="4200"/>
              </a:lnSpc>
            </a:pPr>
            <a:endParaRPr lang="en-US" sz="3000" spc="60">
              <a:solidFill>
                <a:srgbClr val="FFFFFF"/>
              </a:solidFill>
              <a:latin typeface="Montserrat Classic"/>
            </a:endParaRPr>
          </a:p>
        </p:txBody>
      </p:sp>
      <p:sp>
        <p:nvSpPr>
          <p:cNvPr id="11" name="TextBox 11"/>
          <p:cNvSpPr txBox="1"/>
          <p:nvPr/>
        </p:nvSpPr>
        <p:spPr>
          <a:xfrm>
            <a:off x="8562827" y="1280310"/>
            <a:ext cx="10830083" cy="600048"/>
          </a:xfrm>
          <a:prstGeom prst="rect">
            <a:avLst/>
          </a:prstGeom>
        </p:spPr>
        <p:txBody>
          <a:bodyPr lIns="0" tIns="0" rIns="0" bIns="0" rtlCol="0" anchor="t">
            <a:spAutoFit/>
          </a:bodyPr>
          <a:lstStyle/>
          <a:p>
            <a:pPr>
              <a:lnSpc>
                <a:spcPts val="4799"/>
              </a:lnSpc>
              <a:spcBef>
                <a:spcPct val="0"/>
              </a:spcBef>
            </a:pPr>
            <a:r>
              <a:rPr lang="en-US" sz="3999" spc="295">
                <a:solidFill>
                  <a:srgbClr val="FFFFFF"/>
                </a:solidFill>
                <a:latin typeface="Montserrat Classic Bold"/>
              </a:rPr>
              <a:t>2020: LABOR DAY PROMOTION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72A6"/>
        </a:solidFill>
        <a:effectLst/>
      </p:bgPr>
    </p:bg>
    <p:spTree>
      <p:nvGrpSpPr>
        <p:cNvPr id="1" name=""/>
        <p:cNvGrpSpPr/>
        <p:nvPr/>
      </p:nvGrpSpPr>
      <p:grpSpPr>
        <a:xfrm>
          <a:off x="0" y="0"/>
          <a:ext cx="0" cy="0"/>
          <a:chOff x="0" y="0"/>
          <a:chExt cx="0" cy="0"/>
        </a:xfrm>
      </p:grpSpPr>
      <p:grpSp>
        <p:nvGrpSpPr>
          <p:cNvPr id="2" name="Group 2"/>
          <p:cNvGrpSpPr/>
          <p:nvPr/>
        </p:nvGrpSpPr>
        <p:grpSpPr>
          <a:xfrm>
            <a:off x="8420100" y="1399689"/>
            <a:ext cx="9191783" cy="6817151"/>
            <a:chOff x="0" y="0"/>
            <a:chExt cx="12255710" cy="9089534"/>
          </a:xfrm>
        </p:grpSpPr>
        <p:sp>
          <p:nvSpPr>
            <p:cNvPr id="3" name="TextBox 3"/>
            <p:cNvSpPr txBox="1"/>
            <p:nvPr/>
          </p:nvSpPr>
          <p:spPr>
            <a:xfrm>
              <a:off x="0" y="2976588"/>
              <a:ext cx="12255710" cy="6112946"/>
            </a:xfrm>
            <a:prstGeom prst="rect">
              <a:avLst/>
            </a:prstGeom>
          </p:spPr>
          <p:txBody>
            <a:bodyPr lIns="0" tIns="0" rIns="0" bIns="0" rtlCol="0" anchor="t">
              <a:spAutoFit/>
            </a:bodyPr>
            <a:lstStyle/>
            <a:p>
              <a:pPr algn="just">
                <a:lnSpc>
                  <a:spcPts val="3360"/>
                </a:lnSpc>
              </a:pPr>
              <a:r>
                <a:rPr lang="en-US" sz="2400" spc="48">
                  <a:solidFill>
                    <a:srgbClr val="FFFFFF"/>
                  </a:solidFill>
                  <a:latin typeface="Montserrat Classic"/>
                </a:rPr>
                <a:t>“While Americans deal with the rising PPG – price per gallon – of gasoline, we’re lowering our PPOG – price per Original Glaze, Inflation and high gasoline prices are serious and forcing families to make tough tradeoffs. We know that despite the high gas prices people have to be out and about anyway. So, for the next several Wednesdays, we hope providing a little doughnut deflation will allow them to share some smiles during a difficult time. A dozen Original Glazed Doughnuts for the price of a gallon of gas will help our fans make midweek a little sweeter for their friends and family.”</a:t>
              </a:r>
            </a:p>
          </p:txBody>
        </p:sp>
        <p:sp>
          <p:nvSpPr>
            <p:cNvPr id="4" name="TextBox 4"/>
            <p:cNvSpPr txBox="1"/>
            <p:nvPr/>
          </p:nvSpPr>
          <p:spPr>
            <a:xfrm>
              <a:off x="0" y="0"/>
              <a:ext cx="10630110" cy="2400192"/>
            </a:xfrm>
            <a:prstGeom prst="rect">
              <a:avLst/>
            </a:prstGeom>
          </p:spPr>
          <p:txBody>
            <a:bodyPr lIns="0" tIns="0" rIns="0" bIns="0" rtlCol="0" anchor="t">
              <a:spAutoFit/>
            </a:bodyPr>
            <a:lstStyle/>
            <a:p>
              <a:pPr>
                <a:lnSpc>
                  <a:spcPts val="4799"/>
                </a:lnSpc>
                <a:spcBef>
                  <a:spcPct val="0"/>
                </a:spcBef>
              </a:pPr>
              <a:r>
                <a:rPr lang="en-US" sz="3999" spc="295">
                  <a:solidFill>
                    <a:srgbClr val="B4FEE7"/>
                  </a:solidFill>
                  <a:latin typeface="Montserrat Classic Bold"/>
                </a:rPr>
                <a:t>2022: KRISPY KREME "DOUGHNUT GAS PRICE PROMO DEFLATION"</a:t>
              </a:r>
            </a:p>
          </p:txBody>
        </p:sp>
      </p:grpSp>
      <p:grpSp>
        <p:nvGrpSpPr>
          <p:cNvPr id="5" name="Group 5"/>
          <p:cNvGrpSpPr/>
          <p:nvPr/>
        </p:nvGrpSpPr>
        <p:grpSpPr>
          <a:xfrm rot="1566372">
            <a:off x="-1422115" y="-1768483"/>
            <a:ext cx="7262549" cy="12360184"/>
            <a:chOff x="0" y="0"/>
            <a:chExt cx="6350000" cy="6339840"/>
          </a:xfrm>
        </p:grpSpPr>
        <p:sp>
          <p:nvSpPr>
            <p:cNvPr id="6" name="Freeform 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03F8B"/>
            </a:solidFill>
          </p:spPr>
        </p:sp>
      </p:grpSp>
      <p:sp>
        <p:nvSpPr>
          <p:cNvPr id="7" name="Freeform 7"/>
          <p:cNvSpPr/>
          <p:nvPr/>
        </p:nvSpPr>
        <p:spPr>
          <a:xfrm>
            <a:off x="283645" y="8224445"/>
            <a:ext cx="2162447" cy="1411557"/>
          </a:xfrm>
          <a:custGeom>
            <a:avLst/>
            <a:gdLst/>
            <a:ahLst/>
            <a:cxnLst/>
            <a:rect l="l" t="t" r="r" b="b"/>
            <a:pathLst>
              <a:path w="2162447" h="1411557">
                <a:moveTo>
                  <a:pt x="0" y="0"/>
                </a:moveTo>
                <a:lnTo>
                  <a:pt x="2162447" y="0"/>
                </a:lnTo>
                <a:lnTo>
                  <a:pt x="2162447" y="1411557"/>
                </a:lnTo>
                <a:lnTo>
                  <a:pt x="0" y="1411557"/>
                </a:lnTo>
                <a:lnTo>
                  <a:pt x="0" y="0"/>
                </a:lnTo>
                <a:close/>
              </a:path>
            </a:pathLst>
          </a:custGeom>
          <a:blipFill>
            <a:blip r:embed="rId2"/>
            <a:stretch>
              <a:fillRect/>
            </a:stretch>
          </a:blipFill>
        </p:spPr>
      </p:sp>
      <p:grpSp>
        <p:nvGrpSpPr>
          <p:cNvPr id="8" name="Group 8"/>
          <p:cNvGrpSpPr>
            <a:grpSpLocks noChangeAspect="1"/>
          </p:cNvGrpSpPr>
          <p:nvPr/>
        </p:nvGrpSpPr>
        <p:grpSpPr>
          <a:xfrm>
            <a:off x="-2988836" y="-1010136"/>
            <a:ext cx="4819650" cy="4819650"/>
            <a:chOff x="0" y="0"/>
            <a:chExt cx="2787650" cy="2787650"/>
          </a:xfrm>
        </p:grpSpPr>
        <p:sp>
          <p:nvSpPr>
            <p:cNvPr id="9" name="Freeform 9"/>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72A6"/>
            </a:solidFill>
          </p:spPr>
        </p:sp>
      </p:grpSp>
      <p:sp>
        <p:nvSpPr>
          <p:cNvPr id="10" name="Freeform 10"/>
          <p:cNvSpPr/>
          <p:nvPr/>
        </p:nvSpPr>
        <p:spPr>
          <a:xfrm>
            <a:off x="630382" y="2386534"/>
            <a:ext cx="7289408" cy="5513933"/>
          </a:xfrm>
          <a:custGeom>
            <a:avLst/>
            <a:gdLst/>
            <a:ahLst/>
            <a:cxnLst/>
            <a:rect l="l" t="t" r="r" b="b"/>
            <a:pathLst>
              <a:path w="7289408" h="5513933">
                <a:moveTo>
                  <a:pt x="0" y="0"/>
                </a:moveTo>
                <a:lnTo>
                  <a:pt x="7289408" y="0"/>
                </a:lnTo>
                <a:lnTo>
                  <a:pt x="7289408" y="5513932"/>
                </a:lnTo>
                <a:lnTo>
                  <a:pt x="0" y="5513932"/>
                </a:lnTo>
                <a:lnTo>
                  <a:pt x="0" y="0"/>
                </a:lnTo>
                <a:close/>
              </a:path>
            </a:pathLst>
          </a:custGeom>
          <a:blipFill>
            <a:blip r:embed="rId3"/>
            <a:stretch>
              <a:fillRect/>
            </a:stretch>
          </a:blipFill>
        </p:spPr>
      </p:sp>
      <p:sp>
        <p:nvSpPr>
          <p:cNvPr id="11" name="TextBox 11"/>
          <p:cNvSpPr txBox="1"/>
          <p:nvPr/>
        </p:nvSpPr>
        <p:spPr>
          <a:xfrm>
            <a:off x="8420100" y="8401050"/>
            <a:ext cx="3923583" cy="857250"/>
          </a:xfrm>
          <a:prstGeom prst="rect">
            <a:avLst/>
          </a:prstGeom>
        </p:spPr>
        <p:txBody>
          <a:bodyPr lIns="0" tIns="0" rIns="0" bIns="0" rtlCol="0" anchor="t">
            <a:spAutoFit/>
          </a:bodyPr>
          <a:lstStyle/>
          <a:p>
            <a:pPr>
              <a:lnSpc>
                <a:spcPts val="2280"/>
              </a:lnSpc>
            </a:pPr>
            <a:r>
              <a:rPr lang="en-US" sz="1900" spc="140">
                <a:solidFill>
                  <a:srgbClr val="FFFFFF"/>
                </a:solidFill>
                <a:latin typeface="Montserrat Classic Bold"/>
              </a:rPr>
              <a:t>DAVE SKENA</a:t>
            </a:r>
          </a:p>
          <a:p>
            <a:pPr>
              <a:lnSpc>
                <a:spcPts val="2280"/>
              </a:lnSpc>
            </a:pPr>
            <a:r>
              <a:rPr lang="en-US" sz="1900" spc="140">
                <a:solidFill>
                  <a:srgbClr val="FFFFFF"/>
                </a:solidFill>
                <a:latin typeface="Montserrat Classic Bold"/>
              </a:rPr>
              <a:t>KRISPY KREME</a:t>
            </a:r>
          </a:p>
          <a:p>
            <a:pPr>
              <a:lnSpc>
                <a:spcPts val="2280"/>
              </a:lnSpc>
              <a:spcBef>
                <a:spcPct val="0"/>
              </a:spcBef>
            </a:pPr>
            <a:r>
              <a:rPr lang="en-US" sz="1900" spc="140">
                <a:solidFill>
                  <a:srgbClr val="FFFFFF"/>
                </a:solidFill>
                <a:latin typeface="Montserrat Classic Bold"/>
              </a:rPr>
              <a:t>CHIEF MARKETING OFFICER.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677"/>
          <a:stretch>
            <a:fillRect/>
          </a:stretch>
        </p:blipFill>
        <p:spPr>
          <a:xfrm>
            <a:off x="0" y="0"/>
            <a:ext cx="18288000" cy="10287000"/>
          </a:xfrm>
          <a:prstGeom prst="rect">
            <a:avLst/>
          </a:prstGeom>
        </p:spPr>
      </p:pic>
      <p:sp>
        <p:nvSpPr>
          <p:cNvPr id="3" name="Freeform 3"/>
          <p:cNvSpPr/>
          <p:nvPr/>
        </p:nvSpPr>
        <p:spPr>
          <a:xfrm>
            <a:off x="15775044" y="8552522"/>
            <a:ext cx="2162447" cy="1411557"/>
          </a:xfrm>
          <a:custGeom>
            <a:avLst/>
            <a:gdLst/>
            <a:ahLst/>
            <a:cxnLst/>
            <a:rect l="l" t="t" r="r" b="b"/>
            <a:pathLst>
              <a:path w="2162447" h="1411557">
                <a:moveTo>
                  <a:pt x="0" y="0"/>
                </a:moveTo>
                <a:lnTo>
                  <a:pt x="2162447" y="0"/>
                </a:lnTo>
                <a:lnTo>
                  <a:pt x="2162447" y="1411556"/>
                </a:lnTo>
                <a:lnTo>
                  <a:pt x="0" y="1411556"/>
                </a:lnTo>
                <a:lnTo>
                  <a:pt x="0" y="0"/>
                </a:lnTo>
                <a:close/>
              </a:path>
            </a:pathLst>
          </a:custGeom>
          <a:blipFill>
            <a:blip r:embed="rId3"/>
            <a:stretch>
              <a:fillRect/>
            </a:stretch>
          </a:blipFill>
        </p:spPr>
      </p:sp>
      <p:grpSp>
        <p:nvGrpSpPr>
          <p:cNvPr id="4" name="Group 4"/>
          <p:cNvGrpSpPr>
            <a:grpSpLocks noChangeAspect="1"/>
          </p:cNvGrpSpPr>
          <p:nvPr/>
        </p:nvGrpSpPr>
        <p:grpSpPr>
          <a:xfrm>
            <a:off x="12439650" y="0"/>
            <a:ext cx="4819650" cy="4819650"/>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941D84"/>
            </a:solidFill>
          </p:spPr>
        </p:sp>
      </p:grpSp>
      <p:sp>
        <p:nvSpPr>
          <p:cNvPr id="6" name="Freeform 6"/>
          <p:cNvSpPr/>
          <p:nvPr/>
        </p:nvSpPr>
        <p:spPr>
          <a:xfrm>
            <a:off x="13470099" y="1812591"/>
            <a:ext cx="2884774" cy="5956039"/>
          </a:xfrm>
          <a:custGeom>
            <a:avLst/>
            <a:gdLst/>
            <a:ahLst/>
            <a:cxnLst/>
            <a:rect l="l" t="t" r="r" b="b"/>
            <a:pathLst>
              <a:path w="2884774" h="5956039">
                <a:moveTo>
                  <a:pt x="0" y="0"/>
                </a:moveTo>
                <a:lnTo>
                  <a:pt x="2884774" y="0"/>
                </a:lnTo>
                <a:lnTo>
                  <a:pt x="2884774" y="5956039"/>
                </a:lnTo>
                <a:lnTo>
                  <a:pt x="0" y="5956039"/>
                </a:lnTo>
                <a:lnTo>
                  <a:pt x="0" y="0"/>
                </a:lnTo>
                <a:close/>
              </a:path>
            </a:pathLst>
          </a:custGeom>
          <a:blipFill>
            <a:blip r:embed="rId4"/>
            <a:stretch>
              <a:fillRect/>
            </a:stretch>
          </a:blipFill>
        </p:spPr>
      </p:sp>
      <p:grpSp>
        <p:nvGrpSpPr>
          <p:cNvPr id="7" name="Group 7"/>
          <p:cNvGrpSpPr>
            <a:grpSpLocks noChangeAspect="1"/>
          </p:cNvGrpSpPr>
          <p:nvPr/>
        </p:nvGrpSpPr>
        <p:grpSpPr>
          <a:xfrm>
            <a:off x="-1105601" y="6664619"/>
            <a:ext cx="4819650" cy="4819650"/>
            <a:chOff x="0" y="0"/>
            <a:chExt cx="2787650" cy="2787650"/>
          </a:xfrm>
        </p:grpSpPr>
        <p:sp>
          <p:nvSpPr>
            <p:cNvPr id="8" name="Freeform 8"/>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941D84"/>
            </a:solidFill>
          </p:spPr>
        </p:sp>
      </p:grpSp>
      <p:sp>
        <p:nvSpPr>
          <p:cNvPr id="9" name="TextBox 9"/>
          <p:cNvSpPr txBox="1"/>
          <p:nvPr/>
        </p:nvSpPr>
        <p:spPr>
          <a:xfrm>
            <a:off x="1028700" y="1437069"/>
            <a:ext cx="10456250" cy="8210797"/>
          </a:xfrm>
          <a:prstGeom prst="rect">
            <a:avLst/>
          </a:prstGeom>
        </p:spPr>
        <p:txBody>
          <a:bodyPr lIns="0" tIns="0" rIns="0" bIns="0" rtlCol="0" anchor="t">
            <a:spAutoFit/>
          </a:bodyPr>
          <a:lstStyle/>
          <a:p>
            <a:pPr algn="just">
              <a:lnSpc>
                <a:spcPts val="3634"/>
              </a:lnSpc>
            </a:pPr>
            <a:r>
              <a:rPr lang="en-US" sz="2596" spc="51">
                <a:solidFill>
                  <a:srgbClr val="FFFFFF"/>
                </a:solidFill>
                <a:latin typeface="Montserrat Classic"/>
              </a:rPr>
              <a:t>In 2022, Krispy Kreme transformed again into “Krispy Skreme” for the Halloween season, celebrating with an all-new Haunted House Collection and spook-tacular deals throughout October. Krispy Kreme introduced a line of limited edition doughnuts and a new </a:t>
            </a:r>
            <a:r>
              <a:rPr lang="en-US" sz="2596" spc="51">
                <a:solidFill>
                  <a:srgbClr val="FFFFFF"/>
                </a:solidFill>
                <a:latin typeface="Montserrat Classic Bold"/>
              </a:rPr>
              <a:t>Freaky Frozen Chiller</a:t>
            </a:r>
            <a:r>
              <a:rPr lang="en-US" sz="2596" spc="51">
                <a:solidFill>
                  <a:srgbClr val="FFFFFF"/>
                </a:solidFill>
                <a:latin typeface="Montserrat Classic"/>
              </a:rPr>
              <a:t> drink.</a:t>
            </a:r>
          </a:p>
          <a:p>
            <a:pPr algn="just">
              <a:lnSpc>
                <a:spcPts val="3634"/>
              </a:lnSpc>
            </a:pPr>
            <a:endParaRPr lang="en-US" sz="2596" spc="51">
              <a:solidFill>
                <a:srgbClr val="FFFFFF"/>
              </a:solidFill>
              <a:latin typeface="Montserrat Classic"/>
            </a:endParaRPr>
          </a:p>
          <a:p>
            <a:pPr algn="just">
              <a:lnSpc>
                <a:spcPts val="3634"/>
              </a:lnSpc>
            </a:pPr>
            <a:r>
              <a:rPr lang="en-US" sz="2596" spc="51">
                <a:solidFill>
                  <a:srgbClr val="FFFFFF"/>
                </a:solidFill>
                <a:latin typeface="Montserrat Classic"/>
              </a:rPr>
              <a:t>Krispy Skreme also brought back “Saturday Scary Sharies.” Every Saturday beginning Oct. 15 through Halloween, Krispy Skreme customers received a $2 Original Glazed dozen when they purchased any dozen, and a special "You've Been Booed!" door hanger to share doughnuts with a friend.</a:t>
            </a:r>
          </a:p>
          <a:p>
            <a:pPr algn="just">
              <a:lnSpc>
                <a:spcPts val="3634"/>
              </a:lnSpc>
            </a:pPr>
            <a:endParaRPr lang="en-US" sz="2596" spc="51">
              <a:solidFill>
                <a:srgbClr val="FFFFFF"/>
              </a:solidFill>
              <a:latin typeface="Montserrat Classic"/>
            </a:endParaRPr>
          </a:p>
          <a:p>
            <a:pPr algn="just">
              <a:lnSpc>
                <a:spcPts val="3634"/>
              </a:lnSpc>
            </a:pPr>
            <a:r>
              <a:rPr lang="en-US" sz="2596" spc="51">
                <a:solidFill>
                  <a:srgbClr val="FFFFFF"/>
                </a:solidFill>
                <a:latin typeface="Montserrat Classic"/>
              </a:rPr>
              <a:t>On Halloween Oct. 31, any guest who visited a Krispy Skreme shop dressed in a Halloween costume could receive one FREE doughnut of choice, no purchase necessary.</a:t>
            </a:r>
          </a:p>
          <a:p>
            <a:pPr algn="just">
              <a:lnSpc>
                <a:spcPts val="3634"/>
              </a:lnSpc>
            </a:pPr>
            <a:endParaRPr lang="en-US" sz="2596" spc="51">
              <a:solidFill>
                <a:srgbClr val="FFFFFF"/>
              </a:solidFill>
              <a:latin typeface="Montserrat Classic"/>
            </a:endParaRPr>
          </a:p>
          <a:p>
            <a:pPr algn="just">
              <a:lnSpc>
                <a:spcPts val="3634"/>
              </a:lnSpc>
            </a:pPr>
            <a:endParaRPr lang="en-US" sz="2596" spc="51">
              <a:solidFill>
                <a:srgbClr val="FFFFFF"/>
              </a:solidFill>
              <a:latin typeface="Montserrat Classic"/>
            </a:endParaRPr>
          </a:p>
        </p:txBody>
      </p:sp>
      <p:sp>
        <p:nvSpPr>
          <p:cNvPr id="10" name="TextBox 10"/>
          <p:cNvSpPr txBox="1"/>
          <p:nvPr/>
        </p:nvSpPr>
        <p:spPr>
          <a:xfrm>
            <a:off x="1028700" y="504825"/>
            <a:ext cx="13481312" cy="523875"/>
          </a:xfrm>
          <a:prstGeom prst="rect">
            <a:avLst/>
          </a:prstGeom>
        </p:spPr>
        <p:txBody>
          <a:bodyPr lIns="0" tIns="0" rIns="0" bIns="0" rtlCol="0" anchor="t">
            <a:spAutoFit/>
          </a:bodyPr>
          <a:lstStyle/>
          <a:p>
            <a:pPr>
              <a:lnSpc>
                <a:spcPts val="4199"/>
              </a:lnSpc>
              <a:spcBef>
                <a:spcPct val="0"/>
              </a:spcBef>
            </a:pPr>
            <a:r>
              <a:rPr lang="en-US" sz="3499" spc="258">
                <a:solidFill>
                  <a:srgbClr val="B4FEE7"/>
                </a:solidFill>
                <a:latin typeface="Montserrat Classic Bold"/>
              </a:rPr>
              <a:t>2022: KRISPY 'SKREME' PROMOTION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TotalTime>
  <Words>1681</Words>
  <Application>Microsoft Macintosh PowerPoint</Application>
  <PresentationFormat>Custom</PresentationFormat>
  <Paragraphs>119</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Montserrat Classic</vt:lpstr>
      <vt:lpstr>Calibri</vt:lpstr>
      <vt:lpstr>Montserrat Classic Bold</vt:lpstr>
      <vt:lpstr>Montserrat Light Bold</vt:lpstr>
      <vt:lpstr>Montserrat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Krispy Kreme Promotions</dc:title>
  <cp:lastModifiedBy>Chris Lindauer</cp:lastModifiedBy>
  <cp:revision>7</cp:revision>
  <dcterms:created xsi:type="dcterms:W3CDTF">2006-08-16T00:00:00Z</dcterms:created>
  <dcterms:modified xsi:type="dcterms:W3CDTF">2023-08-04T19:38:57Z</dcterms:modified>
  <dc:identifier>DAFoSOjkHt0</dc:identifier>
</cp:coreProperties>
</file>