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3" r:id="rId9"/>
    <p:sldId id="265" r:id="rId10"/>
    <p:sldId id="262" r:id="rId11"/>
    <p:sldId id="266" r:id="rId12"/>
    <p:sldId id="264" r:id="rId13"/>
    <p:sldId id="271" r:id="rId14"/>
    <p:sldId id="274" r:id="rId15"/>
    <p:sldId id="273" r:id="rId16"/>
    <p:sldId id="275" r:id="rId17"/>
    <p:sldId id="267" r:id="rId18"/>
  </p:sldIdLst>
  <p:sldSz cx="9753600" cy="73152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ro" pitchFamily="2" charset="77"/>
      <p:regular r:id="rId23"/>
    </p:embeddedFont>
    <p:embeddedFont>
      <p:font typeface="Hero Bold" pitchFamily="2" charset="77"/>
      <p:regular r:id="rId24"/>
      <p:bold r:id="rId25"/>
    </p:embeddedFont>
    <p:embeddedFont>
      <p:font typeface="Nunito Sans Extra Light Bold" pitchFamily="2" charset="77"/>
      <p:regular r:id="rId26"/>
    </p:embeddedFont>
    <p:embeddedFont>
      <p:font typeface="Nunito Sans Regular Bold" pitchFamily="2" charset="77"/>
      <p:regular r:id="rId27"/>
      <p:bold r:id="rId28"/>
    </p:embeddedFont>
    <p:embeddedFont>
      <p:font typeface="Nunito Sans Regular Bold Italics" pitchFamily="2" charset="77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1" autoAdjust="0"/>
    <p:restoredTop sz="94534" autoAdjust="0"/>
  </p:normalViewPr>
  <p:slideViewPr>
    <p:cSldViewPr>
      <p:cViewPr varScale="1">
        <p:scale>
          <a:sx n="125" d="100"/>
          <a:sy n="125" d="100"/>
        </p:scale>
        <p:origin x="132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sv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9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svg"/><Relationship Id="rId7" Type="http://schemas.openxmlformats.org/officeDocument/2006/relationships/image" Target="../media/image4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517" y="831877"/>
            <a:ext cx="4736881" cy="5095230"/>
            <a:chOff x="0" y="-142875"/>
            <a:chExt cx="6315842" cy="679364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42875"/>
              <a:ext cx="6315842" cy="4713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509"/>
                </a:lnSpc>
              </a:pPr>
              <a:r>
                <a:rPr lang="en-US" sz="6792" dirty="0">
                  <a:solidFill>
                    <a:srgbClr val="F8F8F8"/>
                  </a:solidFill>
                  <a:latin typeface="Hero Bold"/>
                </a:rPr>
                <a:t>Top 15</a:t>
              </a:r>
            </a:p>
            <a:p>
              <a:pPr algn="just">
                <a:lnSpc>
                  <a:spcPts val="9509"/>
                </a:lnSpc>
              </a:pPr>
              <a:r>
                <a:rPr lang="en-US" sz="6792" dirty="0">
                  <a:solidFill>
                    <a:srgbClr val="F8F8F8"/>
                  </a:solidFill>
                  <a:latin typeface="Hero Bold"/>
                </a:rPr>
                <a:t>Film</a:t>
              </a:r>
            </a:p>
            <a:p>
              <a:pPr algn="just">
                <a:lnSpc>
                  <a:spcPts val="9509"/>
                </a:lnSpc>
                <a:spcBef>
                  <a:spcPct val="0"/>
                </a:spcBef>
              </a:pPr>
              <a:r>
                <a:rPr lang="en-US" sz="6792" dirty="0">
                  <a:solidFill>
                    <a:srgbClr val="F8F8F8"/>
                  </a:solidFill>
                  <a:latin typeface="Hero Bold"/>
                </a:rPr>
                <a:t>Franchises</a:t>
              </a: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5132607"/>
              <a:ext cx="5168086" cy="1518158"/>
              <a:chOff x="0" y="-3"/>
              <a:chExt cx="10664471" cy="313275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3"/>
                <a:ext cx="10664471" cy="3132757"/>
              </a:xfrm>
              <a:custGeom>
                <a:avLst/>
                <a:gdLst/>
                <a:ahLst/>
                <a:cxnLst/>
                <a:rect l="l" t="t" r="r" b="b"/>
                <a:pathLst>
                  <a:path w="10664471" h="1913890">
                    <a:moveTo>
                      <a:pt x="10540011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540011" y="0"/>
                    </a:lnTo>
                    <a:cubicBezTo>
                      <a:pt x="10608590" y="0"/>
                      <a:pt x="10664471" y="55880"/>
                      <a:pt x="10664471" y="124460"/>
                    </a:cubicBezTo>
                    <a:lnTo>
                      <a:pt x="10664471" y="1789430"/>
                    </a:lnTo>
                    <a:cubicBezTo>
                      <a:pt x="10664471" y="1858010"/>
                      <a:pt x="10608590" y="1913890"/>
                      <a:pt x="10540011" y="1913890"/>
                    </a:cubicBezTo>
                    <a:close/>
                  </a:path>
                </a:pathLst>
              </a:custGeom>
              <a:solidFill>
                <a:srgbClr val="521887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408145" y="5446654"/>
              <a:ext cx="4351795" cy="365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58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684" y="6948878"/>
            <a:ext cx="241833" cy="2550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47120" y="-399416"/>
            <a:ext cx="3613539" cy="3744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621376" y="5155808"/>
            <a:ext cx="2439282" cy="28952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62198" y="3480880"/>
            <a:ext cx="2319763" cy="38343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18768" y="2471960"/>
            <a:ext cx="1843430" cy="2926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1915">
            <a:off x="7665501" y="731520"/>
            <a:ext cx="1539372" cy="167323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14553" y="4876800"/>
            <a:ext cx="3706053" cy="93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8F8F8"/>
                </a:solidFill>
                <a:latin typeface="Hero Bold"/>
              </a:rPr>
              <a:t>Highest-Grossing Film Franchises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8F8F8"/>
                </a:solidFill>
                <a:latin typeface="Hero Bold"/>
              </a:rPr>
              <a:t>at the box office of all-time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dirty="0">
                <a:solidFill>
                  <a:srgbClr val="F8F8F8"/>
                </a:solidFill>
                <a:latin typeface="Hero Bold"/>
              </a:rPr>
              <a:t>(as of August 2023)</a:t>
            </a:r>
            <a:endParaRPr lang="en-US" sz="1800" dirty="0">
              <a:solidFill>
                <a:srgbClr val="F8F8F8"/>
              </a:solidFill>
              <a:latin typeface="Her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16872" y="6977234"/>
            <a:ext cx="2256086" cy="18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F8F8F8"/>
                </a:solidFill>
                <a:latin typeface="Nunito Sans Extra Light Bold"/>
              </a:rPr>
              <a:t>www.sportscareerconsulting.com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8065"/>
          <a:stretch>
            <a:fillRect/>
          </a:stretch>
        </p:blipFill>
        <p:spPr>
          <a:xfrm>
            <a:off x="4782772" y="1113507"/>
            <a:ext cx="975087" cy="8656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23946" r="22823"/>
          <a:stretch>
            <a:fillRect/>
          </a:stretch>
        </p:blipFill>
        <p:spPr>
          <a:xfrm>
            <a:off x="300453" y="2285234"/>
            <a:ext cx="3498118" cy="369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42825" y="2930109"/>
            <a:ext cx="1454982" cy="14549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829786" y="5346070"/>
            <a:ext cx="881060" cy="88106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48245" y="1191633"/>
            <a:ext cx="2844651" cy="68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 $6,084,116,741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X-MEN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Total number of films:  13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Per film average: $467,949,524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Deadpool 2 </a:t>
            </a:r>
            <a:r>
              <a:rPr lang="en-US" sz="1899">
                <a:solidFill>
                  <a:srgbClr val="000000"/>
                </a:solidFill>
                <a:latin typeface="Nunito Sans Regular Bold"/>
              </a:rPr>
              <a:t>($785,046,920)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8F8F8"/>
                </a:solidFill>
                <a:latin typeface="Hero Bold"/>
              </a:rPr>
              <a:t>#9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9384" y="2930109"/>
            <a:ext cx="3709939" cy="37099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2793" y="3110239"/>
            <a:ext cx="1308750" cy="11222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657590" y="1063046"/>
            <a:ext cx="1578834" cy="10084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04887" y="5044702"/>
            <a:ext cx="930859" cy="14630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406260" y="1024946"/>
            <a:ext cx="2386635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 $6,003,607,760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JURASSIC PARK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36424" y="3143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number of films:  6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Per film average: $1,000,601,293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Jurassic World</a:t>
            </a:r>
            <a:r>
              <a:rPr lang="en-US" sz="1899">
                <a:solidFill>
                  <a:srgbClr val="000000"/>
                </a:solidFill>
                <a:latin typeface="Nunito Sans Regular Bold"/>
              </a:rPr>
              <a:t> ($1,671,713,208)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F8F8F8"/>
                </a:solidFill>
                <a:latin typeface="Hero Bold"/>
              </a:rPr>
              <a:t>#10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8510" y="5420347"/>
            <a:ext cx="1063527" cy="732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9282" y="1026008"/>
            <a:ext cx="941564" cy="9203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8510" y="3014390"/>
            <a:ext cx="783108" cy="12864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76336" y="2462640"/>
            <a:ext cx="5012247" cy="50122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48245" y="1191633"/>
            <a:ext cx="2844651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$5,953,077,710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8077" y="1290416"/>
            <a:ext cx="409783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MIDDLE EARTH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Total number of films:  7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Per film average: $850,439,673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170294" y="5105880"/>
            <a:ext cx="2760899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 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Lord of the Rings: The Return of the King </a:t>
            </a:r>
            <a:r>
              <a:rPr lang="en-US" sz="1899">
                <a:solidFill>
                  <a:srgbClr val="000000"/>
                </a:solidFill>
                <a:latin typeface="Nunito Sans Regular Bold"/>
              </a:rPr>
              <a:t>($1,146,030,912)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8F8F8"/>
                </a:solidFill>
                <a:latin typeface="Hero Bold"/>
              </a:rPr>
              <a:t>#11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 $5,282,863,355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8600" y="1117711"/>
            <a:ext cx="4249725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Transformers</a:t>
            </a:r>
            <a:endParaRPr kumimoji="0" lang="en-US" sz="4499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ro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number of films:  8</a:t>
            </a:r>
          </a:p>
          <a:p>
            <a:pPr>
              <a:lnSpc>
                <a:spcPts val="2659"/>
              </a:lnSpc>
              <a:spcBef>
                <a:spcPct val="0"/>
              </a:spcBef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Per film average: $660,357,919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Highest-grossing film:  </a:t>
            </a:r>
            <a:r>
              <a:rPr lang="en-US" sz="1899" dirty="0">
                <a:solidFill>
                  <a:srgbClr val="000000"/>
                </a:solidFill>
                <a:latin typeface="Nunito Sans Regular Bold Italics"/>
              </a:rPr>
              <a:t>Dark of the Moon</a:t>
            </a: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 Italics"/>
                <a:ea typeface="+mn-ea"/>
                <a:cs typeface="+mn-cs"/>
              </a:rPr>
              <a:t> </a:t>
            </a: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($1,123,794,079)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Hero Bold"/>
                <a:ea typeface="+mn-ea"/>
                <a:cs typeface="+mn-cs"/>
              </a:rPr>
              <a:t>#12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SOURCE: </a:t>
            </a:r>
            <a:r>
              <a:rPr kumimoji="0" lang="en-US" sz="1192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WIKIPEDIA</a:t>
            </a:r>
          </a:p>
        </p:txBody>
      </p:sp>
      <p:pic>
        <p:nvPicPr>
          <p:cNvPr id="20" name="Picture 19" descr="A black symbol with white lines&#10;&#10;Description automatically generated">
            <a:extLst>
              <a:ext uri="{FF2B5EF4-FFF2-40B4-BE49-F238E27FC236}">
                <a16:creationId xmlns:a16="http://schemas.microsoft.com/office/drawing/2014/main" id="{E0D4F2C1-F544-28FE-9311-0BCC09A14A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06" y="1075961"/>
            <a:ext cx="929745" cy="910375"/>
          </a:xfrm>
          <a:prstGeom prst="rect">
            <a:avLst/>
          </a:prstGeom>
        </p:spPr>
      </p:pic>
      <p:pic>
        <p:nvPicPr>
          <p:cNvPr id="22" name="Picture 21" descr="A black symbol of a car&#10;&#10;Description automatically generated">
            <a:extLst>
              <a:ext uri="{FF2B5EF4-FFF2-40B4-BE49-F238E27FC236}">
                <a16:creationId xmlns:a16="http://schemas.microsoft.com/office/drawing/2014/main" id="{7C473689-4B0D-0E3F-D61B-033311173B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65" y="5364587"/>
            <a:ext cx="937868" cy="900744"/>
          </a:xfrm>
          <a:prstGeom prst="rect">
            <a:avLst/>
          </a:prstGeom>
        </p:spPr>
      </p:pic>
      <p:sp>
        <p:nvSpPr>
          <p:cNvPr id="23" name="Freeform 8">
            <a:extLst>
              <a:ext uri="{FF2B5EF4-FFF2-40B4-BE49-F238E27FC236}">
                <a16:creationId xmlns:a16="http://schemas.microsoft.com/office/drawing/2014/main" id="{1CDFAE1E-E681-3830-F2C0-7D6FC9A2014A}"/>
              </a:ext>
            </a:extLst>
          </p:cNvPr>
          <p:cNvSpPr/>
          <p:nvPr/>
        </p:nvSpPr>
        <p:spPr>
          <a:xfrm>
            <a:off x="228600" y="2426985"/>
            <a:ext cx="3924435" cy="3041395"/>
          </a:xfrm>
          <a:custGeom>
            <a:avLst/>
            <a:gdLst/>
            <a:ahLst/>
            <a:cxnLst/>
            <a:rect l="l" t="t" r="r" b="b"/>
            <a:pathLst>
              <a:path w="3751385" h="2926080">
                <a:moveTo>
                  <a:pt x="0" y="0"/>
                </a:moveTo>
                <a:lnTo>
                  <a:pt x="3751385" y="0"/>
                </a:lnTo>
                <a:lnTo>
                  <a:pt x="3751385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9C536190-C6CF-97BC-EDA9-AA29F167E66A}"/>
              </a:ext>
            </a:extLst>
          </p:cNvPr>
          <p:cNvSpPr/>
          <p:nvPr/>
        </p:nvSpPr>
        <p:spPr>
          <a:xfrm>
            <a:off x="4779834" y="3230412"/>
            <a:ext cx="898417" cy="854376"/>
          </a:xfrm>
          <a:custGeom>
            <a:avLst/>
            <a:gdLst/>
            <a:ahLst/>
            <a:cxnLst/>
            <a:rect l="l" t="t" r="r" b="b"/>
            <a:pathLst>
              <a:path w="1012418" h="987107">
                <a:moveTo>
                  <a:pt x="0" y="0"/>
                </a:moveTo>
                <a:lnTo>
                  <a:pt x="1012418" y="0"/>
                </a:lnTo>
                <a:lnTo>
                  <a:pt x="1012418" y="987108"/>
                </a:lnTo>
                <a:lnTo>
                  <a:pt x="0" y="987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17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 $5,243,956,307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750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AVATAR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number of films:  2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Per film average: $2,621,978,154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Highest-grossing film:  </a:t>
            </a: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 Italics"/>
                <a:ea typeface="+mn-ea"/>
                <a:cs typeface="+mn-cs"/>
              </a:rPr>
              <a:t>Avatar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($2,923,706,026)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Hero Bold"/>
                <a:ea typeface="+mn-ea"/>
                <a:cs typeface="+mn-cs"/>
              </a:rPr>
              <a:t>#13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SOURCE: </a:t>
            </a:r>
            <a:r>
              <a:rPr kumimoji="0" lang="en-US" sz="1192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WIKIPEDIA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5952BCD-1E9E-8B9B-AA84-B4C0BAE78C16}"/>
              </a:ext>
            </a:extLst>
          </p:cNvPr>
          <p:cNvSpPr/>
          <p:nvPr/>
        </p:nvSpPr>
        <p:spPr>
          <a:xfrm>
            <a:off x="533400" y="2514600"/>
            <a:ext cx="3026504" cy="3581662"/>
          </a:xfrm>
          <a:custGeom>
            <a:avLst/>
            <a:gdLst/>
            <a:ahLst/>
            <a:cxnLst/>
            <a:rect l="l" t="t" r="r" b="b"/>
            <a:pathLst>
              <a:path w="3026504" h="3581662">
                <a:moveTo>
                  <a:pt x="0" y="0"/>
                </a:moveTo>
                <a:lnTo>
                  <a:pt x="3026504" y="0"/>
                </a:lnTo>
                <a:lnTo>
                  <a:pt x="3026504" y="3581662"/>
                </a:lnTo>
                <a:lnTo>
                  <a:pt x="0" y="35816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22CB36B-896C-38EC-C6C6-C137B9CCF09C}"/>
              </a:ext>
            </a:extLst>
          </p:cNvPr>
          <p:cNvSpPr/>
          <p:nvPr/>
        </p:nvSpPr>
        <p:spPr>
          <a:xfrm>
            <a:off x="4876800" y="1099188"/>
            <a:ext cx="762000" cy="914937"/>
          </a:xfrm>
          <a:custGeom>
            <a:avLst/>
            <a:gdLst/>
            <a:ahLst/>
            <a:cxnLst/>
            <a:rect l="l" t="t" r="r" b="b"/>
            <a:pathLst>
              <a:path w="925879" h="1171998">
                <a:moveTo>
                  <a:pt x="0" y="0"/>
                </a:moveTo>
                <a:lnTo>
                  <a:pt x="925879" y="0"/>
                </a:lnTo>
                <a:lnTo>
                  <a:pt x="925879" y="1171998"/>
                </a:lnTo>
                <a:lnTo>
                  <a:pt x="0" y="1171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1CC2C81-DFC5-A623-C6A9-2E3D685A5C04}"/>
              </a:ext>
            </a:extLst>
          </p:cNvPr>
          <p:cNvSpPr/>
          <p:nvPr/>
        </p:nvSpPr>
        <p:spPr>
          <a:xfrm>
            <a:off x="4853723" y="3189979"/>
            <a:ext cx="762000" cy="914937"/>
          </a:xfrm>
          <a:custGeom>
            <a:avLst/>
            <a:gdLst/>
            <a:ahLst/>
            <a:cxnLst/>
            <a:rect l="l" t="t" r="r" b="b"/>
            <a:pathLst>
              <a:path w="925879" h="1171998">
                <a:moveTo>
                  <a:pt x="0" y="0"/>
                </a:moveTo>
                <a:lnTo>
                  <a:pt x="925879" y="0"/>
                </a:lnTo>
                <a:lnTo>
                  <a:pt x="925879" y="1171998"/>
                </a:lnTo>
                <a:lnTo>
                  <a:pt x="0" y="1171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8BBCDA9E-3277-AC08-F5BA-C9DCF1480D64}"/>
              </a:ext>
            </a:extLst>
          </p:cNvPr>
          <p:cNvSpPr/>
          <p:nvPr/>
        </p:nvSpPr>
        <p:spPr>
          <a:xfrm>
            <a:off x="4876800" y="5318753"/>
            <a:ext cx="762000" cy="914937"/>
          </a:xfrm>
          <a:custGeom>
            <a:avLst/>
            <a:gdLst/>
            <a:ahLst/>
            <a:cxnLst/>
            <a:rect l="l" t="t" r="r" b="b"/>
            <a:pathLst>
              <a:path w="925879" h="1171998">
                <a:moveTo>
                  <a:pt x="0" y="0"/>
                </a:moveTo>
                <a:lnTo>
                  <a:pt x="925879" y="0"/>
                </a:lnTo>
                <a:lnTo>
                  <a:pt x="925879" y="1171998"/>
                </a:lnTo>
                <a:lnTo>
                  <a:pt x="0" y="1171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5221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worldwide gross: </a:t>
            </a:r>
          </a:p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 $4,647,796,993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500797" cy="1558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DESPICABLE ME</a:t>
            </a:r>
            <a:endParaRPr kumimoji="0" lang="en-US" sz="4499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ro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number of films:  5</a:t>
            </a:r>
          </a:p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Per film average: $929,559,399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Highest-grossing film:  </a:t>
            </a: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 Italics"/>
                <a:ea typeface="+mn-ea"/>
                <a:cs typeface="+mn-cs"/>
              </a:rPr>
              <a:t>Minions</a:t>
            </a:r>
          </a:p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($1,159,444,662)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Hero Bold"/>
                <a:ea typeface="+mn-ea"/>
                <a:cs typeface="+mn-cs"/>
              </a:rPr>
              <a:t>#14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SOURCE: </a:t>
            </a:r>
            <a:r>
              <a:rPr kumimoji="0" lang="en-US" sz="1192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WIKIPEDIA</a:t>
            </a:r>
          </a:p>
        </p:txBody>
      </p:sp>
      <p:pic>
        <p:nvPicPr>
          <p:cNvPr id="9" name="Picture 8" descr="A cartoon character of a yellow monster&#10;&#10;Description automatically generated">
            <a:extLst>
              <a:ext uri="{FF2B5EF4-FFF2-40B4-BE49-F238E27FC236}">
                <a16:creationId xmlns:a16="http://schemas.microsoft.com/office/drawing/2014/main" id="{76006E3E-C06D-27A7-4ED9-7B2DC3128D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400931" cy="4353662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0C1941D5-7D1F-675B-98EA-DF33238E969A}"/>
              </a:ext>
            </a:extLst>
          </p:cNvPr>
          <p:cNvSpPr/>
          <p:nvPr/>
        </p:nvSpPr>
        <p:spPr>
          <a:xfrm>
            <a:off x="4755431" y="1020609"/>
            <a:ext cx="938264" cy="1021080"/>
          </a:xfrm>
          <a:custGeom>
            <a:avLst/>
            <a:gdLst/>
            <a:ahLst/>
            <a:cxnLst/>
            <a:rect l="l" t="t" r="r" b="b"/>
            <a:pathLst>
              <a:path w="1429513" h="1530938">
                <a:moveTo>
                  <a:pt x="0" y="0"/>
                </a:moveTo>
                <a:lnTo>
                  <a:pt x="1429514" y="0"/>
                </a:lnTo>
                <a:lnTo>
                  <a:pt x="1429514" y="1530938"/>
                </a:lnTo>
                <a:lnTo>
                  <a:pt x="0" y="1530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E95B12B8-A160-570B-A6C7-DBC5510A5979}"/>
              </a:ext>
            </a:extLst>
          </p:cNvPr>
          <p:cNvSpPr/>
          <p:nvPr/>
        </p:nvSpPr>
        <p:spPr>
          <a:xfrm>
            <a:off x="4737434" y="3143567"/>
            <a:ext cx="938264" cy="1021080"/>
          </a:xfrm>
          <a:custGeom>
            <a:avLst/>
            <a:gdLst/>
            <a:ahLst/>
            <a:cxnLst/>
            <a:rect l="l" t="t" r="r" b="b"/>
            <a:pathLst>
              <a:path w="1429513" h="1530938">
                <a:moveTo>
                  <a:pt x="0" y="0"/>
                </a:moveTo>
                <a:lnTo>
                  <a:pt x="1429514" y="0"/>
                </a:lnTo>
                <a:lnTo>
                  <a:pt x="1429514" y="1530938"/>
                </a:lnTo>
                <a:lnTo>
                  <a:pt x="0" y="1530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FED0F6F2-96E5-0C21-915F-FA0D8954EDFA}"/>
              </a:ext>
            </a:extLst>
          </p:cNvPr>
          <p:cNvSpPr/>
          <p:nvPr/>
        </p:nvSpPr>
        <p:spPr>
          <a:xfrm>
            <a:off x="4737434" y="5277522"/>
            <a:ext cx="938264" cy="1021080"/>
          </a:xfrm>
          <a:custGeom>
            <a:avLst/>
            <a:gdLst/>
            <a:ahLst/>
            <a:cxnLst/>
            <a:rect l="l" t="t" r="r" b="b"/>
            <a:pathLst>
              <a:path w="1429513" h="1530938">
                <a:moveTo>
                  <a:pt x="0" y="0"/>
                </a:moveTo>
                <a:lnTo>
                  <a:pt x="1429514" y="0"/>
                </a:lnTo>
                <a:lnTo>
                  <a:pt x="1429514" y="1530938"/>
                </a:lnTo>
                <a:lnTo>
                  <a:pt x="0" y="15309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442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 $4,522,015,850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383280" cy="2366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PIRATES </a:t>
            </a:r>
            <a:br>
              <a:rPr kumimoji="0" lang="en-US" sz="4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</a:br>
            <a:r>
              <a:rPr kumimoji="0" lang="en-US" sz="4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OF THE CARIBBEAN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number of films:  5</a:t>
            </a:r>
          </a:p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Per film average: $929,559,399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Highest-grossing film:  </a:t>
            </a: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 Italics"/>
                <a:ea typeface="+mn-ea"/>
                <a:cs typeface="+mn-cs"/>
              </a:rPr>
              <a:t>Dead Man’s Chest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($1,066,179,747)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Hero Bold"/>
                <a:ea typeface="+mn-ea"/>
                <a:cs typeface="+mn-cs"/>
              </a:rPr>
              <a:t>#15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SOURCE: </a:t>
            </a:r>
            <a:r>
              <a:rPr kumimoji="0" lang="en-US" sz="1192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WIKIPEDIA</a:t>
            </a:r>
          </a:p>
        </p:txBody>
      </p:sp>
      <p:pic>
        <p:nvPicPr>
          <p:cNvPr id="8" name="Picture 7" descr="A cartoon character with a mustache and hat&#10;&#10;Description automatically generated">
            <a:extLst>
              <a:ext uri="{FF2B5EF4-FFF2-40B4-BE49-F238E27FC236}">
                <a16:creationId xmlns:a16="http://schemas.microsoft.com/office/drawing/2014/main" id="{AD5BC4BF-542E-43D7-3097-7AD80CFB16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72" y="1069133"/>
            <a:ext cx="939689" cy="939689"/>
          </a:xfrm>
          <a:prstGeom prst="rect">
            <a:avLst/>
          </a:prstGeom>
        </p:spPr>
      </p:pic>
      <p:sp>
        <p:nvSpPr>
          <p:cNvPr id="19" name="Freeform 8">
            <a:extLst>
              <a:ext uri="{FF2B5EF4-FFF2-40B4-BE49-F238E27FC236}">
                <a16:creationId xmlns:a16="http://schemas.microsoft.com/office/drawing/2014/main" id="{46D40532-D334-57EF-B46C-04DE5CD357F1}"/>
              </a:ext>
            </a:extLst>
          </p:cNvPr>
          <p:cNvSpPr/>
          <p:nvPr/>
        </p:nvSpPr>
        <p:spPr>
          <a:xfrm>
            <a:off x="975811" y="3809527"/>
            <a:ext cx="2677363" cy="2926080"/>
          </a:xfrm>
          <a:custGeom>
            <a:avLst/>
            <a:gdLst/>
            <a:ahLst/>
            <a:cxnLst/>
            <a:rect l="l" t="t" r="r" b="b"/>
            <a:pathLst>
              <a:path w="2677363" h="2926080">
                <a:moveTo>
                  <a:pt x="0" y="0"/>
                </a:moveTo>
                <a:lnTo>
                  <a:pt x="2677363" y="0"/>
                </a:lnTo>
                <a:lnTo>
                  <a:pt x="267736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8A4AF59-D014-A33E-5CAE-C2A275FCD807}"/>
              </a:ext>
            </a:extLst>
          </p:cNvPr>
          <p:cNvSpPr/>
          <p:nvPr/>
        </p:nvSpPr>
        <p:spPr>
          <a:xfrm>
            <a:off x="4570349" y="3394819"/>
            <a:ext cx="1357576" cy="522775"/>
          </a:xfrm>
          <a:custGeom>
            <a:avLst/>
            <a:gdLst/>
            <a:ahLst/>
            <a:cxnLst/>
            <a:rect l="l" t="t" r="r" b="b"/>
            <a:pathLst>
              <a:path w="1950720" h="802234">
                <a:moveTo>
                  <a:pt x="0" y="0"/>
                </a:moveTo>
                <a:lnTo>
                  <a:pt x="1950720" y="0"/>
                </a:lnTo>
                <a:lnTo>
                  <a:pt x="1950720" y="802234"/>
                </a:lnTo>
                <a:lnTo>
                  <a:pt x="0" y="802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F9DB5F39-96D5-7AAE-B93F-B2F0A404D1A9}"/>
              </a:ext>
            </a:extLst>
          </p:cNvPr>
          <p:cNvSpPr/>
          <p:nvPr/>
        </p:nvSpPr>
        <p:spPr>
          <a:xfrm>
            <a:off x="4765040" y="5354320"/>
            <a:ext cx="1011038" cy="811213"/>
          </a:xfrm>
          <a:custGeom>
            <a:avLst/>
            <a:gdLst/>
            <a:ahLst/>
            <a:cxnLst/>
            <a:rect l="l" t="t" r="r" b="b"/>
            <a:pathLst>
              <a:path w="1224690" h="1046879">
                <a:moveTo>
                  <a:pt x="0" y="0"/>
                </a:moveTo>
                <a:lnTo>
                  <a:pt x="1224690" y="0"/>
                </a:lnTo>
                <a:lnTo>
                  <a:pt x="1224690" y="1046878"/>
                </a:lnTo>
                <a:lnTo>
                  <a:pt x="0" y="10468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33029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6872" y="243545"/>
            <a:ext cx="8696006" cy="695615"/>
            <a:chOff x="0" y="0"/>
            <a:chExt cx="23925894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25893" cy="1913890"/>
            </a:xfrm>
            <a:custGeom>
              <a:avLst/>
              <a:gdLst/>
              <a:ahLst/>
              <a:cxnLst/>
              <a:rect l="l" t="t" r="r" b="b"/>
              <a:pathLst>
                <a:path w="23925893" h="1913890">
                  <a:moveTo>
                    <a:pt x="2380143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801434" y="0"/>
                  </a:lnTo>
                  <a:cubicBezTo>
                    <a:pt x="23870014" y="0"/>
                    <a:pt x="23925893" y="55880"/>
                    <a:pt x="23925893" y="124460"/>
                  </a:cubicBezTo>
                  <a:lnTo>
                    <a:pt x="23925893" y="1789430"/>
                  </a:lnTo>
                  <a:cubicBezTo>
                    <a:pt x="23925893" y="1858010"/>
                    <a:pt x="23870014" y="1913890"/>
                    <a:pt x="23801434" y="1913890"/>
                  </a:cubicBezTo>
                  <a:close/>
                </a:path>
              </a:pathLst>
            </a:custGeom>
            <a:solidFill>
              <a:srgbClr val="52188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684" y="6948878"/>
            <a:ext cx="241833" cy="2550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66791" y="4800600"/>
            <a:ext cx="2534007" cy="300772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16872" y="6977234"/>
            <a:ext cx="2256086" cy="18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F8F8F8"/>
                </a:solidFill>
                <a:latin typeface="Nunito Sans Extra Light Bold"/>
              </a:rPr>
              <a:t>www.sportscareerconsulting.com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12209" y="292585"/>
            <a:ext cx="4529182" cy="5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F8F8F8"/>
                </a:solidFill>
                <a:latin typeface="Nunito Sans Regular Bold"/>
              </a:rPr>
              <a:t>Student Activity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6872" y="1120055"/>
            <a:ext cx="8696006" cy="393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2185" lvl="1" indent="-266093">
              <a:lnSpc>
                <a:spcPts val="3450"/>
              </a:lnSpc>
              <a:buFont typeface="Arial"/>
              <a:buChar char="•"/>
            </a:pPr>
            <a:r>
              <a:rPr lang="en-US" sz="2464" dirty="0">
                <a:solidFill>
                  <a:srgbClr val="F8F8F8"/>
                </a:solidFill>
                <a:latin typeface="Nunito Sans Regular Bold"/>
              </a:rPr>
              <a:t>Select a film from one of the previous slides and imagine the franchise will soon release another movie </a:t>
            </a:r>
          </a:p>
          <a:p>
            <a:pPr marL="532185" lvl="1" indent="-266093">
              <a:lnSpc>
                <a:spcPts val="3450"/>
              </a:lnSpc>
              <a:buFont typeface="Arial"/>
              <a:buChar char="•"/>
            </a:pPr>
            <a:r>
              <a:rPr lang="en-US" sz="2464" dirty="0">
                <a:solidFill>
                  <a:srgbClr val="F8F8F8"/>
                </a:solidFill>
                <a:latin typeface="Nunito Sans Regular Bold"/>
              </a:rPr>
              <a:t>Create a list of five potential tie-ins with the film  </a:t>
            </a:r>
          </a:p>
          <a:p>
            <a:pPr marL="532185" lvl="1" indent="-266093">
              <a:lnSpc>
                <a:spcPts val="3450"/>
              </a:lnSpc>
              <a:buFont typeface="Arial"/>
              <a:buChar char="•"/>
            </a:pPr>
            <a:r>
              <a:rPr lang="en-US" sz="2464" dirty="0">
                <a:solidFill>
                  <a:srgbClr val="F8F8F8"/>
                </a:solidFill>
                <a:latin typeface="Nunito Sans Regular Bold"/>
              </a:rPr>
              <a:t>Explain how those tie-ins might benefit the brand as well as boost box office sales</a:t>
            </a:r>
          </a:p>
          <a:p>
            <a:pPr marL="532185" lvl="1" indent="-266093">
              <a:lnSpc>
                <a:spcPts val="3450"/>
              </a:lnSpc>
              <a:buFont typeface="Arial"/>
              <a:buChar char="•"/>
            </a:pPr>
            <a:r>
              <a:rPr lang="en-US" sz="2464" dirty="0">
                <a:solidFill>
                  <a:srgbClr val="F8F8F8"/>
                </a:solidFill>
                <a:latin typeface="Nunito Sans Regular Bold"/>
              </a:rPr>
              <a:t>Identify two different brands that might benefit from product placement in the film</a:t>
            </a:r>
          </a:p>
          <a:p>
            <a:pPr marL="532185" lvl="1" indent="-266093">
              <a:lnSpc>
                <a:spcPts val="3450"/>
              </a:lnSpc>
              <a:buFont typeface="Arial"/>
              <a:buChar char="•"/>
            </a:pPr>
            <a:r>
              <a:rPr lang="en-US" sz="2464" dirty="0">
                <a:solidFill>
                  <a:srgbClr val="F8F8F8"/>
                </a:solidFill>
                <a:latin typeface="Nunito Sans Regular Bold"/>
              </a:rPr>
              <a:t>Explain how the brand will benefit from the placement </a:t>
            </a:r>
          </a:p>
          <a:p>
            <a:pPr algn="ctr">
              <a:lnSpc>
                <a:spcPts val="3450"/>
              </a:lnSpc>
              <a:spcBef>
                <a:spcPct val="0"/>
              </a:spcBef>
            </a:pPr>
            <a:endParaRPr lang="en-US" sz="2464" dirty="0">
              <a:solidFill>
                <a:srgbClr val="F8F8F8"/>
              </a:solidFill>
              <a:latin typeface="Nunito Sans Regular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C542D-9EC9-8948-939E-580E740ED372}"/>
              </a:ext>
            </a:extLst>
          </p:cNvPr>
          <p:cNvSpPr txBox="1"/>
          <p:nvPr/>
        </p:nvSpPr>
        <p:spPr>
          <a:xfrm>
            <a:off x="528797" y="4682063"/>
            <a:ext cx="6481603" cy="267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2185" lvl="1" indent="-266093">
              <a:lnSpc>
                <a:spcPts val="3450"/>
              </a:lnSpc>
              <a:buFont typeface="Arial"/>
              <a:buChar char="•"/>
            </a:pPr>
            <a:r>
              <a:rPr lang="en-US" sz="2464" dirty="0">
                <a:solidFill>
                  <a:srgbClr val="F8F8F8"/>
                </a:solidFill>
                <a:latin typeface="Nunito Sans Regular Bold"/>
              </a:rPr>
              <a:t>Define ”brand”</a:t>
            </a:r>
          </a:p>
          <a:p>
            <a:pPr marL="532185" lvl="1" indent="-266093">
              <a:lnSpc>
                <a:spcPts val="3450"/>
              </a:lnSpc>
              <a:buFont typeface="Arial"/>
              <a:buChar char="•"/>
            </a:pPr>
            <a:r>
              <a:rPr lang="en-US" sz="2464" dirty="0">
                <a:solidFill>
                  <a:srgbClr val="F8F8F8"/>
                </a:solidFill>
                <a:latin typeface="Nunito Sans Regular Bold"/>
              </a:rPr>
              <a:t>Describe how branding helps to establish a successful film franchise and how it leads to increase in box office sales and merchandising opportunities</a:t>
            </a:r>
          </a:p>
          <a:p>
            <a:pPr algn="ctr">
              <a:lnSpc>
                <a:spcPts val="3450"/>
              </a:lnSpc>
              <a:spcBef>
                <a:spcPct val="0"/>
              </a:spcBef>
            </a:pPr>
            <a:endParaRPr lang="en-US" sz="2464" dirty="0">
              <a:solidFill>
                <a:srgbClr val="F8F8F8"/>
              </a:solidFill>
              <a:latin typeface="Nunito Sans Regular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93570" y="1099188"/>
            <a:ext cx="880680" cy="8795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31625" y="3213063"/>
            <a:ext cx="604571" cy="889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31625" y="5310667"/>
            <a:ext cx="677382" cy="93111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$29,620,507,310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Hero"/>
              </a:rPr>
              <a:t>MARVEL</a:t>
            </a:r>
          </a:p>
          <a:p>
            <a:pPr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Hero"/>
              </a:rPr>
              <a:t>CINEMATIC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UNIVERSE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number of films:  32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Per film average: $925,640,853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Avengers: Endgame</a:t>
            </a:r>
            <a:r>
              <a:rPr lang="en-US" sz="1899">
                <a:solidFill>
                  <a:srgbClr val="000000"/>
                </a:solidFill>
                <a:latin typeface="Nunito Sans Regular Bold"/>
              </a:rPr>
              <a:t> ($2,797,501,328)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F8F8F8"/>
                </a:solidFill>
                <a:latin typeface="Hero Bold"/>
              </a:rPr>
              <a:t>#1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8B9ED2F7-9B15-2EA5-569D-74E0AE5D51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0600" y="3657600"/>
            <a:ext cx="22860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5312" y="3127414"/>
            <a:ext cx="4733339" cy="436650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$10,501,503,057</a:t>
            </a:r>
            <a:endParaRPr kumimoji="0" lang="en-US" sz="18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 Regular Bold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155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99" dirty="0">
                <a:solidFill>
                  <a:srgbClr val="000000"/>
                </a:solidFill>
                <a:latin typeface="Hero"/>
              </a:rPr>
              <a:t>SPIDER-MAN</a:t>
            </a:r>
            <a:endParaRPr kumimoji="0" lang="en-US" sz="4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ro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Total number of films:  13</a:t>
            </a:r>
          </a:p>
          <a:p>
            <a:pPr>
              <a:lnSpc>
                <a:spcPts val="2659"/>
              </a:lnSpc>
              <a:spcBef>
                <a:spcPct val="0"/>
              </a:spcBef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Per film average: $807,807,927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Highest-grossing film:  </a:t>
            </a: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 Italics"/>
                <a:ea typeface="+mn-ea"/>
                <a:cs typeface="+mn-cs"/>
              </a:rPr>
              <a:t>No Way Home</a:t>
            </a:r>
          </a:p>
          <a:p>
            <a:pPr>
              <a:lnSpc>
                <a:spcPts val="2659"/>
              </a:lnSpc>
              <a:spcBef>
                <a:spcPct val="0"/>
              </a:spcBef>
              <a:defRPr/>
            </a:pPr>
            <a:r>
              <a: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Sans Regular Bold"/>
                <a:ea typeface="+mn-ea"/>
                <a:cs typeface="+mn-cs"/>
              </a:rPr>
              <a:t>($1,921,847,111)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0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Hero Bold"/>
                <a:ea typeface="+mn-ea"/>
                <a:cs typeface="+mn-cs"/>
              </a:rPr>
              <a:t>#2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6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SOURCE: </a:t>
            </a:r>
            <a:r>
              <a:rPr kumimoji="0" lang="en-US" sz="1192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ro"/>
                <a:ea typeface="+mn-ea"/>
                <a:cs typeface="+mn-cs"/>
              </a:rPr>
              <a:t>WIKIPEDIA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349A77F0-9927-3B36-9A64-FB3C470D8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75661" y="990076"/>
            <a:ext cx="1097804" cy="1097804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87FBDE0A-D50E-02EA-6F0A-12B897996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70380" y="5344522"/>
            <a:ext cx="908366" cy="932854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091BF31E-8F33-3B05-DA07-512EA8B4D9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23020" y="3188807"/>
            <a:ext cx="1003085" cy="10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7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685" y="3482418"/>
            <a:ext cx="3832782" cy="38327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18090" y="1099188"/>
            <a:ext cx="904452" cy="8795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30526" y="3253953"/>
            <a:ext cx="879580" cy="8795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90269" y="5398809"/>
            <a:ext cx="760095" cy="82619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48245" y="1191633"/>
            <a:ext cx="2844651" cy="68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 $10,324,504,714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Hero"/>
              </a:rPr>
              <a:t>STAR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WARS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number of films:  12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Per film average: $860,375,393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The Force Awakens </a:t>
            </a:r>
            <a:r>
              <a:rPr lang="en-US" sz="1899">
                <a:solidFill>
                  <a:srgbClr val="000000"/>
                </a:solidFill>
                <a:latin typeface="Nunito Sans Regular Bold"/>
              </a:rPr>
              <a:t>($2,068,223,624)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8F8F8"/>
                </a:solidFill>
                <a:latin typeface="Hero Bold"/>
              </a:rPr>
              <a:t>#3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40409" y="1099188"/>
            <a:ext cx="787002" cy="920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45409" y="5214949"/>
            <a:ext cx="977003" cy="11433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56704" y="3035168"/>
            <a:ext cx="754413" cy="124602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 $9,656,055,269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5741" y="1108186"/>
            <a:ext cx="4276194" cy="227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000000"/>
                </a:solidFill>
                <a:latin typeface="Hero"/>
              </a:rPr>
              <a:t>WIZARDING WORLD (HARRY POTTER)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948245" y="3143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number of films:  11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Per film average: $</a:t>
            </a:r>
            <a:r>
              <a:rPr lang="en-US" sz="2000" dirty="0"/>
              <a:t>877,823,206</a:t>
            </a:r>
            <a:endParaRPr lang="en-US" sz="1899" dirty="0">
              <a:solidFill>
                <a:srgbClr val="000000"/>
              </a:solidFill>
              <a:latin typeface="Nunito Sans Regular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48245" y="5105880"/>
            <a:ext cx="2982948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Harry Potter and the Deathly Hallows – Part 2 </a:t>
            </a:r>
            <a:r>
              <a:rPr lang="en-US" sz="1899">
                <a:solidFill>
                  <a:srgbClr val="000000"/>
                </a:solidFill>
                <a:latin typeface="Nunito Sans Regular Bold"/>
              </a:rPr>
              <a:t>($1,342,025,430)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8F8F8"/>
                </a:solidFill>
                <a:latin typeface="Hero Bold"/>
              </a:rPr>
              <a:t>#4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C64682-62F6-7942-D174-A81437FDE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38" b="89993" l="10000" r="90000">
                        <a14:foregroundMark x1="38950" y1="61791" x2="39750" y2="64521"/>
                        <a14:foregroundMark x1="44600" y1="7628" x2="35900" y2="8747"/>
                        <a14:foregroundMark x1="35900" y1="8747" x2="26050" y2="16865"/>
                        <a14:foregroundMark x1="26050" y1="16865" x2="20250" y2="28481"/>
                        <a14:foregroundMark x1="20250" y1="28481" x2="19650" y2="59202"/>
                        <a14:foregroundMark x1="19650" y1="59202" x2="28500" y2="85794"/>
                        <a14:foregroundMark x1="28500" y1="85794" x2="46900" y2="93282"/>
                        <a14:foregroundMark x1="46900" y1="93282" x2="70950" y2="88244"/>
                        <a14:foregroundMark x1="70950" y1="88244" x2="79250" y2="81945"/>
                        <a14:foregroundMark x1="79250" y1="81945" x2="85750" y2="70539"/>
                        <a14:foregroundMark x1="85750" y1="70539" x2="88050" y2="57523"/>
                        <a14:foregroundMark x1="88050" y1="57523" x2="82700" y2="35829"/>
                        <a14:foregroundMark x1="82700" y1="35829" x2="67250" y2="11756"/>
                        <a14:foregroundMark x1="67250" y1="11756" x2="58450" y2="5038"/>
                        <a14:foregroundMark x1="58450" y1="5038" x2="44050" y2="7908"/>
                        <a14:foregroundMark x1="37400" y1="8467" x2="30250" y2="16935"/>
                        <a14:foregroundMark x1="30250" y1="16935" x2="24350" y2="41917"/>
                        <a14:foregroundMark x1="24350" y1="41917" x2="23550" y2="55843"/>
                        <a14:foregroundMark x1="23550" y1="55843" x2="28900" y2="79286"/>
                        <a14:foregroundMark x1="28900" y1="79286" x2="37050" y2="86284"/>
                        <a14:foregroundMark x1="37050" y1="86284" x2="45800" y2="84115"/>
                        <a14:foregroundMark x1="45800" y1="84115" x2="54200" y2="84745"/>
                        <a14:foregroundMark x1="54200" y1="84745" x2="62300" y2="83695"/>
                        <a14:foregroundMark x1="62300" y1="83695" x2="70700" y2="78446"/>
                        <a14:foregroundMark x1="70700" y1="78446" x2="76450" y2="37999"/>
                        <a14:foregroundMark x1="76450" y1="37999" x2="72600" y2="25192"/>
                        <a14:foregroundMark x1="72600" y1="25192" x2="59750" y2="10007"/>
                        <a14:foregroundMark x1="59750" y1="10007" x2="37400" y2="8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1" y="3656207"/>
            <a:ext cx="4009853" cy="2857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6391" y="3181667"/>
            <a:ext cx="2620381" cy="41593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29603" y="1312868"/>
            <a:ext cx="1413186" cy="4522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29603" y="3164046"/>
            <a:ext cx="987107" cy="9871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74314" y="5076789"/>
            <a:ext cx="697684" cy="139886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528041" y="1024946"/>
            <a:ext cx="2264855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$7,832,954,730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Hero"/>
              </a:rPr>
              <a:t>JAMES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BOND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29749" y="3143567"/>
            <a:ext cx="2901444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number of films:  27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Per film average: $290,109,434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439255"/>
            <a:ext cx="2982948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Skyfall</a:t>
            </a:r>
            <a:r>
              <a:rPr lang="en-US" sz="1899">
                <a:solidFill>
                  <a:srgbClr val="000000"/>
                </a:solidFill>
                <a:latin typeface="Nunito Sans Regular Bold"/>
              </a:rPr>
              <a:t> ($1,108,561,013)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8F8F8"/>
                </a:solidFill>
                <a:latin typeface="Hero Bold"/>
              </a:rPr>
              <a:t>#5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012" y="4102137"/>
            <a:ext cx="4314963" cy="15354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44510" y="1229733"/>
            <a:ext cx="1327096" cy="62539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44311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 $7,339,243,946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520" y="1117711"/>
            <a:ext cx="3165947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THE FAST AND THE FURIOUS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02079" y="2976880"/>
            <a:ext cx="2686882" cy="137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number of films: 11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Per film average: $667,203,995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44311" y="5272567"/>
            <a:ext cx="2686882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Furious 7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($1,516,045,911)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8F8F8"/>
                </a:solidFill>
                <a:latin typeface="Hero Bold"/>
              </a:rPr>
              <a:t>#6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A8A6B182-642F-5081-7602-8CE59EF87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44510" y="3344903"/>
            <a:ext cx="1327096" cy="625394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083FA22B-1C80-6925-1BEE-FBE2CA811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44510" y="5463525"/>
            <a:ext cx="1327096" cy="62539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5053" y="2850142"/>
            <a:ext cx="4736372" cy="45409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10340" y="1135349"/>
            <a:ext cx="919953" cy="8072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42916" y="3111402"/>
            <a:ext cx="854800" cy="10923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52574" y="5437716"/>
            <a:ext cx="1035483" cy="82481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 $6,840,835,556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BATMAN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number of films:  17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Per film average: $402,402,092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Nunito Sans Regular Bold"/>
              </a:rPr>
              <a:t>Highest-grossing film:  The </a:t>
            </a:r>
            <a:r>
              <a:rPr lang="en-US" sz="1899">
                <a:solidFill>
                  <a:srgbClr val="000000"/>
                </a:solidFill>
                <a:latin typeface="Nunito Sans Regular Bold Italics"/>
              </a:rPr>
              <a:t>Dark Knight Rises</a:t>
            </a:r>
            <a:r>
              <a:rPr lang="en-US" sz="1899">
                <a:solidFill>
                  <a:srgbClr val="000000"/>
                </a:solidFill>
                <a:latin typeface="Nunito Sans Regular Bold"/>
              </a:rPr>
              <a:t> ($1,084,939,099)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8F8F8"/>
                </a:solidFill>
                <a:latin typeface="Hero Bold"/>
              </a:rPr>
              <a:t>#7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1149" y="731520"/>
            <a:ext cx="4400931" cy="1614916"/>
            <a:chOff x="0" y="0"/>
            <a:chExt cx="17828143" cy="65420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21149" y="2850142"/>
            <a:ext cx="4400931" cy="1614916"/>
            <a:chOff x="0" y="0"/>
            <a:chExt cx="17828143" cy="65420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21149" y="4968764"/>
            <a:ext cx="4400931" cy="1614916"/>
            <a:chOff x="0" y="0"/>
            <a:chExt cx="17828143" cy="65420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828143" cy="6542016"/>
            </a:xfrm>
            <a:custGeom>
              <a:avLst/>
              <a:gdLst/>
              <a:ahLst/>
              <a:cxnLst/>
              <a:rect l="l" t="t" r="r" b="b"/>
              <a:pathLst>
                <a:path w="17828143" h="6542016">
                  <a:moveTo>
                    <a:pt x="17703684" y="6542016"/>
                  </a:moveTo>
                  <a:lnTo>
                    <a:pt x="124460" y="6542016"/>
                  </a:lnTo>
                  <a:cubicBezTo>
                    <a:pt x="55880" y="6542016"/>
                    <a:pt x="0" y="6486136"/>
                    <a:pt x="0" y="64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703684" y="0"/>
                  </a:lnTo>
                  <a:cubicBezTo>
                    <a:pt x="17772262" y="0"/>
                    <a:pt x="17828143" y="55880"/>
                    <a:pt x="17828143" y="124460"/>
                  </a:cubicBezTo>
                  <a:lnTo>
                    <a:pt x="17828143" y="6417556"/>
                  </a:lnTo>
                  <a:cubicBezTo>
                    <a:pt x="17828143" y="6486136"/>
                    <a:pt x="17772262" y="6542016"/>
                    <a:pt x="17703684" y="6542016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4465" y="3809043"/>
            <a:ext cx="3074054" cy="30740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52363" y="5053566"/>
            <a:ext cx="635907" cy="14660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07509" y="870958"/>
            <a:ext cx="1125614" cy="13360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91514" y="3146425"/>
            <a:ext cx="757605" cy="98710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48245" y="1191633"/>
            <a:ext cx="2844651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worldwide gross: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 $6,622,693,940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1520" y="1117711"/>
            <a:ext cx="3165947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Hero"/>
              </a:rPr>
              <a:t>DC EXTENDED UNIVERSE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8245" y="3143567"/>
            <a:ext cx="2982948" cy="102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Total number of films:  13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Per film average: $509,437,995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48245" y="5272567"/>
            <a:ext cx="2982948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Highest-grossing film:  </a:t>
            </a:r>
            <a:r>
              <a:rPr lang="en-US" sz="1899" dirty="0" err="1">
                <a:solidFill>
                  <a:srgbClr val="000000"/>
                </a:solidFill>
                <a:latin typeface="Nunito Sans Regular Bold Italics"/>
              </a:rPr>
              <a:t>Aquaman</a:t>
            </a:r>
            <a:r>
              <a:rPr lang="en-US" sz="1899" dirty="0">
                <a:solidFill>
                  <a:srgbClr val="000000"/>
                </a:solidFill>
                <a:latin typeface="Nunito Sans Regular Bold Italics"/>
              </a:rPr>
              <a:t> </a:t>
            </a:r>
            <a:r>
              <a:rPr lang="en-US" sz="1899" dirty="0">
                <a:solidFill>
                  <a:srgbClr val="000000"/>
                </a:solidFill>
                <a:latin typeface="Nunito Sans Regular Bold"/>
              </a:rPr>
              <a:t>($1,148,485,886)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520" y="-12062"/>
            <a:ext cx="3165947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dirty="0">
                <a:solidFill>
                  <a:srgbClr val="F8F8F8"/>
                </a:solidFill>
                <a:latin typeface="Hero Bold"/>
              </a:rPr>
              <a:t>#8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85711" y="7023973"/>
            <a:ext cx="2904297" cy="20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9"/>
              </a:lnSpc>
              <a:spcBef>
                <a:spcPct val="0"/>
              </a:spcBef>
            </a:pPr>
            <a:r>
              <a:rPr lang="en-US" sz="1192">
                <a:solidFill>
                  <a:srgbClr val="000000"/>
                </a:solidFill>
                <a:latin typeface="Hero"/>
              </a:rPr>
              <a:t>SOURCE: </a:t>
            </a:r>
            <a:r>
              <a:rPr lang="en-US" sz="1192" u="sng">
                <a:solidFill>
                  <a:srgbClr val="000000"/>
                </a:solidFill>
                <a:latin typeface="Hero"/>
              </a:rPr>
              <a:t>WIKIPEDIA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655</Words>
  <Application>Microsoft Macintosh PowerPoint</Application>
  <PresentationFormat>Custom</PresentationFormat>
  <Paragraphs>145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Nunito Sans Extra Light Bold</vt:lpstr>
      <vt:lpstr>Nunito Sans Regular Bold</vt:lpstr>
      <vt:lpstr>Nunito Sans Regular Bold Italics</vt:lpstr>
      <vt:lpstr>Hero</vt:lpstr>
      <vt:lpstr>Arial</vt:lpstr>
      <vt:lpstr>Hero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Film Franchises</dc:title>
  <cp:lastModifiedBy>Chris Lindauer</cp:lastModifiedBy>
  <cp:revision>7</cp:revision>
  <dcterms:created xsi:type="dcterms:W3CDTF">2006-08-16T00:00:00Z</dcterms:created>
  <dcterms:modified xsi:type="dcterms:W3CDTF">2023-07-31T02:48:18Z</dcterms:modified>
  <dc:identifier>DAEkwhIqj_I</dc:identifier>
</cp:coreProperties>
</file>