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Kollektif" charset="1" panose="020B0604020101010102"/>
      <p:regular r:id="rId10"/>
    </p:embeddedFont>
    <p:embeddedFont>
      <p:font typeface="Kollektif Bold" charset="1" panose="020B0604020101010102"/>
      <p:regular r:id="rId11"/>
    </p:embeddedFont>
    <p:embeddedFont>
      <p:font typeface="Kollektif Italics" charset="1" panose="020B0604020101010102"/>
      <p:regular r:id="rId12"/>
    </p:embeddedFont>
    <p:embeddedFont>
      <p:font typeface="Kollektif Bold Italics" charset="1" panose="020B0604020101010102"/>
      <p:regular r:id="rId13"/>
    </p:embeddedFont>
    <p:embeddedFont>
      <p:font typeface="Noot" charset="1" panose="000000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31" Target="slides/slide17.xml" Type="http://schemas.openxmlformats.org/officeDocument/2006/relationships/slide"/><Relationship Id="rId32" Target="slides/slide18.xml" Type="http://schemas.openxmlformats.org/officeDocument/2006/relationships/slide"/><Relationship Id="rId33" Target="slides/slide19.xml" Type="http://schemas.openxmlformats.org/officeDocument/2006/relationships/slide"/><Relationship Id="rId34" Target="slides/slide20.xml" Type="http://schemas.openxmlformats.org/officeDocument/2006/relationships/slide"/><Relationship Id="rId35" Target="slides/slide21.xml" Type="http://schemas.openxmlformats.org/officeDocument/2006/relationships/slide"/><Relationship Id="rId36" Target="slides/slide22.xml" Type="http://schemas.openxmlformats.org/officeDocument/2006/relationships/slide"/><Relationship Id="rId37" Target="slides/slide2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0.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1.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2.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5.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5.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7.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8.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40507" y="534471"/>
            <a:ext cx="7971398" cy="8723829"/>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6605384" y="456335"/>
            <a:ext cx="1307832" cy="1144731"/>
          </a:xfrm>
          <a:prstGeom prst="rect">
            <a:avLst/>
          </a:prstGeom>
        </p:spPr>
      </p:pic>
      <p:sp>
        <p:nvSpPr>
          <p:cNvPr name="TextBox 6" id="6"/>
          <p:cNvSpPr txBox="true"/>
          <p:nvPr/>
        </p:nvSpPr>
        <p:spPr>
          <a:xfrm rot="0">
            <a:off x="9802470" y="3435109"/>
            <a:ext cx="7822968" cy="4236691"/>
          </a:xfrm>
          <a:prstGeom prst="rect">
            <a:avLst/>
          </a:prstGeom>
        </p:spPr>
        <p:txBody>
          <a:bodyPr anchor="t" rtlCol="false" tIns="0" lIns="0" bIns="0" rIns="0">
            <a:spAutoFit/>
          </a:bodyPr>
          <a:lstStyle/>
          <a:p>
            <a:pPr algn="ctr">
              <a:lnSpc>
                <a:spcPts val="10963"/>
              </a:lnSpc>
            </a:pPr>
            <a:r>
              <a:rPr lang="en-US" sz="10963">
                <a:solidFill>
                  <a:srgbClr val="000000"/>
                </a:solidFill>
                <a:latin typeface="Noot Bold"/>
              </a:rPr>
              <a:t>MARKETING</a:t>
            </a:r>
          </a:p>
          <a:p>
            <a:pPr algn="ctr">
              <a:lnSpc>
                <a:spcPts val="10963"/>
              </a:lnSpc>
              <a:spcBef>
                <a:spcPct val="0"/>
              </a:spcBef>
            </a:pPr>
            <a:r>
              <a:rPr lang="en-US" sz="10963">
                <a:solidFill>
                  <a:srgbClr val="000000"/>
                </a:solidFill>
                <a:latin typeface="Noot Bold"/>
              </a:rPr>
              <a:t>STUNTS 2023</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sp>
        <p:nvSpPr>
          <p:cNvPr name="TextBox 5" id="5"/>
          <p:cNvSpPr txBox="true"/>
          <p:nvPr/>
        </p:nvSpPr>
        <p:spPr>
          <a:xfrm rot="0">
            <a:off x="4081751" y="7589472"/>
            <a:ext cx="10124497"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APRIL FOOLS!</a:t>
            </a:r>
          </a:p>
        </p:txBody>
      </p:sp>
      <p:sp>
        <p:nvSpPr>
          <p:cNvPr name="TextBox 6" id="6"/>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pic>
        <p:nvPicPr>
          <p:cNvPr name="Picture 7" id="7"/>
          <p:cNvPicPr>
            <a:picLocks noChangeAspect="true"/>
          </p:cNvPicPr>
          <p:nvPr/>
        </p:nvPicPr>
        <p:blipFill>
          <a:blip r:embed="rId5"/>
          <a:srcRect l="0" t="0" r="0" b="0"/>
          <a:stretch>
            <a:fillRect/>
          </a:stretch>
        </p:blipFill>
        <p:spPr>
          <a:xfrm flipH="false" flipV="false" rot="0">
            <a:off x="3301910" y="456335"/>
            <a:ext cx="11684180" cy="6572351"/>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10600155" y="3557312"/>
            <a:ext cx="5700988" cy="5700988"/>
          </a:xfrm>
          <a:prstGeom prst="rect">
            <a:avLst/>
          </a:prstGeom>
        </p:spPr>
      </p:pic>
      <p:sp>
        <p:nvSpPr>
          <p:cNvPr name="TextBox 8" id="8"/>
          <p:cNvSpPr txBox="true"/>
          <p:nvPr/>
        </p:nvSpPr>
        <p:spPr>
          <a:xfrm rot="0">
            <a:off x="759365" y="770055"/>
            <a:ext cx="9144000" cy="1150852"/>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656869"/>
            <a:ext cx="7094567" cy="1943014"/>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Panera's BAGuette Purse</a:t>
            </a:r>
          </a:p>
        </p:txBody>
      </p:sp>
      <p:sp>
        <p:nvSpPr>
          <p:cNvPr name="TextBox 11" id="11"/>
          <p:cNvSpPr txBox="true"/>
          <p:nvPr/>
        </p:nvSpPr>
        <p:spPr>
          <a:xfrm rot="0">
            <a:off x="1028700" y="2814636"/>
            <a:ext cx="7376873" cy="5624114"/>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To promote a new product, Panera created a stylish purse accessory.  As described by the brand, "</a:t>
            </a:r>
            <a:r>
              <a:rPr lang="en-US" sz="3953">
                <a:solidFill>
                  <a:srgbClr val="000000"/>
                </a:solidFill>
                <a:latin typeface="Kollektif Bold"/>
              </a:rPr>
              <a:t>At 12” long, the BAGuette is the perfect size to carry one of our new Toasted Baguette sandwiches."</a:t>
            </a:r>
          </a:p>
          <a:p>
            <a:pPr>
              <a:lnSpc>
                <a:spcPts val="5534"/>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1711755" y="1885602"/>
            <a:ext cx="14864491" cy="5103475"/>
          </a:xfrm>
          <a:prstGeom prst="rect">
            <a:avLst/>
          </a:prstGeom>
        </p:spPr>
      </p:pic>
      <p:sp>
        <p:nvSpPr>
          <p:cNvPr name="TextBox 6" id="6"/>
          <p:cNvSpPr txBox="true"/>
          <p:nvPr/>
        </p:nvSpPr>
        <p:spPr>
          <a:xfrm rot="0">
            <a:off x="3750471" y="7605996"/>
            <a:ext cx="10787058"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REAL PRODUCT!</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9903365" y="3956082"/>
            <a:ext cx="7094567" cy="4136179"/>
          </a:xfrm>
          <a:prstGeom prst="rect">
            <a:avLst/>
          </a:prstGeom>
        </p:spPr>
      </p:pic>
      <p:sp>
        <p:nvSpPr>
          <p:cNvPr name="TextBox 8" id="8"/>
          <p:cNvSpPr txBox="true"/>
          <p:nvPr/>
        </p:nvSpPr>
        <p:spPr>
          <a:xfrm rot="0">
            <a:off x="759365" y="770055"/>
            <a:ext cx="9144000" cy="1136771"/>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138647"/>
            <a:ext cx="7094567" cy="2928645"/>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MOD Pizza "Pocket Pie" Parka</a:t>
            </a:r>
          </a:p>
        </p:txBody>
      </p:sp>
      <p:sp>
        <p:nvSpPr>
          <p:cNvPr name="TextBox 11" id="11"/>
          <p:cNvSpPr txBox="true"/>
          <p:nvPr/>
        </p:nvSpPr>
        <p:spPr>
          <a:xfrm rot="0">
            <a:off x="1028700" y="2966120"/>
            <a:ext cx="7551951" cy="4233464"/>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MOD Pizza created a parka jacket with pockets lined in a way that customers can carry its new "pocket pie" menu item. The parka also has another pocket to holster a beverage.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sp>
        <p:nvSpPr>
          <p:cNvPr name="TextBox 5" id="5"/>
          <p:cNvSpPr txBox="true"/>
          <p:nvPr/>
        </p:nvSpPr>
        <p:spPr>
          <a:xfrm rot="0">
            <a:off x="4081751" y="7798702"/>
            <a:ext cx="10124497"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APRIL FOOLS!</a:t>
            </a:r>
          </a:p>
        </p:txBody>
      </p:sp>
      <p:sp>
        <p:nvSpPr>
          <p:cNvPr name="TextBox 6" id="6"/>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pic>
        <p:nvPicPr>
          <p:cNvPr name="Picture 7" id="7"/>
          <p:cNvPicPr>
            <a:picLocks noChangeAspect="true"/>
          </p:cNvPicPr>
          <p:nvPr/>
        </p:nvPicPr>
        <p:blipFill>
          <a:blip r:embed="rId5"/>
          <a:srcRect l="0" t="0" r="0" b="0"/>
          <a:stretch>
            <a:fillRect/>
          </a:stretch>
        </p:blipFill>
        <p:spPr>
          <a:xfrm flipH="false" flipV="false" rot="0">
            <a:off x="5167000" y="1365768"/>
            <a:ext cx="9645362" cy="5623309"/>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10807984" y="3414400"/>
            <a:ext cx="5285329" cy="5285329"/>
          </a:xfrm>
          <a:prstGeom prst="rect">
            <a:avLst/>
          </a:prstGeom>
        </p:spPr>
      </p:pic>
      <p:sp>
        <p:nvSpPr>
          <p:cNvPr name="TextBox 8" id="8"/>
          <p:cNvSpPr txBox="true"/>
          <p:nvPr/>
        </p:nvSpPr>
        <p:spPr>
          <a:xfrm rot="0">
            <a:off x="759365" y="770055"/>
            <a:ext cx="9144000" cy="1136771"/>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138647"/>
            <a:ext cx="7094567" cy="2928645"/>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Nike and Tiffany  &amp; Co. Sneaker</a:t>
            </a:r>
          </a:p>
          <a:p>
            <a:pPr algn="ctr">
              <a:lnSpc>
                <a:spcPts val="7856"/>
              </a:lnSpc>
            </a:pPr>
            <a:r>
              <a:rPr lang="en-US" sz="5612" spc="561">
                <a:solidFill>
                  <a:srgbClr val="232323"/>
                </a:solidFill>
                <a:latin typeface="Noot Bold"/>
              </a:rPr>
              <a:t>Collaboration</a:t>
            </a:r>
          </a:p>
        </p:txBody>
      </p:sp>
      <p:sp>
        <p:nvSpPr>
          <p:cNvPr name="TextBox 11" id="11"/>
          <p:cNvSpPr txBox="true"/>
          <p:nvPr/>
        </p:nvSpPr>
        <p:spPr>
          <a:xfrm rot="0">
            <a:off x="1028700" y="3252475"/>
            <a:ext cx="6703813" cy="4186253"/>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In an interesting brand collaboration, Nike teamed up with luxury brand Tiffany &amp; Co. to create a limited edition "Nike/Tiffany Air Force 1" sneaker.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5767191" y="628650"/>
            <a:ext cx="6753618" cy="6753618"/>
          </a:xfrm>
          <a:prstGeom prst="rect">
            <a:avLst/>
          </a:prstGeom>
        </p:spPr>
      </p:pic>
      <p:sp>
        <p:nvSpPr>
          <p:cNvPr name="TextBox 6" id="6"/>
          <p:cNvSpPr txBox="true"/>
          <p:nvPr/>
        </p:nvSpPr>
        <p:spPr>
          <a:xfrm rot="0">
            <a:off x="3864565" y="7991868"/>
            <a:ext cx="10558870"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REAL PRODUCT!</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9363146" y="3799835"/>
            <a:ext cx="8175004" cy="4598440"/>
          </a:xfrm>
          <a:prstGeom prst="rect">
            <a:avLst/>
          </a:prstGeom>
        </p:spPr>
      </p:pic>
      <p:sp>
        <p:nvSpPr>
          <p:cNvPr name="TextBox 8" id="8"/>
          <p:cNvSpPr txBox="true"/>
          <p:nvPr/>
        </p:nvSpPr>
        <p:spPr>
          <a:xfrm rot="0">
            <a:off x="759365" y="770055"/>
            <a:ext cx="9144000" cy="1136771"/>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138647"/>
            <a:ext cx="7094567" cy="2928645"/>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Peacock &amp; DuoLingo Launch Dating Show</a:t>
            </a:r>
          </a:p>
        </p:txBody>
      </p:sp>
      <p:sp>
        <p:nvSpPr>
          <p:cNvPr name="TextBox 11" id="11"/>
          <p:cNvSpPr txBox="true"/>
          <p:nvPr/>
        </p:nvSpPr>
        <p:spPr>
          <a:xfrm rot="0">
            <a:off x="1028700" y="2718485"/>
            <a:ext cx="7098619" cy="6319439"/>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Peacock Plus enlisted reality star Francesca Farago to star in its new reality dating show, "Love Language", in which none of the cast members speak the same language.  They partnered with language-learning brand Duolingo to launch the show.</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sp>
        <p:nvSpPr>
          <p:cNvPr name="TextBox 5" id="5"/>
          <p:cNvSpPr txBox="true"/>
          <p:nvPr/>
        </p:nvSpPr>
        <p:spPr>
          <a:xfrm rot="0">
            <a:off x="4081751" y="7792942"/>
            <a:ext cx="10124497"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APRIL FOOLS!</a:t>
            </a:r>
          </a:p>
        </p:txBody>
      </p:sp>
      <p:sp>
        <p:nvSpPr>
          <p:cNvPr name="TextBox 6" id="6"/>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pic>
        <p:nvPicPr>
          <p:cNvPr name="Picture 7" id="7"/>
          <p:cNvPicPr>
            <a:picLocks noChangeAspect="true"/>
          </p:cNvPicPr>
          <p:nvPr/>
        </p:nvPicPr>
        <p:blipFill>
          <a:blip r:embed="rId5"/>
          <a:srcRect l="0" t="0" r="0" b="0"/>
          <a:stretch>
            <a:fillRect/>
          </a:stretch>
        </p:blipFill>
        <p:spPr>
          <a:xfrm flipH="false" flipV="false" rot="0">
            <a:off x="3343345" y="456335"/>
            <a:ext cx="11601310" cy="6525737"/>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9364852" y="4312955"/>
            <a:ext cx="8171593" cy="4596521"/>
          </a:xfrm>
          <a:prstGeom prst="rect">
            <a:avLst/>
          </a:prstGeom>
        </p:spPr>
      </p:pic>
      <p:sp>
        <p:nvSpPr>
          <p:cNvPr name="TextBox 8" id="8"/>
          <p:cNvSpPr txBox="true"/>
          <p:nvPr/>
        </p:nvSpPr>
        <p:spPr>
          <a:xfrm rot="0">
            <a:off x="759365" y="770055"/>
            <a:ext cx="9144000" cy="1136771"/>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570030"/>
            <a:ext cx="7094567" cy="1943014"/>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UPS Introduces</a:t>
            </a:r>
          </a:p>
          <a:p>
            <a:pPr algn="ctr">
              <a:lnSpc>
                <a:spcPts val="7856"/>
              </a:lnSpc>
            </a:pPr>
            <a:r>
              <a:rPr lang="en-US" sz="5612" spc="561">
                <a:solidFill>
                  <a:srgbClr val="232323"/>
                </a:solidFill>
                <a:latin typeface="Noot Bold"/>
              </a:rPr>
              <a:t>an Energy Drink</a:t>
            </a:r>
          </a:p>
        </p:txBody>
      </p:sp>
      <p:sp>
        <p:nvSpPr>
          <p:cNvPr name="TextBox 11" id="11"/>
          <p:cNvSpPr txBox="true"/>
          <p:nvPr/>
        </p:nvSpPr>
        <p:spPr>
          <a:xfrm rot="0">
            <a:off x="1028700" y="2718485"/>
            <a:ext cx="7098619" cy="5624114"/>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The UPS Store unveiled “Unstoppable in a Can,” an energy drink that gives consumers the energy to conquer their five-year business plan to promote its services to aspiring entrepreneurs.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84303" y="3709417"/>
            <a:ext cx="5070292" cy="554888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7259300" y="456335"/>
            <a:ext cx="653916" cy="572365"/>
          </a:xfrm>
          <a:prstGeom prst="rect">
            <a:avLst/>
          </a:prstGeom>
        </p:spPr>
      </p:pic>
      <p:sp>
        <p:nvSpPr>
          <p:cNvPr name="TextBox 6" id="6"/>
          <p:cNvSpPr txBox="true"/>
          <p:nvPr/>
        </p:nvSpPr>
        <p:spPr>
          <a:xfrm rot="0">
            <a:off x="1183084" y="433259"/>
            <a:ext cx="5672729" cy="3062212"/>
          </a:xfrm>
          <a:prstGeom prst="rect">
            <a:avLst/>
          </a:prstGeom>
        </p:spPr>
        <p:txBody>
          <a:bodyPr anchor="t" rtlCol="false" tIns="0" lIns="0" bIns="0" rIns="0">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2023</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8" id="8"/>
          <p:cNvSpPr txBox="true"/>
          <p:nvPr/>
        </p:nvSpPr>
        <p:spPr>
          <a:xfrm rot="0">
            <a:off x="8237337" y="1323619"/>
            <a:ext cx="9675879" cy="7623536"/>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Every year on April Fools’ Day, brands launch creative product innovations and collaborations online and through social media channels.  We call this practice a publicity or marketing "stunt."</a:t>
            </a:r>
          </a:p>
          <a:p>
            <a:pPr>
              <a:lnSpc>
                <a:spcPts val="5534"/>
              </a:lnSpc>
            </a:pPr>
          </a:p>
          <a:p>
            <a:pPr>
              <a:lnSpc>
                <a:spcPts val="5534"/>
              </a:lnSpc>
            </a:pPr>
            <a:r>
              <a:rPr lang="en-US" sz="3953">
                <a:solidFill>
                  <a:srgbClr val="000000"/>
                </a:solidFill>
                <a:latin typeface="Kollektif Bold"/>
              </a:rPr>
              <a:t>In this presentation, we will review several examples.  See if you can guess if the product launch is an actual product or brand collaboration or if it is just an April Fools' Day marketing prank.</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3173458" y="456335"/>
            <a:ext cx="11941084" cy="6716860"/>
          </a:xfrm>
          <a:prstGeom prst="rect">
            <a:avLst/>
          </a:prstGeom>
        </p:spPr>
      </p:pic>
      <p:sp>
        <p:nvSpPr>
          <p:cNvPr name="TextBox 6" id="6"/>
          <p:cNvSpPr txBox="true"/>
          <p:nvPr/>
        </p:nvSpPr>
        <p:spPr>
          <a:xfrm rot="0">
            <a:off x="4081751" y="7589472"/>
            <a:ext cx="10787058" cy="1458177"/>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APRIL FOOL'S!</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552622" y="456335"/>
            <a:ext cx="7519797" cy="8229600"/>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6605384" y="456335"/>
            <a:ext cx="1307832" cy="1144731"/>
          </a:xfrm>
          <a:prstGeom prst="rect">
            <a:avLst/>
          </a:prstGeom>
        </p:spPr>
      </p:pic>
      <p:sp>
        <p:nvSpPr>
          <p:cNvPr name="TextBox 6" id="6"/>
          <p:cNvSpPr txBox="true"/>
          <p:nvPr/>
        </p:nvSpPr>
        <p:spPr>
          <a:xfrm rot="0">
            <a:off x="9144000" y="2432460"/>
            <a:ext cx="8481439" cy="5631631"/>
          </a:xfrm>
          <a:prstGeom prst="rect">
            <a:avLst/>
          </a:prstGeom>
        </p:spPr>
        <p:txBody>
          <a:bodyPr anchor="t" rtlCol="false" tIns="0" lIns="0" bIns="0" rIns="0">
            <a:spAutoFit/>
          </a:bodyPr>
          <a:lstStyle/>
          <a:p>
            <a:pPr algn="ctr">
              <a:lnSpc>
                <a:spcPts val="10963"/>
              </a:lnSpc>
            </a:pPr>
            <a:r>
              <a:rPr lang="en-US" sz="10963">
                <a:solidFill>
                  <a:srgbClr val="000000"/>
                </a:solidFill>
                <a:latin typeface="Noot Bold"/>
              </a:rPr>
              <a:t>MARKETING</a:t>
            </a:r>
          </a:p>
          <a:p>
            <a:pPr algn="ctr">
              <a:lnSpc>
                <a:spcPts val="10963"/>
              </a:lnSpc>
              <a:spcBef>
                <a:spcPct val="0"/>
              </a:spcBef>
            </a:pPr>
            <a:r>
              <a:rPr lang="en-US" sz="10963">
                <a:solidFill>
                  <a:srgbClr val="000000"/>
                </a:solidFill>
                <a:latin typeface="Noot Bold"/>
              </a:rPr>
              <a:t>STUNTS DISCUSSION QUESTIONS</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84303" y="3709417"/>
            <a:ext cx="5070292" cy="554888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7259300" y="9466854"/>
            <a:ext cx="653916" cy="572365"/>
          </a:xfrm>
          <a:prstGeom prst="rect">
            <a:avLst/>
          </a:prstGeom>
        </p:spPr>
      </p:pic>
      <p:sp>
        <p:nvSpPr>
          <p:cNvPr name="TextBox 6" id="6"/>
          <p:cNvSpPr txBox="true"/>
          <p:nvPr/>
        </p:nvSpPr>
        <p:spPr>
          <a:xfrm rot="0">
            <a:off x="1183084" y="433259"/>
            <a:ext cx="5672729" cy="3065302"/>
          </a:xfrm>
          <a:prstGeom prst="rect">
            <a:avLst/>
          </a:prstGeom>
        </p:spPr>
        <p:txBody>
          <a:bodyPr anchor="t" rtlCol="false" tIns="0" lIns="0" bIns="0" rIns="0">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2022</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8" id="8"/>
          <p:cNvSpPr txBox="true"/>
          <p:nvPr/>
        </p:nvSpPr>
        <p:spPr>
          <a:xfrm rot="0">
            <a:off x="8237337" y="366263"/>
            <a:ext cx="9675879" cy="8853846"/>
          </a:xfrm>
          <a:prstGeom prst="rect">
            <a:avLst/>
          </a:prstGeom>
        </p:spPr>
        <p:txBody>
          <a:bodyPr anchor="t" rtlCol="false" tIns="0" lIns="0" bIns="0" rIns="0">
            <a:spAutoFit/>
          </a:bodyPr>
          <a:lstStyle/>
          <a:p>
            <a:pPr>
              <a:lnSpc>
                <a:spcPts val="4967"/>
              </a:lnSpc>
            </a:pPr>
            <a:r>
              <a:rPr lang="en-US" sz="3548">
                <a:solidFill>
                  <a:srgbClr val="000000"/>
                </a:solidFill>
                <a:latin typeface="Kollektif Bold"/>
              </a:rPr>
              <a:t>1) What is a "stunt" from a marketing perspective?</a:t>
            </a:r>
          </a:p>
          <a:p>
            <a:pPr>
              <a:lnSpc>
                <a:spcPts val="4967"/>
              </a:lnSpc>
            </a:pPr>
          </a:p>
          <a:p>
            <a:pPr>
              <a:lnSpc>
                <a:spcPts val="4967"/>
              </a:lnSpc>
            </a:pPr>
            <a:r>
              <a:rPr lang="en-US" sz="3548">
                <a:solidFill>
                  <a:srgbClr val="000000"/>
                </a:solidFill>
                <a:latin typeface="Kollektif Bold"/>
              </a:rPr>
              <a:t>2) What is a collaboration?</a:t>
            </a:r>
          </a:p>
          <a:p>
            <a:pPr>
              <a:lnSpc>
                <a:spcPts val="4967"/>
              </a:lnSpc>
            </a:pPr>
          </a:p>
          <a:p>
            <a:pPr>
              <a:lnSpc>
                <a:spcPts val="4967"/>
              </a:lnSpc>
            </a:pPr>
            <a:r>
              <a:rPr lang="en-US" sz="3548">
                <a:solidFill>
                  <a:srgbClr val="000000"/>
                </a:solidFill>
                <a:latin typeface="Kollektif Bold"/>
              </a:rPr>
              <a:t>3) Why do brands collaborate?</a:t>
            </a:r>
          </a:p>
          <a:p>
            <a:pPr>
              <a:lnSpc>
                <a:spcPts val="4967"/>
              </a:lnSpc>
            </a:pPr>
          </a:p>
          <a:p>
            <a:pPr>
              <a:lnSpc>
                <a:spcPts val="4967"/>
              </a:lnSpc>
            </a:pPr>
            <a:r>
              <a:rPr lang="en-US" sz="3548">
                <a:solidFill>
                  <a:srgbClr val="000000"/>
                </a:solidFill>
                <a:latin typeface="Kollektif Bold"/>
              </a:rPr>
              <a:t>4) What is publicity?</a:t>
            </a:r>
          </a:p>
          <a:p>
            <a:pPr>
              <a:lnSpc>
                <a:spcPts val="4967"/>
              </a:lnSpc>
            </a:pPr>
          </a:p>
          <a:p>
            <a:pPr>
              <a:lnSpc>
                <a:spcPts val="4967"/>
              </a:lnSpc>
            </a:pPr>
            <a:r>
              <a:rPr lang="en-US" sz="3548">
                <a:solidFill>
                  <a:srgbClr val="000000"/>
                </a:solidFill>
                <a:latin typeface="Kollektif Bold"/>
              </a:rPr>
              <a:t>5) Why do you think brands engage in "stunts" as a marketing strategy?</a:t>
            </a:r>
          </a:p>
          <a:p>
            <a:pPr>
              <a:lnSpc>
                <a:spcPts val="4967"/>
              </a:lnSpc>
            </a:pPr>
          </a:p>
          <a:p>
            <a:pPr>
              <a:lnSpc>
                <a:spcPts val="4967"/>
              </a:lnSpc>
            </a:pPr>
            <a:r>
              <a:rPr lang="en-US" sz="3548">
                <a:solidFill>
                  <a:srgbClr val="000000"/>
                </a:solidFill>
                <a:latin typeface="Kollektif Bold"/>
              </a:rPr>
              <a:t>6) Do you think there is any risk associated with this strategy?  Why or why not?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84303" y="3709417"/>
            <a:ext cx="5070292" cy="554888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0">
            <a:off x="17259300" y="456335"/>
            <a:ext cx="653916" cy="572365"/>
          </a:xfrm>
          <a:prstGeom prst="rect">
            <a:avLst/>
          </a:prstGeom>
        </p:spPr>
      </p:pic>
      <p:sp>
        <p:nvSpPr>
          <p:cNvPr name="TextBox 6" id="6"/>
          <p:cNvSpPr txBox="true"/>
          <p:nvPr/>
        </p:nvSpPr>
        <p:spPr>
          <a:xfrm rot="0">
            <a:off x="1183084" y="433259"/>
            <a:ext cx="5672729" cy="3062212"/>
          </a:xfrm>
          <a:prstGeom prst="rect">
            <a:avLst/>
          </a:prstGeom>
        </p:spPr>
        <p:txBody>
          <a:bodyPr anchor="t" rtlCol="false" tIns="0" lIns="0" bIns="0" rIns="0">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2023</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8" id="8"/>
          <p:cNvSpPr txBox="true"/>
          <p:nvPr/>
        </p:nvSpPr>
        <p:spPr>
          <a:xfrm rot="0">
            <a:off x="8107297" y="176084"/>
            <a:ext cx="9805919" cy="9692872"/>
          </a:xfrm>
          <a:prstGeom prst="rect">
            <a:avLst/>
          </a:prstGeom>
        </p:spPr>
        <p:txBody>
          <a:bodyPr anchor="t" rtlCol="false" tIns="0" lIns="0" bIns="0" rIns="0">
            <a:spAutoFit/>
          </a:bodyPr>
          <a:lstStyle/>
          <a:p>
            <a:pPr>
              <a:lnSpc>
                <a:spcPts val="3301"/>
              </a:lnSpc>
            </a:pPr>
            <a:r>
              <a:rPr lang="en-US" sz="2358" u="sng">
                <a:solidFill>
                  <a:srgbClr val="000000"/>
                </a:solidFill>
                <a:latin typeface="Kollektif Bold"/>
              </a:rPr>
              <a:t>SOURCES:</a:t>
            </a:r>
          </a:p>
          <a:p>
            <a:pPr>
              <a:lnSpc>
                <a:spcPts val="4784"/>
              </a:lnSpc>
            </a:pPr>
          </a:p>
          <a:p>
            <a:pPr>
              <a:lnSpc>
                <a:spcPts val="3301"/>
              </a:lnSpc>
            </a:pPr>
            <a:r>
              <a:rPr lang="en-US" sz="2358">
                <a:solidFill>
                  <a:srgbClr val="000000"/>
                </a:solidFill>
                <a:latin typeface="Kollektif Bold"/>
              </a:rPr>
              <a:t>facebook.com/WelchsFruitSnacks</a:t>
            </a:r>
          </a:p>
          <a:p>
            <a:pPr>
              <a:lnSpc>
                <a:spcPts val="3301"/>
              </a:lnSpc>
            </a:pPr>
          </a:p>
          <a:p>
            <a:pPr>
              <a:lnSpc>
                <a:spcPts val="3301"/>
              </a:lnSpc>
            </a:pPr>
            <a:r>
              <a:rPr lang="en-US" sz="2358">
                <a:solidFill>
                  <a:srgbClr val="000000"/>
                </a:solidFill>
                <a:latin typeface="Kollektif Bold"/>
              </a:rPr>
              <a:t>media.subaru.com/pressrelease/2032/1/subaru-america-launches-all-new-2023-subaru-forager</a:t>
            </a:r>
          </a:p>
          <a:p>
            <a:pPr>
              <a:lnSpc>
                <a:spcPts val="3301"/>
              </a:lnSpc>
            </a:pPr>
          </a:p>
          <a:p>
            <a:pPr>
              <a:lnSpc>
                <a:spcPts val="3301"/>
              </a:lnSpc>
            </a:pPr>
            <a:r>
              <a:rPr lang="en-US" sz="2358">
                <a:solidFill>
                  <a:srgbClr val="000000"/>
                </a:solidFill>
                <a:latin typeface="Kollektif Bold"/>
              </a:rPr>
              <a:t>axios.com/2023/04/01/april-fools-pranks-ramen-breakfast-walmart</a:t>
            </a:r>
          </a:p>
          <a:p>
            <a:pPr>
              <a:lnSpc>
                <a:spcPts val="2940"/>
              </a:lnSpc>
            </a:pPr>
          </a:p>
          <a:p>
            <a:pPr>
              <a:lnSpc>
                <a:spcPts val="3301"/>
              </a:lnSpc>
            </a:pPr>
            <a:r>
              <a:rPr lang="en-US" sz="2358">
                <a:solidFill>
                  <a:srgbClr val="000000"/>
                </a:solidFill>
                <a:latin typeface="Kollektif Bold"/>
              </a:rPr>
              <a:t>today.com/food/trends/hidden-valley-ranch-ice-cream-van-leeuwen-review-rcna74423</a:t>
            </a:r>
          </a:p>
          <a:p>
            <a:pPr>
              <a:lnSpc>
                <a:spcPts val="3301"/>
              </a:lnSpc>
            </a:pPr>
          </a:p>
          <a:p>
            <a:pPr>
              <a:lnSpc>
                <a:spcPts val="3301"/>
              </a:lnSpc>
            </a:pPr>
            <a:r>
              <a:rPr lang="en-US" sz="2358">
                <a:solidFill>
                  <a:srgbClr val="000000"/>
                </a:solidFill>
                <a:latin typeface="Kollektif Bold"/>
              </a:rPr>
              <a:t>panerabaguettebag.com</a:t>
            </a:r>
          </a:p>
          <a:p>
            <a:pPr>
              <a:lnSpc>
                <a:spcPts val="3301"/>
              </a:lnSpc>
            </a:pPr>
          </a:p>
          <a:p>
            <a:pPr>
              <a:lnSpc>
                <a:spcPts val="3301"/>
              </a:lnSpc>
            </a:pPr>
            <a:r>
              <a:rPr lang="en-US" sz="2358">
                <a:solidFill>
                  <a:srgbClr val="000000"/>
                </a:solidFill>
                <a:latin typeface="Kollektif Bold"/>
              </a:rPr>
              <a:t>tiffany.com/stories/tiffany-and-nike-air-force</a:t>
            </a:r>
          </a:p>
          <a:p>
            <a:pPr>
              <a:lnSpc>
                <a:spcPts val="3301"/>
              </a:lnSpc>
            </a:pPr>
          </a:p>
          <a:p>
            <a:pPr>
              <a:lnSpc>
                <a:spcPts val="3301"/>
              </a:lnSpc>
            </a:pPr>
            <a:r>
              <a:rPr lang="en-US" sz="2358">
                <a:solidFill>
                  <a:srgbClr val="000000"/>
                </a:solidFill>
                <a:latin typeface="Kollektif Bold"/>
              </a:rPr>
              <a:t>peacocktv.com/stream-tv/love-language</a:t>
            </a:r>
          </a:p>
          <a:p>
            <a:pPr>
              <a:lnSpc>
                <a:spcPts val="3301"/>
              </a:lnSpc>
            </a:pPr>
          </a:p>
          <a:p>
            <a:pPr>
              <a:lnSpc>
                <a:spcPts val="3301"/>
              </a:lnSpc>
            </a:pPr>
            <a:r>
              <a:rPr lang="en-US" sz="2358">
                <a:solidFill>
                  <a:srgbClr val="000000"/>
                </a:solidFill>
                <a:latin typeface="Kollektif Bold"/>
              </a:rPr>
              <a:t>qsrmagazine.com/news/mod-pizza-rolls-out-limited-edition-pocket-pie-parka</a:t>
            </a:r>
          </a:p>
          <a:p>
            <a:pPr>
              <a:lnSpc>
                <a:spcPts val="3301"/>
              </a:lnSpc>
            </a:pPr>
          </a:p>
          <a:p>
            <a:pPr>
              <a:lnSpc>
                <a:spcPts val="3301"/>
              </a:lnSpc>
            </a:pPr>
            <a:r>
              <a:rPr lang="en-US" sz="2358">
                <a:solidFill>
                  <a:srgbClr val="000000"/>
                </a:solidFill>
                <a:latin typeface="Kollektif Bold"/>
              </a:rPr>
              <a:t>inc.com/theupsstore/why-business-owners-are-buzzing-and-laughing-about-this-brands-april-fools-joke.html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10672729" y="3331812"/>
            <a:ext cx="5555840" cy="6716860"/>
          </a:xfrm>
          <a:prstGeom prst="rect">
            <a:avLst/>
          </a:prstGeom>
        </p:spPr>
      </p:pic>
      <p:sp>
        <p:nvSpPr>
          <p:cNvPr name="TextBox 8" id="8"/>
          <p:cNvSpPr txBox="true"/>
          <p:nvPr/>
        </p:nvSpPr>
        <p:spPr>
          <a:xfrm rot="0">
            <a:off x="759365" y="770055"/>
            <a:ext cx="9144000" cy="1150852"/>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056321" y="284186"/>
            <a:ext cx="8788655" cy="2843858"/>
          </a:xfrm>
          <a:prstGeom prst="rect">
            <a:avLst/>
          </a:prstGeom>
        </p:spPr>
        <p:txBody>
          <a:bodyPr anchor="t" rtlCol="false" tIns="0" lIns="0" bIns="0" rIns="0">
            <a:spAutoFit/>
          </a:bodyPr>
          <a:lstStyle/>
          <a:p>
            <a:pPr algn="ctr">
              <a:lnSpc>
                <a:spcPts val="7576"/>
              </a:lnSpc>
            </a:pPr>
            <a:r>
              <a:rPr lang="en-US" sz="5412" spc="541">
                <a:solidFill>
                  <a:srgbClr val="232323"/>
                </a:solidFill>
                <a:latin typeface="Noot Bold"/>
              </a:rPr>
              <a:t>Welch's </a:t>
            </a:r>
          </a:p>
          <a:p>
            <a:pPr algn="ctr">
              <a:lnSpc>
                <a:spcPts val="7576"/>
              </a:lnSpc>
            </a:pPr>
            <a:r>
              <a:rPr lang="en-US" sz="5412" spc="541">
                <a:solidFill>
                  <a:srgbClr val="232323"/>
                </a:solidFill>
                <a:latin typeface="Noot Bold"/>
              </a:rPr>
              <a:t>"Ranchfuls"</a:t>
            </a:r>
          </a:p>
          <a:p>
            <a:pPr algn="ctr">
              <a:lnSpc>
                <a:spcPts val="7576"/>
              </a:lnSpc>
            </a:pPr>
            <a:r>
              <a:rPr lang="en-US" sz="5412" spc="541">
                <a:solidFill>
                  <a:srgbClr val="232323"/>
                </a:solidFill>
                <a:latin typeface="Noot Bold"/>
              </a:rPr>
              <a:t>Snacks</a:t>
            </a:r>
          </a:p>
        </p:txBody>
      </p:sp>
      <p:sp>
        <p:nvSpPr>
          <p:cNvPr name="TextBox 11" id="11"/>
          <p:cNvSpPr txBox="true"/>
          <p:nvPr/>
        </p:nvSpPr>
        <p:spPr>
          <a:xfrm rot="0">
            <a:off x="1028700" y="2718485"/>
            <a:ext cx="8444919" cy="6319439"/>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Welch's introduced a new flavor of their popular Fruit Snacks product via the brand's Facebook page with the post: "Get ready to experience the ultimate sauce-filled snack! Made with REAL Buttermilk and veggies and no artificial colors or flavors, every bite is bursting with zesty flavor."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6366080" y="456335"/>
            <a:ext cx="5555840" cy="6716860"/>
          </a:xfrm>
          <a:prstGeom prst="rect">
            <a:avLst/>
          </a:prstGeom>
        </p:spPr>
      </p:pic>
      <p:sp>
        <p:nvSpPr>
          <p:cNvPr name="TextBox 6" id="6"/>
          <p:cNvSpPr txBox="true"/>
          <p:nvPr/>
        </p:nvSpPr>
        <p:spPr>
          <a:xfrm rot="0">
            <a:off x="4081751" y="7589472"/>
            <a:ext cx="10124497"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APRIL FOOLS!</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11068949" y="3518088"/>
            <a:ext cx="4763398" cy="6234948"/>
          </a:xfrm>
          <a:prstGeom prst="rect">
            <a:avLst/>
          </a:prstGeom>
        </p:spPr>
      </p:pic>
      <p:sp>
        <p:nvSpPr>
          <p:cNvPr name="TextBox 8" id="8"/>
          <p:cNvSpPr txBox="true"/>
          <p:nvPr/>
        </p:nvSpPr>
        <p:spPr>
          <a:xfrm rot="0">
            <a:off x="759365" y="770055"/>
            <a:ext cx="9144000" cy="1150852"/>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570030"/>
            <a:ext cx="7094567" cy="1952953"/>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Ranch-Flavored</a:t>
            </a:r>
          </a:p>
          <a:p>
            <a:pPr algn="ctr">
              <a:lnSpc>
                <a:spcPts val="7856"/>
              </a:lnSpc>
            </a:pPr>
            <a:r>
              <a:rPr lang="en-US" sz="5612" spc="561">
                <a:solidFill>
                  <a:srgbClr val="232323"/>
                </a:solidFill>
                <a:latin typeface="Noot Bold"/>
              </a:rPr>
              <a:t>Ice Cream</a:t>
            </a:r>
          </a:p>
        </p:txBody>
      </p:sp>
      <p:sp>
        <p:nvSpPr>
          <p:cNvPr name="TextBox 11" id="11"/>
          <p:cNvSpPr txBox="true"/>
          <p:nvPr/>
        </p:nvSpPr>
        <p:spPr>
          <a:xfrm rot="0">
            <a:off x="1028700" y="2718485"/>
            <a:ext cx="7364610" cy="6319439"/>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Created in honor of National Ranch Day on March 10, popular ice cream company Van Leeuwen collaborated with the top-selling ranch brand in the country, Hidden Valley Ranch to create a limited edition ranch-flavored ice cream.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6546053" y="456335"/>
            <a:ext cx="5195894" cy="6801055"/>
          </a:xfrm>
          <a:prstGeom prst="rect">
            <a:avLst/>
          </a:prstGeom>
        </p:spPr>
      </p:pic>
      <p:sp>
        <p:nvSpPr>
          <p:cNvPr name="TextBox 6" id="6"/>
          <p:cNvSpPr txBox="true"/>
          <p:nvPr/>
        </p:nvSpPr>
        <p:spPr>
          <a:xfrm rot="0">
            <a:off x="3750471" y="7798702"/>
            <a:ext cx="10787058"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REAL PRODUCT!</a:t>
            </a:r>
          </a:p>
        </p:txBody>
      </p:sp>
      <p:sp>
        <p:nvSpPr>
          <p:cNvPr name="TextBox 7" id="7"/>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0" b="0"/>
          <a:stretch>
            <a:fillRect/>
          </a:stretch>
        </p:blipFill>
        <p:spPr>
          <a:xfrm flipH="false" flipV="false" rot="0">
            <a:off x="9802388" y="4378123"/>
            <a:ext cx="7296520" cy="4101828"/>
          </a:xfrm>
          <a:prstGeom prst="rect">
            <a:avLst/>
          </a:prstGeom>
        </p:spPr>
      </p:pic>
      <p:sp>
        <p:nvSpPr>
          <p:cNvPr name="TextBox 8" id="8"/>
          <p:cNvSpPr txBox="true"/>
          <p:nvPr/>
        </p:nvSpPr>
        <p:spPr>
          <a:xfrm rot="0">
            <a:off x="759365" y="770055"/>
            <a:ext cx="9144000" cy="1150852"/>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903365" y="656869"/>
            <a:ext cx="7094567" cy="1952953"/>
          </a:xfrm>
          <a:prstGeom prst="rect">
            <a:avLst/>
          </a:prstGeom>
        </p:spPr>
        <p:txBody>
          <a:bodyPr anchor="t" rtlCol="false" tIns="0" lIns="0" bIns="0" rIns="0">
            <a:spAutoFit/>
          </a:bodyPr>
          <a:lstStyle/>
          <a:p>
            <a:pPr algn="ctr">
              <a:lnSpc>
                <a:spcPts val="7856"/>
              </a:lnSpc>
            </a:pPr>
            <a:r>
              <a:rPr lang="en-US" sz="5612" spc="561">
                <a:solidFill>
                  <a:srgbClr val="232323"/>
                </a:solidFill>
                <a:latin typeface="Noot Bold"/>
              </a:rPr>
              <a:t>Ramen Noodles for Breakfast</a:t>
            </a:r>
          </a:p>
        </p:txBody>
      </p:sp>
      <p:sp>
        <p:nvSpPr>
          <p:cNvPr name="TextBox 11" id="11"/>
          <p:cNvSpPr txBox="true"/>
          <p:nvPr/>
        </p:nvSpPr>
        <p:spPr>
          <a:xfrm rot="0">
            <a:off x="1028700" y="2718485"/>
            <a:ext cx="6703813" cy="5624114"/>
          </a:xfrm>
          <a:prstGeom prst="rect">
            <a:avLst/>
          </a:prstGeom>
        </p:spPr>
        <p:txBody>
          <a:bodyPr anchor="t" rtlCol="false" tIns="0" lIns="0" bIns="0" rIns="0">
            <a:spAutoFit/>
          </a:bodyPr>
          <a:lstStyle/>
          <a:p>
            <a:pPr>
              <a:lnSpc>
                <a:spcPts val="5534"/>
              </a:lnSpc>
            </a:pPr>
            <a:r>
              <a:rPr lang="en-US" sz="3953">
                <a:solidFill>
                  <a:srgbClr val="000000"/>
                </a:solidFill>
                <a:latin typeface="Kollektif Bold"/>
              </a:rPr>
              <a:t>Cup Noodles recently launched a breakfast product, blending ramen noodles with breakfast flavors of pancakes, maple syrup, sausage, and eggs in the brand's iconic noodle cup.</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240507" y="9753036"/>
            <a:ext cx="1243796" cy="39646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6605384" y="456335"/>
            <a:ext cx="1307832" cy="1144731"/>
          </a:xfrm>
          <a:prstGeom prst="rect">
            <a:avLst/>
          </a:prstGeom>
        </p:spPr>
      </p:pic>
      <p:sp>
        <p:nvSpPr>
          <p:cNvPr name="TextBox 5" id="5"/>
          <p:cNvSpPr txBox="true"/>
          <p:nvPr/>
        </p:nvSpPr>
        <p:spPr>
          <a:xfrm rot="0">
            <a:off x="3750471" y="7798702"/>
            <a:ext cx="10787058" cy="1459598"/>
          </a:xfrm>
          <a:prstGeom prst="rect">
            <a:avLst/>
          </a:prstGeom>
        </p:spPr>
        <p:txBody>
          <a:bodyPr anchor="t" rtlCol="false" tIns="0" lIns="0" bIns="0" rIns="0">
            <a:spAutoFit/>
          </a:bodyPr>
          <a:lstStyle/>
          <a:p>
            <a:pPr algn="ctr">
              <a:lnSpc>
                <a:spcPts val="10963"/>
              </a:lnSpc>
              <a:spcBef>
                <a:spcPct val="0"/>
              </a:spcBef>
            </a:pPr>
            <a:r>
              <a:rPr lang="en-US" sz="10963">
                <a:solidFill>
                  <a:srgbClr val="000000"/>
                </a:solidFill>
                <a:latin typeface="Noot Bold"/>
              </a:rPr>
              <a:t>REAL PRODUCT!</a:t>
            </a:r>
          </a:p>
        </p:txBody>
      </p:sp>
      <p:sp>
        <p:nvSpPr>
          <p:cNvPr name="TextBox 6" id="6"/>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pic>
        <p:nvPicPr>
          <p:cNvPr name="Picture 7" id="7"/>
          <p:cNvPicPr>
            <a:picLocks noChangeAspect="true"/>
          </p:cNvPicPr>
          <p:nvPr/>
        </p:nvPicPr>
        <p:blipFill>
          <a:blip r:embed="rId5"/>
          <a:srcRect l="0" t="0" r="0" b="0"/>
          <a:stretch>
            <a:fillRect/>
          </a:stretch>
        </p:blipFill>
        <p:spPr>
          <a:xfrm flipH="false" flipV="false" rot="0">
            <a:off x="3308983" y="582216"/>
            <a:ext cx="11670035" cy="6560452"/>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299" r="0" b="23450"/>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62405" y="252947"/>
            <a:ext cx="1918276" cy="209934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240507" y="9753036"/>
            <a:ext cx="1243796" cy="396460"/>
          </a:xfrm>
          <a:prstGeom prst="rect">
            <a:avLst/>
          </a:prstGeom>
        </p:spPr>
      </p:pic>
      <p:grpSp>
        <p:nvGrpSpPr>
          <p:cNvPr name="Group 5" id="5"/>
          <p:cNvGrpSpPr/>
          <p:nvPr/>
        </p:nvGrpSpPr>
        <p:grpSpPr>
          <a:xfrm rot="0">
            <a:off x="9903365" y="252947"/>
            <a:ext cx="7094567" cy="2875098"/>
            <a:chOff x="0" y="0"/>
            <a:chExt cx="2588117" cy="1048844"/>
          </a:xfrm>
        </p:grpSpPr>
        <p:sp>
          <p:nvSpPr>
            <p:cNvPr name="Freeform 6" id="6"/>
            <p:cNvSpPr/>
            <p:nvPr/>
          </p:nvSpPr>
          <p:spPr>
            <a:xfrm>
              <a:off x="0" y="0"/>
              <a:ext cx="2588117" cy="1048843"/>
            </a:xfrm>
            <a:custGeom>
              <a:avLst/>
              <a:gdLst/>
              <a:ahLst/>
              <a:cxnLst/>
              <a:rect r="r" b="b" t="t" l="l"/>
              <a:pathLst>
                <a:path h="1048843" w="2588117">
                  <a:moveTo>
                    <a:pt x="0" y="0"/>
                  </a:moveTo>
                  <a:lnTo>
                    <a:pt x="2588117" y="0"/>
                  </a:lnTo>
                  <a:lnTo>
                    <a:pt x="2588117" y="1048843"/>
                  </a:lnTo>
                  <a:lnTo>
                    <a:pt x="0" y="1048843"/>
                  </a:lnTo>
                  <a:close/>
                </a:path>
              </a:pathLst>
            </a:custGeom>
            <a:solidFill>
              <a:srgbClr val="FF66C4"/>
            </a:solidFill>
          </p:spPr>
        </p:sp>
      </p:grpSp>
      <p:pic>
        <p:nvPicPr>
          <p:cNvPr name="Picture 7" id="7"/>
          <p:cNvPicPr>
            <a:picLocks noChangeAspect="true"/>
          </p:cNvPicPr>
          <p:nvPr/>
        </p:nvPicPr>
        <p:blipFill>
          <a:blip r:embed="rId6"/>
          <a:srcRect l="0" t="0" r="61166" b="0"/>
          <a:stretch>
            <a:fillRect/>
          </a:stretch>
        </p:blipFill>
        <p:spPr>
          <a:xfrm flipH="false" flipV="false" rot="0">
            <a:off x="11663377" y="3706412"/>
            <a:ext cx="3574544" cy="5177670"/>
          </a:xfrm>
          <a:prstGeom prst="rect">
            <a:avLst/>
          </a:prstGeom>
        </p:spPr>
      </p:pic>
      <p:sp>
        <p:nvSpPr>
          <p:cNvPr name="TextBox 8" id="8"/>
          <p:cNvSpPr txBox="true"/>
          <p:nvPr/>
        </p:nvSpPr>
        <p:spPr>
          <a:xfrm rot="0">
            <a:off x="759365" y="770055"/>
            <a:ext cx="9144000" cy="1150852"/>
          </a:xfrm>
          <a:prstGeom prst="rect">
            <a:avLst/>
          </a:prstGeom>
        </p:spPr>
        <p:txBody>
          <a:bodyPr anchor="t" rtlCol="false" tIns="0" lIns="0" bIns="0" rIns="0">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2023</a:t>
            </a:r>
          </a:p>
        </p:txBody>
      </p:sp>
      <p:sp>
        <p:nvSpPr>
          <p:cNvPr name="TextBox 9" id="9"/>
          <p:cNvSpPr txBox="true"/>
          <p:nvPr/>
        </p:nvSpPr>
        <p:spPr>
          <a:xfrm rot="0">
            <a:off x="1757947" y="9825286"/>
            <a:ext cx="5974566" cy="223386"/>
          </a:xfrm>
          <a:prstGeom prst="rect">
            <a:avLst/>
          </a:prstGeom>
        </p:spPr>
        <p:txBody>
          <a:bodyPr anchor="t" rtlCol="false" tIns="0" lIns="0" bIns="0" rIns="0">
            <a:spAutoFit/>
          </a:bodyPr>
          <a:lstStyle/>
          <a:p>
            <a:pPr>
              <a:lnSpc>
                <a:spcPts val="1862"/>
              </a:lnSpc>
            </a:pPr>
            <a:r>
              <a:rPr lang="en-US" sz="1330" spc="133">
                <a:solidFill>
                  <a:srgbClr val="232323"/>
                </a:solidFill>
                <a:latin typeface="Noot"/>
              </a:rPr>
              <a:t>www.sportscareerconsulting.com - Marketing Insights from SCC</a:t>
            </a:r>
          </a:p>
        </p:txBody>
      </p:sp>
      <p:sp>
        <p:nvSpPr>
          <p:cNvPr name="TextBox 10" id="10"/>
          <p:cNvSpPr txBox="true"/>
          <p:nvPr/>
        </p:nvSpPr>
        <p:spPr>
          <a:xfrm rot="0">
            <a:off x="9056321" y="703196"/>
            <a:ext cx="8788655" cy="1879348"/>
          </a:xfrm>
          <a:prstGeom prst="rect">
            <a:avLst/>
          </a:prstGeom>
        </p:spPr>
        <p:txBody>
          <a:bodyPr anchor="t" rtlCol="false" tIns="0" lIns="0" bIns="0" rIns="0">
            <a:spAutoFit/>
          </a:bodyPr>
          <a:lstStyle/>
          <a:p>
            <a:pPr algn="ctr">
              <a:lnSpc>
                <a:spcPts val="7576"/>
              </a:lnSpc>
            </a:pPr>
            <a:r>
              <a:rPr lang="en-US" sz="5412" spc="541">
                <a:solidFill>
                  <a:srgbClr val="232323"/>
                </a:solidFill>
                <a:latin typeface="Noot Bold"/>
              </a:rPr>
              <a:t>Suburu's </a:t>
            </a:r>
          </a:p>
          <a:p>
            <a:pPr algn="ctr">
              <a:lnSpc>
                <a:spcPts val="7576"/>
              </a:lnSpc>
            </a:pPr>
            <a:r>
              <a:rPr lang="en-US" sz="5412" spc="541">
                <a:solidFill>
                  <a:srgbClr val="232323"/>
                </a:solidFill>
                <a:latin typeface="Noot Bold"/>
              </a:rPr>
              <a:t>Forager Granola</a:t>
            </a:r>
          </a:p>
        </p:txBody>
      </p:sp>
      <p:sp>
        <p:nvSpPr>
          <p:cNvPr name="TextBox 11" id="11"/>
          <p:cNvSpPr txBox="true"/>
          <p:nvPr/>
        </p:nvSpPr>
        <p:spPr>
          <a:xfrm rot="0">
            <a:off x="541612" y="3274592"/>
            <a:ext cx="9579506" cy="5888909"/>
          </a:xfrm>
          <a:prstGeom prst="rect">
            <a:avLst/>
          </a:prstGeom>
        </p:spPr>
        <p:txBody>
          <a:bodyPr anchor="t" rtlCol="false" tIns="0" lIns="0" bIns="0" rIns="0">
            <a:spAutoFit/>
          </a:bodyPr>
          <a:lstStyle/>
          <a:p>
            <a:pPr>
              <a:lnSpc>
                <a:spcPts val="5114"/>
              </a:lnSpc>
            </a:pPr>
            <a:r>
              <a:rPr lang="en-US" sz="3653">
                <a:solidFill>
                  <a:srgbClr val="000000"/>
                </a:solidFill>
                <a:latin typeface="Kollektif Bold"/>
              </a:rPr>
              <a:t>Subaru created a branded granola snack. The automaker says “At Subaru, we’re committed to being More Than a Car Company, and now, we are literally More Than a Car Company, because we’re making granola. We know Subaru drivers have a reputation for being ‘crunchy,’ and now we have a snack that is as crunchy – or perhaps crunchier – than they are.”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DAFe5xRb36g</dc:identifier>
  <dcterms:modified xsi:type="dcterms:W3CDTF">2011-08-01T06:04:30Z</dcterms:modified>
  <cp:revision>1</cp:revision>
  <dc:title>April Fools Brands - 2023 Edition</dc:title>
</cp:coreProperties>
</file>