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Montserrat Classic Bold" pitchFamily="2" charset="77"/>
      <p:regular r:id="rId26"/>
      <p:bold r:id="rId27"/>
    </p:embeddedFont>
    <p:embeddedFont>
      <p:font typeface="Now Bold" pitchFamily="2" charset="77"/>
      <p:regular r:id="rId28"/>
      <p:bold r:id="rId29"/>
    </p:embeddedFont>
    <p:embeddedFont>
      <p:font typeface="Now Bold Bold" pitchFamily="2" charset="77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ADE3"/>
    <a:srgbClr val="F2CC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558" autoAdjust="0"/>
  </p:normalViewPr>
  <p:slideViewPr>
    <p:cSldViewPr>
      <p:cViewPr varScale="1">
        <p:scale>
          <a:sx n="80" d="100"/>
          <a:sy n="80" d="100"/>
        </p:scale>
        <p:origin x="82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parade.com/1289370/jessicasager/chick-fil-a-breakfast-hours/" TargetMode="Externa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parade.com/1289370/jessicasager/chick-fil-a-breakfast-hours/" TargetMode="Externa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29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29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29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41.svg"/><Relationship Id="rId7" Type="http://schemas.openxmlformats.org/officeDocument/2006/relationships/image" Target="../media/image29.svg"/><Relationship Id="rId12" Type="http://schemas.openxmlformats.org/officeDocument/2006/relationships/image" Target="../media/image4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45.png"/><Relationship Id="rId5" Type="http://schemas.openxmlformats.org/officeDocument/2006/relationships/image" Target="../media/image6.svg"/><Relationship Id="rId10" Type="http://schemas.openxmlformats.org/officeDocument/2006/relationships/image" Target="../media/image44.png"/><Relationship Id="rId4" Type="http://schemas.openxmlformats.org/officeDocument/2006/relationships/image" Target="../media/image5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29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sv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42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82560">
            <a:off x="13801758" y="955042"/>
            <a:ext cx="3966723" cy="430315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984162" y="831979"/>
            <a:ext cx="8319677" cy="2553892"/>
            <a:chOff x="22137" y="73561"/>
            <a:chExt cx="11092902" cy="3405189"/>
          </a:xfrm>
        </p:grpSpPr>
        <p:grpSp>
          <p:nvGrpSpPr>
            <p:cNvPr id="4" name="Group 4"/>
            <p:cNvGrpSpPr/>
            <p:nvPr/>
          </p:nvGrpSpPr>
          <p:grpSpPr>
            <a:xfrm rot="45688">
              <a:off x="22137" y="73561"/>
              <a:ext cx="11092902" cy="3405189"/>
              <a:chOff x="0" y="0"/>
              <a:chExt cx="28362499" cy="8706439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72390" y="72390"/>
                <a:ext cx="28217719" cy="8561659"/>
              </a:xfrm>
              <a:custGeom>
                <a:avLst/>
                <a:gdLst/>
                <a:ahLst/>
                <a:cxnLst/>
                <a:rect l="l" t="t" r="r" b="b"/>
                <a:pathLst>
                  <a:path w="28217719" h="8561659">
                    <a:moveTo>
                      <a:pt x="0" y="0"/>
                    </a:moveTo>
                    <a:lnTo>
                      <a:pt x="28217719" y="0"/>
                    </a:lnTo>
                    <a:lnTo>
                      <a:pt x="28217719" y="8561659"/>
                    </a:lnTo>
                    <a:lnTo>
                      <a:pt x="0" y="85616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0" y="0"/>
                <a:ext cx="28362498" cy="8706439"/>
              </a:xfrm>
              <a:custGeom>
                <a:avLst/>
                <a:gdLst/>
                <a:ahLst/>
                <a:cxnLst/>
                <a:rect l="l" t="t" r="r" b="b"/>
                <a:pathLst>
                  <a:path w="28362498" h="8706439">
                    <a:moveTo>
                      <a:pt x="28217719" y="8561659"/>
                    </a:moveTo>
                    <a:lnTo>
                      <a:pt x="28362498" y="8561659"/>
                    </a:lnTo>
                    <a:lnTo>
                      <a:pt x="28362498" y="8706439"/>
                    </a:lnTo>
                    <a:lnTo>
                      <a:pt x="28217719" y="8706439"/>
                    </a:lnTo>
                    <a:lnTo>
                      <a:pt x="28217719" y="8561659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8561660"/>
                    </a:lnTo>
                    <a:lnTo>
                      <a:pt x="0" y="8561660"/>
                    </a:lnTo>
                    <a:lnTo>
                      <a:pt x="0" y="144780"/>
                    </a:lnTo>
                    <a:close/>
                    <a:moveTo>
                      <a:pt x="0" y="8561660"/>
                    </a:moveTo>
                    <a:lnTo>
                      <a:pt x="144780" y="8561660"/>
                    </a:lnTo>
                    <a:lnTo>
                      <a:pt x="144780" y="8706439"/>
                    </a:lnTo>
                    <a:lnTo>
                      <a:pt x="0" y="8706439"/>
                    </a:lnTo>
                    <a:lnTo>
                      <a:pt x="0" y="8561659"/>
                    </a:lnTo>
                    <a:close/>
                    <a:moveTo>
                      <a:pt x="28217719" y="144780"/>
                    </a:moveTo>
                    <a:lnTo>
                      <a:pt x="28362498" y="144780"/>
                    </a:lnTo>
                    <a:lnTo>
                      <a:pt x="28362498" y="8561660"/>
                    </a:lnTo>
                    <a:lnTo>
                      <a:pt x="28217719" y="8561660"/>
                    </a:lnTo>
                    <a:lnTo>
                      <a:pt x="28217719" y="144780"/>
                    </a:lnTo>
                    <a:close/>
                    <a:moveTo>
                      <a:pt x="144780" y="8561659"/>
                    </a:moveTo>
                    <a:lnTo>
                      <a:pt x="28217719" y="8561659"/>
                    </a:lnTo>
                    <a:lnTo>
                      <a:pt x="28217719" y="8706439"/>
                    </a:lnTo>
                    <a:lnTo>
                      <a:pt x="144780" y="8706439"/>
                    </a:lnTo>
                    <a:lnTo>
                      <a:pt x="144780" y="8561659"/>
                    </a:lnTo>
                    <a:close/>
                    <a:moveTo>
                      <a:pt x="28217719" y="0"/>
                    </a:moveTo>
                    <a:lnTo>
                      <a:pt x="28362498" y="0"/>
                    </a:lnTo>
                    <a:lnTo>
                      <a:pt x="28362498" y="144780"/>
                    </a:lnTo>
                    <a:lnTo>
                      <a:pt x="28217719" y="144780"/>
                    </a:lnTo>
                    <a:lnTo>
                      <a:pt x="28217719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8217719" y="0"/>
                    </a:lnTo>
                    <a:lnTo>
                      <a:pt x="28217719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 rot="45688">
              <a:off x="167754" y="570570"/>
              <a:ext cx="10801666" cy="20774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2996"/>
                </a:lnSpc>
              </a:pPr>
              <a:r>
                <a:rPr lang="en-US" sz="8000" spc="535" dirty="0">
                  <a:solidFill>
                    <a:srgbClr val="000000"/>
                  </a:solidFill>
                  <a:latin typeface="Now Bold Bold"/>
                </a:rPr>
                <a:t>BRANDS THAT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34141" y="5694359"/>
            <a:ext cx="13904308" cy="2553892"/>
            <a:chOff x="128675" y="978381"/>
            <a:chExt cx="18539077" cy="3405189"/>
          </a:xfrm>
        </p:grpSpPr>
        <p:grpSp>
          <p:nvGrpSpPr>
            <p:cNvPr id="9" name="Group 9"/>
            <p:cNvGrpSpPr/>
            <p:nvPr/>
          </p:nvGrpSpPr>
          <p:grpSpPr>
            <a:xfrm rot="367142">
              <a:off x="128675" y="978381"/>
              <a:ext cx="18539077" cy="3405189"/>
              <a:chOff x="0" y="0"/>
              <a:chExt cx="47400992" cy="8706439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72390" y="72390"/>
                <a:ext cx="47256213" cy="8561659"/>
              </a:xfrm>
              <a:custGeom>
                <a:avLst/>
                <a:gdLst/>
                <a:ahLst/>
                <a:cxnLst/>
                <a:rect l="l" t="t" r="r" b="b"/>
                <a:pathLst>
                  <a:path w="47256213" h="8561659">
                    <a:moveTo>
                      <a:pt x="0" y="0"/>
                    </a:moveTo>
                    <a:lnTo>
                      <a:pt x="47256213" y="0"/>
                    </a:lnTo>
                    <a:lnTo>
                      <a:pt x="47256213" y="8561659"/>
                    </a:lnTo>
                    <a:lnTo>
                      <a:pt x="0" y="85616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0" y="0"/>
                <a:ext cx="47400992" cy="8706439"/>
              </a:xfrm>
              <a:custGeom>
                <a:avLst/>
                <a:gdLst/>
                <a:ahLst/>
                <a:cxnLst/>
                <a:rect l="l" t="t" r="r" b="b"/>
                <a:pathLst>
                  <a:path w="47400992" h="8706439">
                    <a:moveTo>
                      <a:pt x="47256213" y="8561659"/>
                    </a:moveTo>
                    <a:lnTo>
                      <a:pt x="47400992" y="8561659"/>
                    </a:lnTo>
                    <a:lnTo>
                      <a:pt x="47400992" y="8706439"/>
                    </a:lnTo>
                    <a:lnTo>
                      <a:pt x="47256213" y="8706439"/>
                    </a:lnTo>
                    <a:lnTo>
                      <a:pt x="47256213" y="8561659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8561660"/>
                    </a:lnTo>
                    <a:lnTo>
                      <a:pt x="0" y="8561660"/>
                    </a:lnTo>
                    <a:lnTo>
                      <a:pt x="0" y="144780"/>
                    </a:lnTo>
                    <a:close/>
                    <a:moveTo>
                      <a:pt x="0" y="8561660"/>
                    </a:moveTo>
                    <a:lnTo>
                      <a:pt x="144780" y="8561660"/>
                    </a:lnTo>
                    <a:lnTo>
                      <a:pt x="144780" y="8706439"/>
                    </a:lnTo>
                    <a:lnTo>
                      <a:pt x="0" y="8706439"/>
                    </a:lnTo>
                    <a:lnTo>
                      <a:pt x="0" y="8561659"/>
                    </a:lnTo>
                    <a:close/>
                    <a:moveTo>
                      <a:pt x="47256213" y="144780"/>
                    </a:moveTo>
                    <a:lnTo>
                      <a:pt x="47400992" y="144780"/>
                    </a:lnTo>
                    <a:lnTo>
                      <a:pt x="47400992" y="8561660"/>
                    </a:lnTo>
                    <a:lnTo>
                      <a:pt x="47256213" y="8561660"/>
                    </a:lnTo>
                    <a:lnTo>
                      <a:pt x="47256213" y="144780"/>
                    </a:lnTo>
                    <a:close/>
                    <a:moveTo>
                      <a:pt x="144780" y="8561659"/>
                    </a:moveTo>
                    <a:lnTo>
                      <a:pt x="47256213" y="8561659"/>
                    </a:lnTo>
                    <a:lnTo>
                      <a:pt x="47256213" y="8706439"/>
                    </a:lnTo>
                    <a:lnTo>
                      <a:pt x="144780" y="8706439"/>
                    </a:lnTo>
                    <a:lnTo>
                      <a:pt x="144780" y="8561659"/>
                    </a:lnTo>
                    <a:close/>
                    <a:moveTo>
                      <a:pt x="47256213" y="0"/>
                    </a:moveTo>
                    <a:lnTo>
                      <a:pt x="47400992" y="0"/>
                    </a:lnTo>
                    <a:lnTo>
                      <a:pt x="47400992" y="144780"/>
                    </a:lnTo>
                    <a:lnTo>
                      <a:pt x="47256213" y="144780"/>
                    </a:lnTo>
                    <a:lnTo>
                      <a:pt x="47256213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47256213" y="0"/>
                    </a:lnTo>
                    <a:lnTo>
                      <a:pt x="47256213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12" name="TextBox 12"/>
            <p:cNvSpPr txBox="1"/>
            <p:nvPr/>
          </p:nvSpPr>
          <p:spPr>
            <a:xfrm rot="367142">
              <a:off x="435738" y="1738555"/>
              <a:ext cx="17654881" cy="24224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2996"/>
                </a:lnSpc>
              </a:pPr>
              <a:r>
                <a:rPr lang="en-US" sz="13398" spc="535" dirty="0">
                  <a:solidFill>
                    <a:srgbClr val="FF0000"/>
                  </a:solidFill>
                  <a:latin typeface="Now Bold Bold"/>
                </a:rPr>
                <a:t>VALENTINE’S </a:t>
              </a: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78384">
            <a:off x="2224585" y="484065"/>
            <a:ext cx="2789222" cy="358428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10089">
            <a:off x="2664865" y="7161644"/>
            <a:ext cx="3121941" cy="263945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323919" y="3106617"/>
            <a:ext cx="3294366" cy="313788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007499" y="3828685"/>
            <a:ext cx="1971539" cy="172566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42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286049" y="1179731"/>
            <a:ext cx="6176691" cy="411779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286049" y="5540054"/>
            <a:ext cx="6176691" cy="411779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3162428"/>
            <a:ext cx="7656341" cy="3751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FFFFFF"/>
                </a:solidFill>
                <a:latin typeface="Now Bold"/>
              </a:rPr>
              <a:t>Chick-Fil-A’s “Heart Trays” will be available for a limited time, filled with select menu items, such as 30-count Chick-fil-A® Nuggets, 10-count Chick-n-Minis®, 6-count Chocolate Chunk Cookies or 12 Chocolate Fudge Brownie halves.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9549399"/>
            <a:ext cx="4988922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Montserrat Classic Bold"/>
              </a:rPr>
              <a:t>Marketing Insights from SCC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90295481-CFC1-FBEC-B440-F7AB41F6A8E3}"/>
              </a:ext>
            </a:extLst>
          </p:cNvPr>
          <p:cNvSpPr txBox="1"/>
          <p:nvPr/>
        </p:nvSpPr>
        <p:spPr>
          <a:xfrm>
            <a:off x="1028700" y="1342910"/>
            <a:ext cx="8480251" cy="1182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710"/>
              </a:lnSpc>
              <a:spcBef>
                <a:spcPct val="0"/>
              </a:spcBef>
            </a:pPr>
            <a:r>
              <a:rPr lang="en-US" sz="898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2CCF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ow Bold Bold"/>
              </a:rPr>
              <a:t>CHICK-FIL-A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42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13641">
            <a:off x="14110422" y="6264300"/>
            <a:ext cx="2850973" cy="34845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23989" y="1108030"/>
            <a:ext cx="7035311" cy="48706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4016689"/>
            <a:ext cx="7656341" cy="3180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Now Bold"/>
              </a:rPr>
              <a:t>Krispy Kreme's 2023 brand collaboration with Hershey's are packaged in a delightful custom red and pink “Choc-Full-of-Love” box with a heart-shaped cutout showcasing the chocolate sweet treats inside.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9549399"/>
            <a:ext cx="4988922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Montserrat Classic Bold"/>
              </a:rPr>
              <a:t>Marketing Insights from SCC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F877E5B8-F87B-5C97-40B6-5B321331E2ED}"/>
              </a:ext>
            </a:extLst>
          </p:cNvPr>
          <p:cNvSpPr txBox="1"/>
          <p:nvPr/>
        </p:nvSpPr>
        <p:spPr>
          <a:xfrm>
            <a:off x="1028700" y="1342910"/>
            <a:ext cx="8480251" cy="2297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710"/>
              </a:lnSpc>
              <a:spcBef>
                <a:spcPct val="0"/>
              </a:spcBef>
            </a:pPr>
            <a:r>
              <a:rPr lang="en-US" sz="898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2CCF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ow Bold Bold"/>
              </a:rPr>
              <a:t>KRISPY KREME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42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13641">
            <a:off x="14039549" y="5826830"/>
            <a:ext cx="2850973" cy="34845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706998" y="1028700"/>
            <a:ext cx="7552302" cy="423684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3912799"/>
            <a:ext cx="7656341" cy="3212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dirty="0">
                <a:solidFill>
                  <a:srgbClr val="FFFFFF"/>
                </a:solidFill>
                <a:latin typeface="Now Bold"/>
              </a:rPr>
              <a:t>In 2023, Baskin Robbins is bringing back a fan-favorite Flavor of the Month worth melting for, Love Potion #31, along with a sweet new surprise, the Crazy for You Cake.</a:t>
            </a:r>
          </a:p>
          <a:p>
            <a:pPr>
              <a:lnSpc>
                <a:spcPts val="4200"/>
              </a:lnSpc>
            </a:pPr>
            <a:endParaRPr lang="en-US" sz="3000" dirty="0">
              <a:solidFill>
                <a:srgbClr val="FFFFFF"/>
              </a:solidFill>
              <a:latin typeface="Now Bold"/>
              <a:hlinkClick r:id="rId5" tooltip="https://parade.com/1289370/jessicasager/chick-fil-a-breakfast-hours/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9549399"/>
            <a:ext cx="4988922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Montserrat Classic Bold"/>
              </a:rPr>
              <a:t>Marketing Insights from SCC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51E60FB2-A66F-D8ED-CB5E-96F7F00E4F96}"/>
              </a:ext>
            </a:extLst>
          </p:cNvPr>
          <p:cNvSpPr txBox="1"/>
          <p:nvPr/>
        </p:nvSpPr>
        <p:spPr>
          <a:xfrm>
            <a:off x="1028700" y="1342910"/>
            <a:ext cx="8480251" cy="2297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710"/>
              </a:lnSpc>
              <a:spcBef>
                <a:spcPct val="0"/>
              </a:spcBef>
            </a:pPr>
            <a:r>
              <a:rPr lang="en-US" sz="898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2CCF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ow Bold Bold"/>
              </a:rPr>
              <a:t>BASKIN ROBBINS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42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13641">
            <a:off x="14039549" y="5826830"/>
            <a:ext cx="2850973" cy="34845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020256" y="1071538"/>
            <a:ext cx="7239044" cy="407196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2943954"/>
            <a:ext cx="7656341" cy="5366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FFFFFF"/>
                </a:solidFill>
                <a:latin typeface="Now Bold"/>
              </a:rPr>
              <a:t>This year, Brach’s is introducing limited-edition Conversation Hearts inspired by the enduring sitcom “Friends.” The hearts will feature 26 quotes and references from the show, including “UR My LBSTR,” “Moo point” and “On a Break.” The flavors will include watermelon, strawberry, blueberry, pineapple, cherry and orange. </a:t>
            </a:r>
            <a:endParaRPr lang="en-US" sz="3000" dirty="0">
              <a:solidFill>
                <a:srgbClr val="FFFFFF"/>
              </a:solidFill>
              <a:latin typeface="Now Bold"/>
              <a:hlinkClick r:id="rId5" tooltip="https://parade.com/1289370/jessicasager/chick-fil-a-breakfast-hours/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9549399"/>
            <a:ext cx="4988922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Montserrat Classic Bold"/>
              </a:rPr>
              <a:t>Marketing Insights from SCC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9B32FD87-81FF-3B5A-BCD7-6DCD6DDCCD85}"/>
              </a:ext>
            </a:extLst>
          </p:cNvPr>
          <p:cNvSpPr txBox="1"/>
          <p:nvPr/>
        </p:nvSpPr>
        <p:spPr>
          <a:xfrm>
            <a:off x="1028700" y="1342910"/>
            <a:ext cx="8480251" cy="1182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710"/>
              </a:lnSpc>
              <a:spcBef>
                <a:spcPct val="0"/>
              </a:spcBef>
            </a:pPr>
            <a:r>
              <a:rPr lang="en-US" sz="898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2CCF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ow Bold Bold"/>
              </a:rPr>
              <a:t>BRACH’S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42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577698" y="1047336"/>
            <a:ext cx="6681602" cy="668160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3033643"/>
            <a:ext cx="7656341" cy="3212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dirty="0">
                <a:solidFill>
                  <a:srgbClr val="FFFFFF"/>
                </a:solidFill>
                <a:latin typeface="Now Bold"/>
              </a:rPr>
              <a:t>Just in time for Valentine's Day, in Tyson brought back their "Nuggets of Love" heart-shaped chicken nuggets which were a very popular item last year. </a:t>
            </a:r>
          </a:p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endParaRPr lang="en-US" sz="3000" dirty="0">
              <a:solidFill>
                <a:srgbClr val="FFFFFF"/>
              </a:solidFill>
              <a:latin typeface="Now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9549399"/>
            <a:ext cx="4988922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Montserrat Classic Bold"/>
              </a:rPr>
              <a:t>Marketing Insights from SCC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743458" y="7221022"/>
            <a:ext cx="2350082" cy="2376002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C0D09B8F-E88D-4F77-A296-C20AC9DE548B}"/>
              </a:ext>
            </a:extLst>
          </p:cNvPr>
          <p:cNvSpPr txBox="1"/>
          <p:nvPr/>
        </p:nvSpPr>
        <p:spPr>
          <a:xfrm>
            <a:off x="1028700" y="1342910"/>
            <a:ext cx="8480251" cy="1182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710"/>
              </a:lnSpc>
              <a:spcBef>
                <a:spcPct val="0"/>
              </a:spcBef>
            </a:pPr>
            <a:r>
              <a:rPr lang="en-US" sz="898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2CCF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ow Bold Bold"/>
              </a:rPr>
              <a:t>TYSON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42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13641">
            <a:off x="14039549" y="6005900"/>
            <a:ext cx="2850973" cy="34845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549751" y="1028700"/>
            <a:ext cx="6709549" cy="447303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2968944"/>
            <a:ext cx="7656341" cy="3180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Now Bold"/>
              </a:rPr>
              <a:t>DQ dropped two new menu items for Valentine's Day this year, including a new Blizzard, inspired by the holiday, and a triple truffle Blizzard cupid cake shaped in the form of a heart.</a:t>
            </a:r>
          </a:p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endParaRPr lang="en-US" sz="3000">
              <a:solidFill>
                <a:srgbClr val="FFFFFF"/>
              </a:solidFill>
              <a:latin typeface="Now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9549399"/>
            <a:ext cx="4988922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Montserrat Classic Bold"/>
              </a:rPr>
              <a:t>Marketing Insights from SCC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11AFF9EA-BFEC-9A11-9A6C-D5C121C9ED2E}"/>
              </a:ext>
            </a:extLst>
          </p:cNvPr>
          <p:cNvSpPr txBox="1"/>
          <p:nvPr/>
        </p:nvSpPr>
        <p:spPr>
          <a:xfrm>
            <a:off x="1028700" y="1342910"/>
            <a:ext cx="8480251" cy="1182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710"/>
              </a:lnSpc>
              <a:spcBef>
                <a:spcPct val="0"/>
              </a:spcBef>
            </a:pPr>
            <a:r>
              <a:rPr lang="en-US" sz="898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2CCF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ow Bold Bold"/>
              </a:rPr>
              <a:t>DQ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42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8981" y="2159513"/>
            <a:ext cx="16650039" cy="7255091"/>
            <a:chOff x="0" y="0"/>
            <a:chExt cx="65983261" cy="28751559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65838483" cy="28606780"/>
            </a:xfrm>
            <a:custGeom>
              <a:avLst/>
              <a:gdLst/>
              <a:ahLst/>
              <a:cxnLst/>
              <a:rect l="l" t="t" r="r" b="b"/>
              <a:pathLst>
                <a:path w="65838483" h="28606780">
                  <a:moveTo>
                    <a:pt x="0" y="0"/>
                  </a:moveTo>
                  <a:lnTo>
                    <a:pt x="65838483" y="0"/>
                  </a:lnTo>
                  <a:lnTo>
                    <a:pt x="65838483" y="28606780"/>
                  </a:lnTo>
                  <a:lnTo>
                    <a:pt x="0" y="286067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5983259" cy="28751560"/>
            </a:xfrm>
            <a:custGeom>
              <a:avLst/>
              <a:gdLst/>
              <a:ahLst/>
              <a:cxnLst/>
              <a:rect l="l" t="t" r="r" b="b"/>
              <a:pathLst>
                <a:path w="65983259" h="28751560">
                  <a:moveTo>
                    <a:pt x="65838481" y="28606778"/>
                  </a:moveTo>
                  <a:lnTo>
                    <a:pt x="65983259" y="28606778"/>
                  </a:lnTo>
                  <a:lnTo>
                    <a:pt x="65983259" y="28751560"/>
                  </a:lnTo>
                  <a:lnTo>
                    <a:pt x="65838481" y="28751560"/>
                  </a:lnTo>
                  <a:lnTo>
                    <a:pt x="65838481" y="2860677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8606778"/>
                  </a:lnTo>
                  <a:lnTo>
                    <a:pt x="0" y="28606778"/>
                  </a:lnTo>
                  <a:lnTo>
                    <a:pt x="0" y="144780"/>
                  </a:lnTo>
                  <a:close/>
                  <a:moveTo>
                    <a:pt x="0" y="28606778"/>
                  </a:moveTo>
                  <a:lnTo>
                    <a:pt x="144780" y="28606778"/>
                  </a:lnTo>
                  <a:lnTo>
                    <a:pt x="144780" y="28751560"/>
                  </a:lnTo>
                  <a:lnTo>
                    <a:pt x="0" y="28751560"/>
                  </a:lnTo>
                  <a:lnTo>
                    <a:pt x="0" y="28606778"/>
                  </a:lnTo>
                  <a:close/>
                  <a:moveTo>
                    <a:pt x="65838481" y="144780"/>
                  </a:moveTo>
                  <a:lnTo>
                    <a:pt x="65983259" y="144780"/>
                  </a:lnTo>
                  <a:lnTo>
                    <a:pt x="65983259" y="28606778"/>
                  </a:lnTo>
                  <a:lnTo>
                    <a:pt x="65838481" y="28606778"/>
                  </a:lnTo>
                  <a:lnTo>
                    <a:pt x="65838481" y="144780"/>
                  </a:lnTo>
                  <a:close/>
                  <a:moveTo>
                    <a:pt x="144780" y="28606778"/>
                  </a:moveTo>
                  <a:lnTo>
                    <a:pt x="65838481" y="28606778"/>
                  </a:lnTo>
                  <a:lnTo>
                    <a:pt x="65838481" y="28751560"/>
                  </a:lnTo>
                  <a:lnTo>
                    <a:pt x="144780" y="28751560"/>
                  </a:lnTo>
                  <a:lnTo>
                    <a:pt x="144780" y="28606778"/>
                  </a:lnTo>
                  <a:close/>
                  <a:moveTo>
                    <a:pt x="65838481" y="0"/>
                  </a:moveTo>
                  <a:lnTo>
                    <a:pt x="65983259" y="0"/>
                  </a:lnTo>
                  <a:lnTo>
                    <a:pt x="65983259" y="144780"/>
                  </a:lnTo>
                  <a:lnTo>
                    <a:pt x="65838481" y="144780"/>
                  </a:lnTo>
                  <a:lnTo>
                    <a:pt x="6583848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5838481" y="0"/>
                  </a:lnTo>
                  <a:lnTo>
                    <a:pt x="6583848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818981" y="659320"/>
            <a:ext cx="16650039" cy="1139447"/>
            <a:chOff x="0" y="0"/>
            <a:chExt cx="22200051" cy="1519263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474" b="474"/>
            <a:stretch>
              <a:fillRect/>
            </a:stretch>
          </p:blipFill>
          <p:spPr>
            <a:xfrm>
              <a:off x="0" y="0"/>
              <a:ext cx="22200051" cy="1519263"/>
            </a:xfrm>
            <a:prstGeom prst="rect">
              <a:avLst/>
            </a:prstGeom>
          </p:spPr>
        </p:pic>
        <p:sp>
          <p:nvSpPr>
            <p:cNvPr id="7" name="TextBox 7"/>
            <p:cNvSpPr txBox="1"/>
            <p:nvPr/>
          </p:nvSpPr>
          <p:spPr>
            <a:xfrm>
              <a:off x="4985944" y="154218"/>
              <a:ext cx="11970813" cy="11060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6999"/>
                </a:lnSpc>
                <a:spcBef>
                  <a:spcPct val="0"/>
                </a:spcBef>
              </a:pPr>
              <a:r>
                <a:rPr lang="en-US" sz="4999">
                  <a:solidFill>
                    <a:srgbClr val="000000"/>
                  </a:solidFill>
                  <a:latin typeface="Now Bold"/>
                </a:rPr>
                <a:t>DISCUSSION QUESTIONS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34937">
            <a:off x="315925" y="7867173"/>
            <a:ext cx="2404967" cy="203329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134126">
            <a:off x="15325786" y="64368"/>
            <a:ext cx="3438740" cy="347666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518409" y="2510576"/>
            <a:ext cx="13995068" cy="4384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Now Bold"/>
              </a:rPr>
              <a:t>1) WHAT DO THE BRANDS FEATURED IN THIS PRESENTATION HAVE IN COMMON?</a:t>
            </a:r>
          </a:p>
          <a:p>
            <a:pPr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Now Bold"/>
            </a:endParaRP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Now Bold"/>
              </a:rPr>
              <a:t>2) WHAT IS PROMOTION?</a:t>
            </a:r>
          </a:p>
          <a:p>
            <a:pPr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Now Bold"/>
            </a:endParaRP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Now Bold"/>
              </a:rPr>
              <a:t>3) WHAT IS PACKAGING AS IT RELATES TO MARKETING?</a:t>
            </a:r>
          </a:p>
          <a:p>
            <a:pPr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Now Bold"/>
            </a:endParaRPr>
          </a:p>
          <a:p>
            <a:pPr marL="0" lvl="0" indent="0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Now Bold"/>
              </a:rPr>
              <a:t>4) HAVE YOU SEEN ANY OTHER EXAMPLES OF VALENTINE'S DAY PACKAGING OR PROMOTIONS?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264232" y="7317574"/>
            <a:ext cx="13995068" cy="1940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Now Bold"/>
              </a:rPr>
              <a:t>5) WHAT IS CROSS PROMOTION?</a:t>
            </a:r>
          </a:p>
          <a:p>
            <a:pPr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Now Bold"/>
            </a:endParaRPr>
          </a:p>
          <a:p>
            <a:pPr marL="0" lvl="0" indent="0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Now Bold"/>
              </a:rPr>
              <a:t>6) WHAT IS ONE EXAMPLE OF CROSS PROMOTION FROM THIS PRESENTATION?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42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8981" y="2159513"/>
            <a:ext cx="16650039" cy="7255091"/>
            <a:chOff x="0" y="0"/>
            <a:chExt cx="65983261" cy="28751559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65838483" cy="28606780"/>
            </a:xfrm>
            <a:custGeom>
              <a:avLst/>
              <a:gdLst/>
              <a:ahLst/>
              <a:cxnLst/>
              <a:rect l="l" t="t" r="r" b="b"/>
              <a:pathLst>
                <a:path w="65838483" h="28606780">
                  <a:moveTo>
                    <a:pt x="0" y="0"/>
                  </a:moveTo>
                  <a:lnTo>
                    <a:pt x="65838483" y="0"/>
                  </a:lnTo>
                  <a:lnTo>
                    <a:pt x="65838483" y="28606780"/>
                  </a:lnTo>
                  <a:lnTo>
                    <a:pt x="0" y="286067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5983259" cy="28751560"/>
            </a:xfrm>
            <a:custGeom>
              <a:avLst/>
              <a:gdLst/>
              <a:ahLst/>
              <a:cxnLst/>
              <a:rect l="l" t="t" r="r" b="b"/>
              <a:pathLst>
                <a:path w="65983259" h="28751560">
                  <a:moveTo>
                    <a:pt x="65838481" y="28606778"/>
                  </a:moveTo>
                  <a:lnTo>
                    <a:pt x="65983259" y="28606778"/>
                  </a:lnTo>
                  <a:lnTo>
                    <a:pt x="65983259" y="28751560"/>
                  </a:lnTo>
                  <a:lnTo>
                    <a:pt x="65838481" y="28751560"/>
                  </a:lnTo>
                  <a:lnTo>
                    <a:pt x="65838481" y="2860677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8606778"/>
                  </a:lnTo>
                  <a:lnTo>
                    <a:pt x="0" y="28606778"/>
                  </a:lnTo>
                  <a:lnTo>
                    <a:pt x="0" y="144780"/>
                  </a:lnTo>
                  <a:close/>
                  <a:moveTo>
                    <a:pt x="0" y="28606778"/>
                  </a:moveTo>
                  <a:lnTo>
                    <a:pt x="144780" y="28606778"/>
                  </a:lnTo>
                  <a:lnTo>
                    <a:pt x="144780" y="28751560"/>
                  </a:lnTo>
                  <a:lnTo>
                    <a:pt x="0" y="28751560"/>
                  </a:lnTo>
                  <a:lnTo>
                    <a:pt x="0" y="28606778"/>
                  </a:lnTo>
                  <a:close/>
                  <a:moveTo>
                    <a:pt x="65838481" y="144780"/>
                  </a:moveTo>
                  <a:lnTo>
                    <a:pt x="65983259" y="144780"/>
                  </a:lnTo>
                  <a:lnTo>
                    <a:pt x="65983259" y="28606778"/>
                  </a:lnTo>
                  <a:lnTo>
                    <a:pt x="65838481" y="28606778"/>
                  </a:lnTo>
                  <a:lnTo>
                    <a:pt x="65838481" y="144780"/>
                  </a:lnTo>
                  <a:close/>
                  <a:moveTo>
                    <a:pt x="144780" y="28606778"/>
                  </a:moveTo>
                  <a:lnTo>
                    <a:pt x="65838481" y="28606778"/>
                  </a:lnTo>
                  <a:lnTo>
                    <a:pt x="65838481" y="28751560"/>
                  </a:lnTo>
                  <a:lnTo>
                    <a:pt x="144780" y="28751560"/>
                  </a:lnTo>
                  <a:lnTo>
                    <a:pt x="144780" y="28606778"/>
                  </a:lnTo>
                  <a:close/>
                  <a:moveTo>
                    <a:pt x="65838481" y="0"/>
                  </a:moveTo>
                  <a:lnTo>
                    <a:pt x="65983259" y="0"/>
                  </a:lnTo>
                  <a:lnTo>
                    <a:pt x="65983259" y="144780"/>
                  </a:lnTo>
                  <a:lnTo>
                    <a:pt x="65838481" y="144780"/>
                  </a:lnTo>
                  <a:lnTo>
                    <a:pt x="6583848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5838481" y="0"/>
                  </a:lnTo>
                  <a:lnTo>
                    <a:pt x="6583848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818981" y="659320"/>
            <a:ext cx="16650039" cy="1139447"/>
            <a:chOff x="0" y="0"/>
            <a:chExt cx="22200051" cy="1519263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474" b="474"/>
            <a:stretch>
              <a:fillRect/>
            </a:stretch>
          </p:blipFill>
          <p:spPr>
            <a:xfrm>
              <a:off x="0" y="0"/>
              <a:ext cx="22200051" cy="1519263"/>
            </a:xfrm>
            <a:prstGeom prst="rect">
              <a:avLst/>
            </a:prstGeom>
          </p:spPr>
        </p:pic>
        <p:sp>
          <p:nvSpPr>
            <p:cNvPr id="7" name="TextBox 7"/>
            <p:cNvSpPr txBox="1"/>
            <p:nvPr/>
          </p:nvSpPr>
          <p:spPr>
            <a:xfrm>
              <a:off x="4985944" y="154218"/>
              <a:ext cx="11970813" cy="11060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6999"/>
                </a:lnSpc>
                <a:spcBef>
                  <a:spcPct val="0"/>
                </a:spcBef>
              </a:pPr>
              <a:r>
                <a:rPr lang="en-US" sz="4999">
                  <a:solidFill>
                    <a:srgbClr val="000000"/>
                  </a:solidFill>
                  <a:latin typeface="Now Bold"/>
                </a:rPr>
                <a:t>DISCUSSION QUESTIONS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34937">
            <a:off x="315925" y="7867173"/>
            <a:ext cx="2404967" cy="203329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134126">
            <a:off x="15325786" y="64368"/>
            <a:ext cx="3438740" cy="347666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518409" y="2510576"/>
            <a:ext cx="13995068" cy="4872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Now Bold"/>
              </a:rPr>
              <a:t>7) WHAT OTHER BUSINESSES OR BRANDS MIGHT BENEFIT FROM VALENTINE'S DAY PACKAGING OR PROMOTION?</a:t>
            </a:r>
          </a:p>
          <a:p>
            <a:pPr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Now Bold"/>
            </a:endParaRP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Now Bold"/>
              </a:rPr>
              <a:t>8) WHY MIGHT RESTAURANTS AND/OR HOSPITALITY &amp; TRAVEL BRANDS BE INTERESTED IN MARKETING AROUND VALENTINE'S DAY?</a:t>
            </a:r>
          </a:p>
          <a:p>
            <a:pPr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Now Bold"/>
            </a:endParaRP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Now Bold"/>
              </a:rPr>
              <a:t>9) WHY DO YOU THINK SOME BRANDS ARE TAKING AN ANTI-VALENTINE'S DAY MARKETING APPROACH? </a:t>
            </a:r>
          </a:p>
          <a:p>
            <a:pPr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Now Bold"/>
            </a:endParaRPr>
          </a:p>
          <a:p>
            <a:pPr marL="0" lvl="0" indent="0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Now Bold"/>
              </a:rPr>
              <a:t>10) IN YOUR OPINION, IS THAT A RISKY STRATEGY?  WHY OR WHY NOT?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42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8981" y="2369126"/>
            <a:ext cx="16650039" cy="7255091"/>
            <a:chOff x="0" y="0"/>
            <a:chExt cx="65983261" cy="28751559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65838483" cy="28606780"/>
            </a:xfrm>
            <a:custGeom>
              <a:avLst/>
              <a:gdLst/>
              <a:ahLst/>
              <a:cxnLst/>
              <a:rect l="l" t="t" r="r" b="b"/>
              <a:pathLst>
                <a:path w="65838483" h="28606780">
                  <a:moveTo>
                    <a:pt x="0" y="0"/>
                  </a:moveTo>
                  <a:lnTo>
                    <a:pt x="65838483" y="0"/>
                  </a:lnTo>
                  <a:lnTo>
                    <a:pt x="65838483" y="28606780"/>
                  </a:lnTo>
                  <a:lnTo>
                    <a:pt x="0" y="286067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5983259" cy="28751560"/>
            </a:xfrm>
            <a:custGeom>
              <a:avLst/>
              <a:gdLst/>
              <a:ahLst/>
              <a:cxnLst/>
              <a:rect l="l" t="t" r="r" b="b"/>
              <a:pathLst>
                <a:path w="65983259" h="28751560">
                  <a:moveTo>
                    <a:pt x="65838481" y="28606778"/>
                  </a:moveTo>
                  <a:lnTo>
                    <a:pt x="65983259" y="28606778"/>
                  </a:lnTo>
                  <a:lnTo>
                    <a:pt x="65983259" y="28751560"/>
                  </a:lnTo>
                  <a:lnTo>
                    <a:pt x="65838481" y="28751560"/>
                  </a:lnTo>
                  <a:lnTo>
                    <a:pt x="65838481" y="2860677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8606778"/>
                  </a:lnTo>
                  <a:lnTo>
                    <a:pt x="0" y="28606778"/>
                  </a:lnTo>
                  <a:lnTo>
                    <a:pt x="0" y="144780"/>
                  </a:lnTo>
                  <a:close/>
                  <a:moveTo>
                    <a:pt x="0" y="28606778"/>
                  </a:moveTo>
                  <a:lnTo>
                    <a:pt x="144780" y="28606778"/>
                  </a:lnTo>
                  <a:lnTo>
                    <a:pt x="144780" y="28751560"/>
                  </a:lnTo>
                  <a:lnTo>
                    <a:pt x="0" y="28751560"/>
                  </a:lnTo>
                  <a:lnTo>
                    <a:pt x="0" y="28606778"/>
                  </a:lnTo>
                  <a:close/>
                  <a:moveTo>
                    <a:pt x="65838481" y="144780"/>
                  </a:moveTo>
                  <a:lnTo>
                    <a:pt x="65983259" y="144780"/>
                  </a:lnTo>
                  <a:lnTo>
                    <a:pt x="65983259" y="28606778"/>
                  </a:lnTo>
                  <a:lnTo>
                    <a:pt x="65838481" y="28606778"/>
                  </a:lnTo>
                  <a:lnTo>
                    <a:pt x="65838481" y="144780"/>
                  </a:lnTo>
                  <a:close/>
                  <a:moveTo>
                    <a:pt x="144780" y="28606778"/>
                  </a:moveTo>
                  <a:lnTo>
                    <a:pt x="65838481" y="28606778"/>
                  </a:lnTo>
                  <a:lnTo>
                    <a:pt x="65838481" y="28751560"/>
                  </a:lnTo>
                  <a:lnTo>
                    <a:pt x="144780" y="28751560"/>
                  </a:lnTo>
                  <a:lnTo>
                    <a:pt x="144780" y="28606778"/>
                  </a:lnTo>
                  <a:close/>
                  <a:moveTo>
                    <a:pt x="65838481" y="0"/>
                  </a:moveTo>
                  <a:lnTo>
                    <a:pt x="65983259" y="0"/>
                  </a:lnTo>
                  <a:lnTo>
                    <a:pt x="65983259" y="144780"/>
                  </a:lnTo>
                  <a:lnTo>
                    <a:pt x="65838481" y="144780"/>
                  </a:lnTo>
                  <a:lnTo>
                    <a:pt x="6583848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5838481" y="0"/>
                  </a:lnTo>
                  <a:lnTo>
                    <a:pt x="6583848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818981" y="659320"/>
            <a:ext cx="16650039" cy="1139447"/>
            <a:chOff x="0" y="0"/>
            <a:chExt cx="22200051" cy="1519263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474" b="474"/>
            <a:stretch>
              <a:fillRect/>
            </a:stretch>
          </p:blipFill>
          <p:spPr>
            <a:xfrm>
              <a:off x="0" y="0"/>
              <a:ext cx="22200051" cy="1519263"/>
            </a:xfrm>
            <a:prstGeom prst="rect">
              <a:avLst/>
            </a:prstGeom>
          </p:spPr>
        </p:pic>
        <p:sp>
          <p:nvSpPr>
            <p:cNvPr id="7" name="TextBox 7"/>
            <p:cNvSpPr txBox="1"/>
            <p:nvPr/>
          </p:nvSpPr>
          <p:spPr>
            <a:xfrm>
              <a:off x="4985944" y="154218"/>
              <a:ext cx="11970813" cy="11060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6999"/>
                </a:lnSpc>
                <a:spcBef>
                  <a:spcPct val="0"/>
                </a:spcBef>
              </a:pPr>
              <a:r>
                <a:rPr lang="en-US" sz="4999">
                  <a:solidFill>
                    <a:srgbClr val="000000"/>
                  </a:solidFill>
                  <a:latin typeface="Now Bold"/>
                </a:rPr>
                <a:t>STUDENT ACTIVITY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34937">
            <a:off x="315925" y="7867173"/>
            <a:ext cx="2404967" cy="203329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134126">
            <a:off x="15325786" y="64368"/>
            <a:ext cx="3438740" cy="347666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518409" y="3137211"/>
            <a:ext cx="13930369" cy="4268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Now Bold"/>
              </a:rPr>
              <a:t>The next slide features a list of several brands. Select one and create a Valentines-themed promotion or special packaging. Consider all the examples that you just reviewed in this presentation and apply some of those concepts to your promotion or packaging.  </a:t>
            </a:r>
          </a:p>
          <a:p>
            <a:pPr>
              <a:lnSpc>
                <a:spcPts val="4899"/>
              </a:lnSpc>
            </a:pPr>
            <a:endParaRPr lang="en-US" sz="3499">
              <a:solidFill>
                <a:srgbClr val="000000"/>
              </a:solidFill>
              <a:latin typeface="Now Bold"/>
            </a:endParaRPr>
          </a:p>
          <a:p>
            <a:pPr marL="0" lvl="0" indent="0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Now Bold"/>
              </a:rPr>
              <a:t>Be prepared to present your ideas in class.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42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8981" y="2159513"/>
            <a:ext cx="16650039" cy="7319790"/>
            <a:chOff x="0" y="0"/>
            <a:chExt cx="65983261" cy="29007958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65838483" cy="28863177"/>
            </a:xfrm>
            <a:custGeom>
              <a:avLst/>
              <a:gdLst/>
              <a:ahLst/>
              <a:cxnLst/>
              <a:rect l="l" t="t" r="r" b="b"/>
              <a:pathLst>
                <a:path w="65838483" h="28863177">
                  <a:moveTo>
                    <a:pt x="0" y="0"/>
                  </a:moveTo>
                  <a:lnTo>
                    <a:pt x="65838483" y="0"/>
                  </a:lnTo>
                  <a:lnTo>
                    <a:pt x="65838483" y="28863177"/>
                  </a:lnTo>
                  <a:lnTo>
                    <a:pt x="0" y="288631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5983259" cy="29007957"/>
            </a:xfrm>
            <a:custGeom>
              <a:avLst/>
              <a:gdLst/>
              <a:ahLst/>
              <a:cxnLst/>
              <a:rect l="l" t="t" r="r" b="b"/>
              <a:pathLst>
                <a:path w="65983259" h="29007957">
                  <a:moveTo>
                    <a:pt x="65838481" y="28863178"/>
                  </a:moveTo>
                  <a:lnTo>
                    <a:pt x="65983259" y="28863178"/>
                  </a:lnTo>
                  <a:lnTo>
                    <a:pt x="65983259" y="29007957"/>
                  </a:lnTo>
                  <a:lnTo>
                    <a:pt x="65838481" y="29007957"/>
                  </a:lnTo>
                  <a:lnTo>
                    <a:pt x="65838481" y="2886317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8863178"/>
                  </a:lnTo>
                  <a:lnTo>
                    <a:pt x="0" y="28863178"/>
                  </a:lnTo>
                  <a:lnTo>
                    <a:pt x="0" y="144780"/>
                  </a:lnTo>
                  <a:close/>
                  <a:moveTo>
                    <a:pt x="0" y="28863178"/>
                  </a:moveTo>
                  <a:lnTo>
                    <a:pt x="144780" y="28863178"/>
                  </a:lnTo>
                  <a:lnTo>
                    <a:pt x="144780" y="29007957"/>
                  </a:lnTo>
                  <a:lnTo>
                    <a:pt x="0" y="29007957"/>
                  </a:lnTo>
                  <a:lnTo>
                    <a:pt x="0" y="28863178"/>
                  </a:lnTo>
                  <a:close/>
                  <a:moveTo>
                    <a:pt x="65838481" y="144780"/>
                  </a:moveTo>
                  <a:lnTo>
                    <a:pt x="65983259" y="144780"/>
                  </a:lnTo>
                  <a:lnTo>
                    <a:pt x="65983259" y="28863178"/>
                  </a:lnTo>
                  <a:lnTo>
                    <a:pt x="65838481" y="28863178"/>
                  </a:lnTo>
                  <a:lnTo>
                    <a:pt x="65838481" y="144780"/>
                  </a:lnTo>
                  <a:close/>
                  <a:moveTo>
                    <a:pt x="144780" y="28863178"/>
                  </a:moveTo>
                  <a:lnTo>
                    <a:pt x="65838481" y="28863178"/>
                  </a:lnTo>
                  <a:lnTo>
                    <a:pt x="65838481" y="29007957"/>
                  </a:lnTo>
                  <a:lnTo>
                    <a:pt x="144780" y="29007957"/>
                  </a:lnTo>
                  <a:lnTo>
                    <a:pt x="144780" y="28863178"/>
                  </a:lnTo>
                  <a:close/>
                  <a:moveTo>
                    <a:pt x="65838481" y="0"/>
                  </a:moveTo>
                  <a:lnTo>
                    <a:pt x="65983259" y="0"/>
                  </a:lnTo>
                  <a:lnTo>
                    <a:pt x="65983259" y="144780"/>
                  </a:lnTo>
                  <a:lnTo>
                    <a:pt x="65838481" y="144780"/>
                  </a:lnTo>
                  <a:lnTo>
                    <a:pt x="6583848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5838481" y="0"/>
                  </a:lnTo>
                  <a:lnTo>
                    <a:pt x="6583848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818981" y="659320"/>
            <a:ext cx="16650039" cy="1139447"/>
            <a:chOff x="0" y="0"/>
            <a:chExt cx="22200051" cy="1519263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474" b="474"/>
            <a:stretch>
              <a:fillRect/>
            </a:stretch>
          </p:blipFill>
          <p:spPr>
            <a:xfrm>
              <a:off x="0" y="0"/>
              <a:ext cx="22200051" cy="1519263"/>
            </a:xfrm>
            <a:prstGeom prst="rect">
              <a:avLst/>
            </a:prstGeom>
          </p:spPr>
        </p:pic>
        <p:sp>
          <p:nvSpPr>
            <p:cNvPr id="7" name="TextBox 7"/>
            <p:cNvSpPr txBox="1"/>
            <p:nvPr/>
          </p:nvSpPr>
          <p:spPr>
            <a:xfrm>
              <a:off x="4985944" y="154218"/>
              <a:ext cx="11970813" cy="11060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6999"/>
                </a:lnSpc>
                <a:spcBef>
                  <a:spcPct val="0"/>
                </a:spcBef>
              </a:pPr>
              <a:r>
                <a:rPr lang="en-US" sz="4999">
                  <a:solidFill>
                    <a:srgbClr val="000000"/>
                  </a:solidFill>
                  <a:latin typeface="Now Bold"/>
                </a:rPr>
                <a:t>STUDENT ACTIVITY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34937">
            <a:off x="283091" y="8221708"/>
            <a:ext cx="1930000" cy="16317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134126">
            <a:off x="15325786" y="64368"/>
            <a:ext cx="3438740" cy="347666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739870" y="2868793"/>
            <a:ext cx="4006589" cy="101500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041060" y="6882782"/>
            <a:ext cx="2859314" cy="238000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954811" y="4675707"/>
            <a:ext cx="3791648" cy="175363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201120" y="4675707"/>
            <a:ext cx="4357617" cy="174304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382698" y="2726347"/>
            <a:ext cx="4176038" cy="129989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971492" y="4026241"/>
            <a:ext cx="3767753" cy="376775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3136498" y="6882782"/>
            <a:ext cx="2351165" cy="235116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42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80984" y="2089945"/>
            <a:ext cx="12126032" cy="61071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994312" y="1028700"/>
            <a:ext cx="4425408" cy="34679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08658">
            <a:off x="306875" y="5347781"/>
            <a:ext cx="4590548" cy="41148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190875" y="2430087"/>
            <a:ext cx="5906250" cy="798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957"/>
              </a:lnSpc>
              <a:spcBef>
                <a:spcPct val="0"/>
              </a:spcBef>
            </a:pPr>
            <a:r>
              <a:rPr lang="en-US" sz="6141" spc="245">
                <a:solidFill>
                  <a:srgbClr val="000000"/>
                </a:solidFill>
                <a:latin typeface="Now Bold Bold"/>
              </a:rPr>
              <a:t>PROMOTION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789799" y="3544952"/>
            <a:ext cx="8204512" cy="3895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Now Bold"/>
              </a:rPr>
              <a:t>Promotion is any form of communication used to inform, persuade, or remind people about a company’s products or services. 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Now Bold"/>
            </a:endParaRPr>
          </a:p>
          <a:p>
            <a:pPr marL="0" lvl="0" indent="0"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Now Bold"/>
              </a:rPr>
              <a:t>Promotion plays a significant role in creating and maintaining the levels of commitment and emotional involvement consumers have with the brand.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756665" y="6911181"/>
            <a:ext cx="1209186" cy="105838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42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8981" y="2159513"/>
            <a:ext cx="16650039" cy="7255091"/>
            <a:chOff x="0" y="0"/>
            <a:chExt cx="65983261" cy="28751559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65838483" cy="28606780"/>
            </a:xfrm>
            <a:custGeom>
              <a:avLst/>
              <a:gdLst/>
              <a:ahLst/>
              <a:cxnLst/>
              <a:rect l="l" t="t" r="r" b="b"/>
              <a:pathLst>
                <a:path w="65838483" h="28606780">
                  <a:moveTo>
                    <a:pt x="0" y="0"/>
                  </a:moveTo>
                  <a:lnTo>
                    <a:pt x="65838483" y="0"/>
                  </a:lnTo>
                  <a:lnTo>
                    <a:pt x="65838483" y="28606780"/>
                  </a:lnTo>
                  <a:lnTo>
                    <a:pt x="0" y="286067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5983259" cy="28751560"/>
            </a:xfrm>
            <a:custGeom>
              <a:avLst/>
              <a:gdLst/>
              <a:ahLst/>
              <a:cxnLst/>
              <a:rect l="l" t="t" r="r" b="b"/>
              <a:pathLst>
                <a:path w="65983259" h="28751560">
                  <a:moveTo>
                    <a:pt x="65838481" y="28606778"/>
                  </a:moveTo>
                  <a:lnTo>
                    <a:pt x="65983259" y="28606778"/>
                  </a:lnTo>
                  <a:lnTo>
                    <a:pt x="65983259" y="28751560"/>
                  </a:lnTo>
                  <a:lnTo>
                    <a:pt x="65838481" y="28751560"/>
                  </a:lnTo>
                  <a:lnTo>
                    <a:pt x="65838481" y="2860677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8606778"/>
                  </a:lnTo>
                  <a:lnTo>
                    <a:pt x="0" y="28606778"/>
                  </a:lnTo>
                  <a:lnTo>
                    <a:pt x="0" y="144780"/>
                  </a:lnTo>
                  <a:close/>
                  <a:moveTo>
                    <a:pt x="0" y="28606778"/>
                  </a:moveTo>
                  <a:lnTo>
                    <a:pt x="144780" y="28606778"/>
                  </a:lnTo>
                  <a:lnTo>
                    <a:pt x="144780" y="28751560"/>
                  </a:lnTo>
                  <a:lnTo>
                    <a:pt x="0" y="28751560"/>
                  </a:lnTo>
                  <a:lnTo>
                    <a:pt x="0" y="28606778"/>
                  </a:lnTo>
                  <a:close/>
                  <a:moveTo>
                    <a:pt x="65838481" y="144780"/>
                  </a:moveTo>
                  <a:lnTo>
                    <a:pt x="65983259" y="144780"/>
                  </a:lnTo>
                  <a:lnTo>
                    <a:pt x="65983259" y="28606778"/>
                  </a:lnTo>
                  <a:lnTo>
                    <a:pt x="65838481" y="28606778"/>
                  </a:lnTo>
                  <a:lnTo>
                    <a:pt x="65838481" y="144780"/>
                  </a:lnTo>
                  <a:close/>
                  <a:moveTo>
                    <a:pt x="144780" y="28606778"/>
                  </a:moveTo>
                  <a:lnTo>
                    <a:pt x="65838481" y="28606778"/>
                  </a:lnTo>
                  <a:lnTo>
                    <a:pt x="65838481" y="28751560"/>
                  </a:lnTo>
                  <a:lnTo>
                    <a:pt x="144780" y="28751560"/>
                  </a:lnTo>
                  <a:lnTo>
                    <a:pt x="144780" y="28606778"/>
                  </a:lnTo>
                  <a:close/>
                  <a:moveTo>
                    <a:pt x="65838481" y="0"/>
                  </a:moveTo>
                  <a:lnTo>
                    <a:pt x="65983259" y="0"/>
                  </a:lnTo>
                  <a:lnTo>
                    <a:pt x="65983259" y="144780"/>
                  </a:lnTo>
                  <a:lnTo>
                    <a:pt x="65838481" y="144780"/>
                  </a:lnTo>
                  <a:lnTo>
                    <a:pt x="6583848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5838481" y="0"/>
                  </a:lnTo>
                  <a:lnTo>
                    <a:pt x="6583848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818981" y="655386"/>
            <a:ext cx="16650039" cy="1147315"/>
            <a:chOff x="0" y="0"/>
            <a:chExt cx="22200051" cy="1529754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32" b="132"/>
            <a:stretch>
              <a:fillRect/>
            </a:stretch>
          </p:blipFill>
          <p:spPr>
            <a:xfrm>
              <a:off x="0" y="0"/>
              <a:ext cx="22200051" cy="1529754"/>
            </a:xfrm>
            <a:prstGeom prst="rect">
              <a:avLst/>
            </a:prstGeom>
          </p:spPr>
        </p:pic>
        <p:sp>
          <p:nvSpPr>
            <p:cNvPr id="7" name="TextBox 7"/>
            <p:cNvSpPr txBox="1"/>
            <p:nvPr/>
          </p:nvSpPr>
          <p:spPr>
            <a:xfrm>
              <a:off x="4985944" y="154218"/>
              <a:ext cx="11970813" cy="1116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6999"/>
                </a:lnSpc>
                <a:spcBef>
                  <a:spcPct val="0"/>
                </a:spcBef>
              </a:pPr>
              <a:r>
                <a:rPr lang="en-US" sz="4999">
                  <a:solidFill>
                    <a:srgbClr val="000000"/>
                  </a:solidFill>
                  <a:latin typeface="Now Bold"/>
                </a:rPr>
                <a:t>SOURCES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34937">
            <a:off x="315925" y="7867173"/>
            <a:ext cx="2404967" cy="203329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134126">
            <a:off x="15325786" y="64368"/>
            <a:ext cx="3438740" cy="347666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518409" y="2721113"/>
            <a:ext cx="13995068" cy="4857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Now Bold"/>
              </a:rPr>
              <a:t>www.fooddive.com/news/sour-patch-kids-sours-hearts-haagen-dazs-butter-cookie-cones-nutella-b-ready-biscuits/641950</a:t>
            </a:r>
          </a:p>
          <a:p>
            <a:pPr>
              <a:lnSpc>
                <a:spcPts val="2800"/>
              </a:lnSpc>
            </a:pPr>
            <a:endParaRPr lang="en-US" sz="2000">
              <a:solidFill>
                <a:srgbClr val="000000"/>
              </a:solidFill>
              <a:latin typeface="Now Bold"/>
            </a:endParaRPr>
          </a:p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Now Bold"/>
              </a:rPr>
              <a:t>www.prnewswire.com/news-releases/sour-patch-kids-puts-sweet-twist-on-valentines-day-with-new-sour-hearts-black-raspberry-candy-and-exclusive-dinner-experience-301735768.html</a:t>
            </a:r>
          </a:p>
          <a:p>
            <a:pPr>
              <a:lnSpc>
                <a:spcPts val="2800"/>
              </a:lnSpc>
            </a:pPr>
            <a:endParaRPr lang="en-US" sz="2000">
              <a:solidFill>
                <a:srgbClr val="000000"/>
              </a:solidFill>
              <a:latin typeface="Now Bold"/>
            </a:endParaRPr>
          </a:p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Now Bold"/>
              </a:rPr>
              <a:t>news.dunkindonuts.com/news/valentines-day-2023</a:t>
            </a:r>
          </a:p>
          <a:p>
            <a:pPr>
              <a:lnSpc>
                <a:spcPts val="2800"/>
              </a:lnSpc>
            </a:pPr>
            <a:endParaRPr lang="en-US" sz="2000">
              <a:solidFill>
                <a:srgbClr val="000000"/>
              </a:solidFill>
              <a:latin typeface="Now Bold"/>
            </a:endParaRPr>
          </a:p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Now Bold"/>
              </a:rPr>
              <a:t>www.abc27.com/hershey/hershey-to-release-new-candies-for-valentines-day-easter</a:t>
            </a:r>
          </a:p>
          <a:p>
            <a:pPr>
              <a:lnSpc>
                <a:spcPts val="2800"/>
              </a:lnSpc>
            </a:pPr>
            <a:endParaRPr lang="en-US" sz="2000">
              <a:solidFill>
                <a:srgbClr val="000000"/>
              </a:solidFill>
              <a:latin typeface="Now Bold"/>
            </a:endParaRPr>
          </a:p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Now Bold"/>
              </a:rPr>
              <a:t>www.chick-fil-a.com/stories/inside-chick-fil-a/this-valentines-day-chicken-is-the-new-chocolate</a:t>
            </a:r>
          </a:p>
          <a:p>
            <a:pPr>
              <a:lnSpc>
                <a:spcPts val="2800"/>
              </a:lnSpc>
            </a:pPr>
            <a:endParaRPr lang="en-US" sz="2000">
              <a:solidFill>
                <a:srgbClr val="000000"/>
              </a:solidFill>
              <a:latin typeface="Now Bold"/>
            </a:endParaRPr>
          </a:p>
          <a:p>
            <a:pPr marL="0" lvl="0" indent="0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Now Bold"/>
              </a:rPr>
              <a:t>www.investors.krispykreme.com/news-releases/news-release-details/krispy-kremer-new-valentines-heart-shaped-doughnuts-are-choc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312204" y="7879522"/>
            <a:ext cx="13348078" cy="172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Now Bold"/>
              </a:rPr>
              <a:t>www.parade.com/food/baskin-robbins-valentines-day-menu-love-potion-ice-cream-scoop-2023</a:t>
            </a:r>
          </a:p>
          <a:p>
            <a:pPr>
              <a:lnSpc>
                <a:spcPts val="2800"/>
              </a:lnSpc>
            </a:pPr>
            <a:endParaRPr lang="en-US" sz="2000">
              <a:solidFill>
                <a:srgbClr val="000000"/>
              </a:solidFill>
              <a:latin typeface="Now Bold"/>
            </a:endParaRPr>
          </a:p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Now Bold"/>
              </a:rPr>
              <a:t>hwww.brand-innovators.com/news/brands-show-the-love-for-valentines-day</a:t>
            </a:r>
          </a:p>
          <a:p>
            <a:pPr>
              <a:lnSpc>
                <a:spcPts val="2800"/>
              </a:lnSpc>
            </a:pPr>
            <a:endParaRPr lang="en-US" sz="2000">
              <a:solidFill>
                <a:srgbClr val="000000"/>
              </a:solidFill>
              <a:latin typeface="Now Bold"/>
            </a:endParaRPr>
          </a:p>
          <a:p>
            <a:pPr marL="0" lvl="0" indent="0">
              <a:lnSpc>
                <a:spcPts val="2800"/>
              </a:lnSpc>
              <a:spcBef>
                <a:spcPct val="0"/>
              </a:spcBef>
            </a:pPr>
            <a:endParaRPr lang="en-US" sz="2000">
              <a:solidFill>
                <a:srgbClr val="000000"/>
              </a:solidFill>
              <a:latin typeface="Now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42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80984" y="2089945"/>
            <a:ext cx="12126032" cy="61071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253108" y="562782"/>
            <a:ext cx="4425408" cy="34679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20919">
            <a:off x="547115" y="6973731"/>
            <a:ext cx="3344603" cy="299798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190875" y="2430087"/>
            <a:ext cx="5906250" cy="798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957"/>
              </a:lnSpc>
              <a:spcBef>
                <a:spcPct val="0"/>
              </a:spcBef>
            </a:pPr>
            <a:r>
              <a:rPr lang="en-US" sz="6141" spc="245">
                <a:solidFill>
                  <a:srgbClr val="000000"/>
                </a:solidFill>
                <a:latin typeface="Now Bold Bold"/>
              </a:rPr>
              <a:t>PACKAGING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345999" y="3551949"/>
            <a:ext cx="11015259" cy="3895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Now Bold"/>
              </a:rPr>
              <a:t>In marketing, packaging refers to the process of designing and producing the container for a product. The container could be anything from a candy bar wrapper to the packaging surrounding a new Android device. 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Now Bold"/>
            </a:endParaRPr>
          </a:p>
          <a:p>
            <a:pPr marL="0" lvl="0" indent="0"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Now Bold"/>
              </a:rPr>
              <a:t>How important is packaging as it relates to marketing? Some industry professionals actually consider packaging as a fifth “P” in an expanded variation of the marketing mix. 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104722" y="7215831"/>
            <a:ext cx="861129" cy="75373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42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53578" y="1874688"/>
            <a:ext cx="12980843" cy="653762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959768" y="3575275"/>
            <a:ext cx="10368462" cy="4206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74"/>
              </a:lnSpc>
              <a:spcBef>
                <a:spcPct val="0"/>
              </a:spcBef>
            </a:pPr>
            <a:r>
              <a:rPr lang="en-US" sz="4200" spc="168" dirty="0">
                <a:solidFill>
                  <a:srgbClr val="000000"/>
                </a:solidFill>
                <a:latin typeface=""/>
              </a:rPr>
              <a:t>HOW DO BUSINESSES AND BRANDS DEVELOP PACKAGING  &amp; PROMOTION STRATEGIES TO HELP GRAB CONSUMER ATTENTION? LET'S TAKE A LOOK AT SOME OF THIS YEAR'S NOTABLE VALENTINE'S DAY BRAND PACKAGING AND PROMOTIONS STRATEGIES.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83663">
            <a:off x="13738836" y="596974"/>
            <a:ext cx="3926163" cy="31480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755626" y="8817440"/>
            <a:ext cx="1007348" cy="88172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80645" y="6405396"/>
            <a:ext cx="3756432" cy="372228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627104" y="2066233"/>
            <a:ext cx="8267320" cy="878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26"/>
              </a:lnSpc>
            </a:pPr>
            <a:r>
              <a:rPr lang="en-US" sz="5090">
                <a:solidFill>
                  <a:srgbClr val="000000"/>
                </a:solidFill>
                <a:latin typeface="Now Bold"/>
              </a:rPr>
              <a:t>Packaging &amp; Promotion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42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259300" y="193001"/>
            <a:ext cx="783716" cy="68597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3622" y="1220014"/>
            <a:ext cx="6277578" cy="784697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3963850"/>
            <a:ext cx="7656341" cy="3710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FFFFFF"/>
                </a:solidFill>
                <a:latin typeface="Now Bold"/>
              </a:rPr>
              <a:t>In February, Sour Patch kids will appeal to those consumers who don't like Valentine's Day with the introduction of "Sour Hearts", a black raspberry limited edition flavor packaged in a black Valentine's Day heart-shaped box.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1342910"/>
            <a:ext cx="8480251" cy="2291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710"/>
              </a:lnSpc>
              <a:spcBef>
                <a:spcPct val="0"/>
              </a:spcBef>
            </a:pPr>
            <a:r>
              <a:rPr lang="en-US" sz="898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2CCF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ow Bold Bold"/>
              </a:rPr>
              <a:t>SOUR PATCH KIDS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9549399"/>
            <a:ext cx="4988922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Montserrat Classic Bold"/>
              </a:rPr>
              <a:t>Marketing Insights from SCC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13641">
            <a:off x="15046372" y="6404335"/>
            <a:ext cx="2904081" cy="354943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42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32785" y="1446476"/>
            <a:ext cx="6779408" cy="677940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3757318"/>
            <a:ext cx="7656341" cy="480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Now Bold"/>
              </a:rPr>
              <a:t>In honor of its new, limited-edition product, Sour Patch Kids is throwing the ultimate anti-Valentine's Day celebration: the Sour Hearts Social Club. The one-of-a-kind dinner experience gathers singles and friends the day before Valentine's Day, February 13th, at The Allis at Soho House in Chicago.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9549399"/>
            <a:ext cx="4988922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Montserrat Classic Bold"/>
              </a:rPr>
              <a:t>Marketing Insights from SCC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13641">
            <a:off x="15797830" y="7329783"/>
            <a:ext cx="1985281" cy="2426454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8C9AD080-D246-3651-416D-8FBD5C44B5A5}"/>
              </a:ext>
            </a:extLst>
          </p:cNvPr>
          <p:cNvSpPr txBox="1"/>
          <p:nvPr/>
        </p:nvSpPr>
        <p:spPr>
          <a:xfrm>
            <a:off x="1028700" y="1342910"/>
            <a:ext cx="8480251" cy="2291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710"/>
              </a:lnSpc>
              <a:spcBef>
                <a:spcPct val="0"/>
              </a:spcBef>
            </a:pPr>
            <a:r>
              <a:rPr lang="en-US" sz="898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2CCF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ow Bold Bold"/>
              </a:rPr>
              <a:t>SOUR PATCH KIDS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42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458247" y="2244270"/>
            <a:ext cx="6967056" cy="57984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928756" y="6797566"/>
            <a:ext cx="2350082" cy="237600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3250096"/>
            <a:ext cx="7656341" cy="2673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FFFFFF"/>
                </a:solidFill>
                <a:latin typeface="Now Bold"/>
              </a:rPr>
              <a:t>With a lineup of special menu items available only in the month of February, Dunkin' will be offering fan-favorite drinks and unique donut flavors in the shape of a heart.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9549399"/>
            <a:ext cx="4988922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Montserrat Classic Bold"/>
              </a:rPr>
              <a:t>Marketing Insights from SCC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CAFED4A9-7BF9-A774-E156-E3F7B3200699}"/>
              </a:ext>
            </a:extLst>
          </p:cNvPr>
          <p:cNvSpPr txBox="1"/>
          <p:nvPr/>
        </p:nvSpPr>
        <p:spPr>
          <a:xfrm>
            <a:off x="1028700" y="1342910"/>
            <a:ext cx="8480251" cy="1182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710"/>
              </a:lnSpc>
              <a:spcBef>
                <a:spcPct val="0"/>
              </a:spcBef>
            </a:pPr>
            <a:r>
              <a:rPr lang="en-US" sz="898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2CCF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ow Bold Bold"/>
              </a:rPr>
              <a:t>DUNKIN’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42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275915" y="1046895"/>
            <a:ext cx="5380738" cy="302820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275915" y="4395356"/>
            <a:ext cx="5380738" cy="538073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3047953"/>
            <a:ext cx="8115300" cy="4828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dirty="0">
                <a:solidFill>
                  <a:srgbClr val="FFFFFF"/>
                </a:solidFill>
                <a:latin typeface="Now Bold"/>
              </a:rPr>
              <a:t>Each year for Valentine's Day, Reese's offers its popular Peanut Butter Cups in the shape of hearts.  </a:t>
            </a:r>
          </a:p>
          <a:p>
            <a:pPr>
              <a:lnSpc>
                <a:spcPts val="4200"/>
              </a:lnSpc>
            </a:pPr>
            <a:endParaRPr lang="en-US" sz="3000" dirty="0">
              <a:solidFill>
                <a:srgbClr val="FFFFFF"/>
              </a:solidFill>
              <a:latin typeface="Now Bold"/>
            </a:endParaRPr>
          </a:p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FFFFFF"/>
                </a:solidFill>
                <a:latin typeface="Now Bold"/>
              </a:rPr>
              <a:t>This year, the brand introduced Valentine's Day-themed packaging, including this year featuring the phrase "The Shape of True Love” and heart-shaped peanut butter cup gift boxes.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9549399"/>
            <a:ext cx="4988922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Montserrat Classic Bold"/>
              </a:rPr>
              <a:t>Marketing Insights from SCC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214FE75C-C1FB-FC54-46F5-ECEAD7DD04D4}"/>
              </a:ext>
            </a:extLst>
          </p:cNvPr>
          <p:cNvSpPr txBox="1"/>
          <p:nvPr/>
        </p:nvSpPr>
        <p:spPr>
          <a:xfrm>
            <a:off x="1028700" y="1342910"/>
            <a:ext cx="8480251" cy="1182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710"/>
              </a:lnSpc>
              <a:spcBef>
                <a:spcPct val="0"/>
              </a:spcBef>
            </a:pPr>
            <a:r>
              <a:rPr lang="en-US" sz="898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2CCF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ow Bold Bold"/>
              </a:rPr>
              <a:t>REESE’S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42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0667" b="22093"/>
          <a:stretch>
            <a:fillRect/>
          </a:stretch>
        </p:blipFill>
        <p:spPr>
          <a:xfrm>
            <a:off x="10479115" y="1344516"/>
            <a:ext cx="6637061" cy="379898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3098342"/>
            <a:ext cx="7656341" cy="3212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FFFFFF"/>
                </a:solidFill>
                <a:latin typeface="Now Bold"/>
              </a:rPr>
              <a:t>For Valentine’s Day this year, Hershey is introducing a new flavor with a Valentine’s Day-themed spin on its iconic Hershey Kisses candy with the launch of a Chocolate Dipped Strawberry flavor.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9549399"/>
            <a:ext cx="4988922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Montserrat Classic Bold"/>
              </a:rPr>
              <a:t>Marketing Insights from SCC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13641">
            <a:off x="13556506" y="5826830"/>
            <a:ext cx="2850973" cy="3484523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28087EFF-C325-6E47-59A5-036EA4FD4E3C}"/>
              </a:ext>
            </a:extLst>
          </p:cNvPr>
          <p:cNvSpPr txBox="1"/>
          <p:nvPr/>
        </p:nvSpPr>
        <p:spPr>
          <a:xfrm>
            <a:off x="1028700" y="1342910"/>
            <a:ext cx="8480251" cy="1182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710"/>
              </a:lnSpc>
              <a:spcBef>
                <a:spcPct val="0"/>
              </a:spcBef>
            </a:pPr>
            <a:r>
              <a:rPr lang="en-US" sz="898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2CCF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ow Bold Bold"/>
              </a:rPr>
              <a:t>HERSHEY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936</Words>
  <Application>Microsoft Macintosh PowerPoint</Application>
  <PresentationFormat>Custom</PresentationFormat>
  <Paragraphs>86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Calibri</vt:lpstr>
      <vt:lpstr>Now Bold</vt:lpstr>
      <vt:lpstr>Arial</vt:lpstr>
      <vt:lpstr>Now Bold Bold</vt:lpstr>
      <vt:lpstr>Montserrat Classic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Mktg Insights:  Valentine's Day - Seasonal Mtkg Lesson Plan</dc:title>
  <cp:lastModifiedBy>Chris Lindauer</cp:lastModifiedBy>
  <cp:revision>2</cp:revision>
  <dcterms:created xsi:type="dcterms:W3CDTF">2006-08-16T00:00:00Z</dcterms:created>
  <dcterms:modified xsi:type="dcterms:W3CDTF">2023-02-09T05:55:16Z</dcterms:modified>
  <dc:identifier>DAFZwaMqjdc</dc:identifier>
</cp:coreProperties>
</file>