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16"/>
    <p:sldId id="257" r:id="rId17"/>
    <p:sldId id="258" r:id="rId18"/>
    <p:sldId id="259" r:id="rId19"/>
    <p:sldId id="260" r:id="rId20"/>
    <p:sldId id="261" r:id="rId21"/>
    <p:sldId id="262" r:id="rId22"/>
    <p:sldId id="263" r:id="rId23"/>
    <p:sldId id="264" r:id="rId24"/>
    <p:sldId id="265" r:id="rId25"/>
    <p:sldId id="266" r:id="rId26"/>
    <p:sldId id="267" r:id="rId27"/>
    <p:sldId id="268" r:id="rId28"/>
    <p:sldId id="269" r:id="rId29"/>
    <p:sldId id="270" r:id="rId30"/>
    <p:sldId id="271" r:id="rId31"/>
    <p:sldId id="272" r:id="rId32"/>
    <p:sldId id="273" r:id="rId33"/>
    <p:sldId id="274" r:id="rId34"/>
    <p:sldId id="275" r:id="rId35"/>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HK Grotesk Bold" charset="1" panose="00000800000000000000"/>
      <p:regular r:id="rId10"/>
    </p:embeddedFont>
    <p:embeddedFont>
      <p:font typeface="HK Grotesk Bold Italics" charset="1" panose="00000800000000000000"/>
      <p:regular r:id="rId11"/>
    </p:embeddedFont>
    <p:embeddedFont>
      <p:font typeface="HK Grotesk Medium" charset="1" panose="00000600000000000000"/>
      <p:regular r:id="rId12"/>
    </p:embeddedFont>
    <p:embeddedFont>
      <p:font typeface="HK Grotesk Medium Bold" charset="1" panose="00000700000000000000"/>
      <p:regular r:id="rId13"/>
    </p:embeddedFont>
    <p:embeddedFont>
      <p:font typeface="HK Grotesk Medium Italics" charset="1" panose="00000600000000000000"/>
      <p:regular r:id="rId14"/>
    </p:embeddedFont>
    <p:embeddedFont>
      <p:font typeface="HK Grotesk Medium Bold Italics" charset="1" panose="0000070000000000000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slides/slide1.xml" Type="http://schemas.openxmlformats.org/officeDocument/2006/relationships/slide"/><Relationship Id="rId17" Target="slides/slide2.xml" Type="http://schemas.openxmlformats.org/officeDocument/2006/relationships/slide"/><Relationship Id="rId18" Target="slides/slide3.xml" Type="http://schemas.openxmlformats.org/officeDocument/2006/relationships/slide"/><Relationship Id="rId19" Target="slides/slide4.xml" Type="http://schemas.openxmlformats.org/officeDocument/2006/relationships/slide"/><Relationship Id="rId2" Target="presProps.xml" Type="http://schemas.openxmlformats.org/officeDocument/2006/relationships/presProps"/><Relationship Id="rId20" Target="slides/slide5.xml" Type="http://schemas.openxmlformats.org/officeDocument/2006/relationships/slide"/><Relationship Id="rId21" Target="slides/slide6.xml" Type="http://schemas.openxmlformats.org/officeDocument/2006/relationships/slide"/><Relationship Id="rId22" Target="slides/slide7.xml" Type="http://schemas.openxmlformats.org/officeDocument/2006/relationships/slide"/><Relationship Id="rId23" Target="slides/slide8.xml" Type="http://schemas.openxmlformats.org/officeDocument/2006/relationships/slide"/><Relationship Id="rId24" Target="slides/slide9.xml" Type="http://schemas.openxmlformats.org/officeDocument/2006/relationships/slide"/><Relationship Id="rId25" Target="slides/slide10.xml" Type="http://schemas.openxmlformats.org/officeDocument/2006/relationships/slide"/><Relationship Id="rId26" Target="slides/slide11.xml" Type="http://schemas.openxmlformats.org/officeDocument/2006/relationships/slide"/><Relationship Id="rId27" Target="slides/slide12.xml" Type="http://schemas.openxmlformats.org/officeDocument/2006/relationships/slide"/><Relationship Id="rId28" Target="slides/slide13.xml" Type="http://schemas.openxmlformats.org/officeDocument/2006/relationships/slide"/><Relationship Id="rId29" Target="slides/slide14.xml" Type="http://schemas.openxmlformats.org/officeDocument/2006/relationships/slide"/><Relationship Id="rId3" Target="viewProps.xml" Type="http://schemas.openxmlformats.org/officeDocument/2006/relationships/viewProps"/><Relationship Id="rId30" Target="slides/slide15.xml" Type="http://schemas.openxmlformats.org/officeDocument/2006/relationships/slide"/><Relationship Id="rId31" Target="slides/slide16.xml" Type="http://schemas.openxmlformats.org/officeDocument/2006/relationships/slide"/><Relationship Id="rId32" Target="slides/slide17.xml" Type="http://schemas.openxmlformats.org/officeDocument/2006/relationships/slide"/><Relationship Id="rId33" Target="slides/slide18.xml" Type="http://schemas.openxmlformats.org/officeDocument/2006/relationships/slide"/><Relationship Id="rId34" Target="slides/slide19.xml" Type="http://schemas.openxmlformats.org/officeDocument/2006/relationships/slide"/><Relationship Id="rId35" Target="slides/slide20.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png" Type="http://schemas.openxmlformats.org/officeDocument/2006/relationships/image"/><Relationship Id="rId3" Target="../media/image5.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png" Type="http://schemas.openxmlformats.org/officeDocument/2006/relationships/image"/><Relationship Id="rId3" Target="../media/image29.png" Type="http://schemas.openxmlformats.org/officeDocument/2006/relationships/image"/><Relationship Id="rId4" Target="../media/image5.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png" Type="http://schemas.openxmlformats.org/officeDocument/2006/relationships/image"/><Relationship Id="rId3" Target="../media/image29.png" Type="http://schemas.openxmlformats.org/officeDocument/2006/relationships/image"/><Relationship Id="rId4" Target="../media/image5.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0.png" Type="http://schemas.openxmlformats.org/officeDocument/2006/relationships/image"/><Relationship Id="rId4" Target="../media/image31.svg" Type="http://schemas.openxmlformats.org/officeDocument/2006/relationships/image"/><Relationship Id="rId5" Target="../media/image32.png" Type="http://schemas.openxmlformats.org/officeDocument/2006/relationships/image"/><Relationship Id="rId6" Target="../media/image33.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4.png" Type="http://schemas.openxmlformats.org/officeDocument/2006/relationships/image"/><Relationship Id="rId4" Target="../media/image35.svg" Type="http://schemas.openxmlformats.org/officeDocument/2006/relationships/image"/><Relationship Id="rId5" Target="../media/image36.png" Type="http://schemas.openxmlformats.org/officeDocument/2006/relationships/image"/><Relationship Id="rId6" Target="../media/image37.svg" Type="http://schemas.openxmlformats.org/officeDocument/2006/relationships/image"/><Relationship Id="rId7" Target="../media/image38.png" Type="http://schemas.openxmlformats.org/officeDocument/2006/relationships/image"/><Relationship Id="rId8" Target="../media/image39.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40.png" Type="http://schemas.openxmlformats.org/officeDocument/2006/relationships/image"/><Relationship Id="rId4" Target="../media/image41.svg" Type="http://schemas.openxmlformats.org/officeDocument/2006/relationships/image"/><Relationship Id="rId5" Target="../media/image42.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0.svg" Type="http://schemas.openxmlformats.org/officeDocument/2006/relationships/image"/><Relationship Id="rId11" Target="../media/image51.png" Type="http://schemas.openxmlformats.org/officeDocument/2006/relationships/image"/><Relationship Id="rId12" Target="../media/image52.svg" Type="http://schemas.openxmlformats.org/officeDocument/2006/relationships/image"/><Relationship Id="rId2" Target="../media/image5.png" Type="http://schemas.openxmlformats.org/officeDocument/2006/relationships/image"/><Relationship Id="rId3" Target="../media/image43.png" Type="http://schemas.openxmlformats.org/officeDocument/2006/relationships/image"/><Relationship Id="rId4" Target="../media/image44.svg" Type="http://schemas.openxmlformats.org/officeDocument/2006/relationships/image"/><Relationship Id="rId5" Target="../media/image45.png" Type="http://schemas.openxmlformats.org/officeDocument/2006/relationships/image"/><Relationship Id="rId6" Target="../media/image46.svg" Type="http://schemas.openxmlformats.org/officeDocument/2006/relationships/image"/><Relationship Id="rId7" Target="../media/image47.png" Type="http://schemas.openxmlformats.org/officeDocument/2006/relationships/image"/><Relationship Id="rId8" Target="../media/image48.svg" Type="http://schemas.openxmlformats.org/officeDocument/2006/relationships/image"/><Relationship Id="rId9" Target="../media/image49.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53.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png" Type="http://schemas.openxmlformats.org/officeDocument/2006/relationships/image"/><Relationship Id="rId3" Target="../media/image29.png" Type="http://schemas.openxmlformats.org/officeDocument/2006/relationships/image"/><Relationship Id="rId4"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53.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4.png" Type="http://schemas.openxmlformats.org/officeDocument/2006/relationships/image"/><Relationship Id="rId11" Target="../media/image15.png" Type="http://schemas.openxmlformats.org/officeDocument/2006/relationships/image"/><Relationship Id="rId12" Target="../media/image16.png" Type="http://schemas.openxmlformats.org/officeDocument/2006/relationships/image"/><Relationship Id="rId13" Target="../media/image17.png" Type="http://schemas.openxmlformats.org/officeDocument/2006/relationships/image"/><Relationship Id="rId14" Target="../media/image18.png" Type="http://schemas.openxmlformats.org/officeDocument/2006/relationships/image"/><Relationship Id="rId15" Target="../media/image19.png" Type="http://schemas.openxmlformats.org/officeDocument/2006/relationships/image"/><Relationship Id="rId16" Target="../media/image20.png" Type="http://schemas.openxmlformats.org/officeDocument/2006/relationships/image"/><Relationship Id="rId17" Target="../media/image21.png" Type="http://schemas.openxmlformats.org/officeDocument/2006/relationships/image"/><Relationship Id="rId18" Target="../media/image22.png" Type="http://schemas.openxmlformats.org/officeDocument/2006/relationships/image"/><Relationship Id="rId19" Target="../media/image23.png" Type="http://schemas.openxmlformats.org/officeDocument/2006/relationships/image"/><Relationship Id="rId2" Target="../media/image6.png" Type="http://schemas.openxmlformats.org/officeDocument/2006/relationships/image"/><Relationship Id="rId20" Target="../media/image24.png" Type="http://schemas.openxmlformats.org/officeDocument/2006/relationships/image"/><Relationship Id="rId21" Target="../media/image25.png" Type="http://schemas.openxmlformats.org/officeDocument/2006/relationships/image"/><Relationship Id="rId22" Target="../media/image2.png" Type="http://schemas.openxmlformats.org/officeDocument/2006/relationships/image"/><Relationship Id="rId3" Target="../media/image7.png" Type="http://schemas.openxmlformats.org/officeDocument/2006/relationships/image"/><Relationship Id="rId4" Target="../media/image8.png" Type="http://schemas.openxmlformats.org/officeDocument/2006/relationships/image"/><Relationship Id="rId5" Target="../media/image9.png" Type="http://schemas.openxmlformats.org/officeDocument/2006/relationships/image"/><Relationship Id="rId6" Target="../media/image10.png" Type="http://schemas.openxmlformats.org/officeDocument/2006/relationships/image"/><Relationship Id="rId7" Target="../media/image11.png" Type="http://schemas.openxmlformats.org/officeDocument/2006/relationships/image"/><Relationship Id="rId8" Target="../media/image12.png" Type="http://schemas.openxmlformats.org/officeDocument/2006/relationships/image"/><Relationship Id="rId9" Target="../media/image13.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5.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png" Type="http://schemas.openxmlformats.org/officeDocument/2006/relationships/image"/><Relationship Id="rId3" Target="../media/image5.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5400000">
            <a:off x="9112509" y="5138738"/>
            <a:ext cx="10287000" cy="0"/>
          </a:xfrm>
          <a:prstGeom prst="line">
            <a:avLst/>
          </a:prstGeom>
          <a:ln cap="rnd" w="9525">
            <a:solidFill>
              <a:srgbClr val="000000">
                <a:alpha val="49804"/>
              </a:srgbClr>
            </a:solidFill>
            <a:prstDash val="solid"/>
            <a:headEnd type="none" len="sm" w="sm"/>
            <a:tailEnd type="none" len="sm" w="sm"/>
          </a:ln>
        </p:spPr>
      </p:sp>
      <p:grpSp>
        <p:nvGrpSpPr>
          <p:cNvPr name="Group 3" id="3"/>
          <p:cNvGrpSpPr>
            <a:grpSpLocks noChangeAspect="true"/>
          </p:cNvGrpSpPr>
          <p:nvPr/>
        </p:nvGrpSpPr>
        <p:grpSpPr>
          <a:xfrm rot="0">
            <a:off x="11715779" y="1028700"/>
            <a:ext cx="5089985" cy="10071411"/>
            <a:chOff x="0" y="0"/>
            <a:chExt cx="2620010" cy="5184140"/>
          </a:xfrm>
        </p:grpSpPr>
        <p:sp>
          <p:nvSpPr>
            <p:cNvPr name="Freeform 4" id="4"/>
            <p:cNvSpPr/>
            <p:nvPr/>
          </p:nvSpPr>
          <p:spPr>
            <a:xfrm>
              <a:off x="53340" y="25400"/>
              <a:ext cx="2513330" cy="5132070"/>
            </a:xfrm>
            <a:custGeom>
              <a:avLst/>
              <a:gdLst/>
              <a:ahLst/>
              <a:cxnLst/>
              <a:rect r="r" b="b" t="t" l="l"/>
              <a:pathLst>
                <a:path h="5132070" w="251333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name="Freeform 5" id="5"/>
            <p:cNvSpPr/>
            <p:nvPr/>
          </p:nvSpPr>
          <p:spPr>
            <a:xfrm>
              <a:off x="185420" y="156210"/>
              <a:ext cx="2251710" cy="4876800"/>
            </a:xfrm>
            <a:custGeom>
              <a:avLst/>
              <a:gdLst/>
              <a:ahLst/>
              <a:cxnLst/>
              <a:rect r="r" b="b" t="t" l="l"/>
              <a:pathLst>
                <a:path h="4876800" w="225171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2"/>
              <a:stretch>
                <a:fillRect l="-10947" r="-10947" t="0" b="0"/>
              </a:stretch>
            </a:blipFill>
          </p:spPr>
        </p:sp>
        <p:sp>
          <p:nvSpPr>
            <p:cNvPr name="Freeform 6" id="6"/>
            <p:cNvSpPr/>
            <p:nvPr/>
          </p:nvSpPr>
          <p:spPr>
            <a:xfrm>
              <a:off x="1121410" y="198120"/>
              <a:ext cx="347980" cy="43180"/>
            </a:xfrm>
            <a:custGeom>
              <a:avLst/>
              <a:gdLst/>
              <a:ahLst/>
              <a:cxnLst/>
              <a:rect r="r" b="b" t="t" l="l"/>
              <a:pathLst>
                <a:path h="43180" w="3479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sp>
        <p:sp>
          <p:nvSpPr>
            <p:cNvPr name="Freeform 7" id="7"/>
            <p:cNvSpPr/>
            <p:nvPr/>
          </p:nvSpPr>
          <p:spPr>
            <a:xfrm>
              <a:off x="1578312" y="187909"/>
              <a:ext cx="66636" cy="63602"/>
            </a:xfrm>
            <a:custGeom>
              <a:avLst/>
              <a:gdLst/>
              <a:ahLst/>
              <a:cxnLst/>
              <a:rect r="r" b="b" t="t" l="l"/>
              <a:pathLst>
                <a:path h="63602" w="66636">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555555"/>
            </a:solidFill>
          </p:spPr>
        </p:sp>
        <p:sp>
          <p:nvSpPr>
            <p:cNvPr name="Freeform 8" id="8"/>
            <p:cNvSpPr/>
            <p:nvPr/>
          </p:nvSpPr>
          <p:spPr>
            <a:xfrm>
              <a:off x="0" y="685800"/>
              <a:ext cx="27940" cy="213360"/>
            </a:xfrm>
            <a:custGeom>
              <a:avLst/>
              <a:gdLst/>
              <a:ahLst/>
              <a:cxnLst/>
              <a:rect r="r" b="b" t="t" l="l"/>
              <a:pathLst>
                <a:path h="213360" w="2794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000000"/>
            </a:solidFill>
          </p:spPr>
        </p:sp>
        <p:sp>
          <p:nvSpPr>
            <p:cNvPr name="Freeform 9" id="9"/>
            <p:cNvSpPr/>
            <p:nvPr/>
          </p:nvSpPr>
          <p:spPr>
            <a:xfrm>
              <a:off x="0" y="1057910"/>
              <a:ext cx="27940" cy="384810"/>
            </a:xfrm>
            <a:custGeom>
              <a:avLst/>
              <a:gdLst/>
              <a:ahLst/>
              <a:cxnLst/>
              <a:rect r="r" b="b" t="t" l="l"/>
              <a:pathLst>
                <a:path h="384810" w="2794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000000"/>
            </a:solidFill>
          </p:spPr>
        </p:sp>
        <p:sp>
          <p:nvSpPr>
            <p:cNvPr name="Freeform 10" id="10"/>
            <p:cNvSpPr/>
            <p:nvPr/>
          </p:nvSpPr>
          <p:spPr>
            <a:xfrm>
              <a:off x="0" y="1526540"/>
              <a:ext cx="27940" cy="386080"/>
            </a:xfrm>
            <a:custGeom>
              <a:avLst/>
              <a:gdLst/>
              <a:ahLst/>
              <a:cxnLst/>
              <a:rect r="r" b="b" t="t" l="l"/>
              <a:pathLst>
                <a:path h="386080" w="2794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000000"/>
            </a:solidFill>
          </p:spPr>
        </p:sp>
        <p:sp>
          <p:nvSpPr>
            <p:cNvPr name="Freeform 11" id="11"/>
            <p:cNvSpPr/>
            <p:nvPr/>
          </p:nvSpPr>
          <p:spPr>
            <a:xfrm>
              <a:off x="2592070" y="1184910"/>
              <a:ext cx="27940" cy="618490"/>
            </a:xfrm>
            <a:custGeom>
              <a:avLst/>
              <a:gdLst/>
              <a:ahLst/>
              <a:cxnLst/>
              <a:rect r="r" b="b" t="t" l="l"/>
              <a:pathLst>
                <a:path h="618490" w="2794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000000"/>
            </a:solidFill>
          </p:spPr>
        </p:sp>
        <p:sp>
          <p:nvSpPr>
            <p:cNvPr name="Freeform 12" id="12"/>
            <p:cNvSpPr/>
            <p:nvPr/>
          </p:nvSpPr>
          <p:spPr>
            <a:xfrm>
              <a:off x="27940" y="0"/>
              <a:ext cx="2564130" cy="5182870"/>
            </a:xfrm>
            <a:custGeom>
              <a:avLst/>
              <a:gdLst/>
              <a:ahLst/>
              <a:cxnLst/>
              <a:rect r="r" b="b" t="t" l="l"/>
              <a:pathLst>
                <a:path h="5182870" w="256413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8AAB28"/>
            </a:solidFill>
          </p:spPr>
        </p:sp>
      </p:grpSp>
      <p:pic>
        <p:nvPicPr>
          <p:cNvPr name="Picture 13" id="13"/>
          <p:cNvPicPr>
            <a:picLocks noChangeAspect="true"/>
          </p:cNvPicPr>
          <p:nvPr/>
        </p:nvPicPr>
        <p:blipFill>
          <a:blip r:embed="rId3"/>
          <a:srcRect l="0" t="0" r="0" b="0"/>
          <a:stretch>
            <a:fillRect/>
          </a:stretch>
        </p:blipFill>
        <p:spPr>
          <a:xfrm flipH="false" flipV="false" rot="0">
            <a:off x="1639362" y="8582188"/>
            <a:ext cx="4011390" cy="1278206"/>
          </a:xfrm>
          <a:prstGeom prst="rect">
            <a:avLst/>
          </a:prstGeom>
        </p:spPr>
      </p:pic>
      <p:grpSp>
        <p:nvGrpSpPr>
          <p:cNvPr name="Group 14" id="14"/>
          <p:cNvGrpSpPr/>
          <p:nvPr/>
        </p:nvGrpSpPr>
        <p:grpSpPr>
          <a:xfrm rot="0">
            <a:off x="1639362" y="2983338"/>
            <a:ext cx="8944565" cy="3337109"/>
            <a:chOff x="0" y="0"/>
            <a:chExt cx="11926087" cy="4449479"/>
          </a:xfrm>
        </p:grpSpPr>
        <p:sp>
          <p:nvSpPr>
            <p:cNvPr name="TextBox 15" id="15"/>
            <p:cNvSpPr txBox="true"/>
            <p:nvPr/>
          </p:nvSpPr>
          <p:spPr>
            <a:xfrm rot="0">
              <a:off x="0" y="1331628"/>
              <a:ext cx="11926087" cy="3117851"/>
            </a:xfrm>
            <a:prstGeom prst="rect">
              <a:avLst/>
            </a:prstGeom>
          </p:spPr>
          <p:txBody>
            <a:bodyPr anchor="t" rtlCol="false" tIns="0" lIns="0" bIns="0" rIns="0">
              <a:spAutoFit/>
            </a:bodyPr>
            <a:lstStyle/>
            <a:p>
              <a:pPr>
                <a:lnSpc>
                  <a:spcPts val="11550"/>
                </a:lnSpc>
              </a:pPr>
              <a:r>
                <a:rPr lang="en-US" sz="10500">
                  <a:solidFill>
                    <a:srgbClr val="D31134"/>
                  </a:solidFill>
                  <a:latin typeface="HK Grotesk Bold Bold"/>
                </a:rPr>
                <a:t>Burger Time!</a:t>
              </a:r>
            </a:p>
            <a:p>
              <a:pPr>
                <a:lnSpc>
                  <a:spcPts val="6600"/>
                </a:lnSpc>
              </a:pPr>
              <a:r>
                <a:rPr lang="en-US" sz="6000">
                  <a:solidFill>
                    <a:srgbClr val="000000"/>
                  </a:solidFill>
                  <a:latin typeface="HK Grotesk Bold Bold"/>
                </a:rPr>
                <a:t>A Lesson in Pricing</a:t>
              </a:r>
              <a:r>
                <a:rPr lang="en-US" sz="6000">
                  <a:solidFill>
                    <a:srgbClr val="000000"/>
                  </a:solidFill>
                  <a:latin typeface="HK Grotesk Bold Bold"/>
                </a:rPr>
                <a:t> </a:t>
              </a:r>
            </a:p>
          </p:txBody>
        </p:sp>
        <p:sp>
          <p:nvSpPr>
            <p:cNvPr name="TextBox 16" id="16"/>
            <p:cNvSpPr txBox="true"/>
            <p:nvPr/>
          </p:nvSpPr>
          <p:spPr>
            <a:xfrm rot="0">
              <a:off x="0" y="-66675"/>
              <a:ext cx="11926087" cy="773642"/>
            </a:xfrm>
            <a:prstGeom prst="rect">
              <a:avLst/>
            </a:prstGeom>
          </p:spPr>
          <p:txBody>
            <a:bodyPr anchor="t" rtlCol="false" tIns="0" lIns="0" bIns="0" rIns="0">
              <a:spAutoFit/>
            </a:bodyPr>
            <a:lstStyle/>
            <a:p>
              <a:pPr>
                <a:lnSpc>
                  <a:spcPts val="4899"/>
                </a:lnSpc>
              </a:pPr>
              <a:r>
                <a:rPr lang="en-US" sz="3499">
                  <a:solidFill>
                    <a:srgbClr val="000000"/>
                  </a:solidFill>
                  <a:latin typeface="HK Grotesk Medium Bold"/>
                </a:rPr>
                <a:t>Marketing Insights from SCC </a:t>
              </a:r>
            </a:p>
          </p:txBody>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963" t="0" r="428" b="0"/>
          <a:stretch>
            <a:fillRect/>
          </a:stretch>
        </p:blipFill>
        <p:spPr>
          <a:xfrm flipH="false" flipV="false" rot="0">
            <a:off x="5114828" y="-371667"/>
            <a:ext cx="13173172" cy="10624417"/>
          </a:xfrm>
          <a:prstGeom prst="rect">
            <a:avLst/>
          </a:prstGeom>
        </p:spPr>
      </p:pic>
      <p:sp>
        <p:nvSpPr>
          <p:cNvPr name="AutoShape 3" id="3"/>
          <p:cNvSpPr/>
          <p:nvPr/>
        </p:nvSpPr>
        <p:spPr>
          <a:xfrm rot="0">
            <a:off x="0" y="0"/>
            <a:ext cx="5114828" cy="10252750"/>
          </a:xfrm>
          <a:prstGeom prst="rect">
            <a:avLst/>
          </a:prstGeom>
          <a:solidFill>
            <a:srgbClr val="D31134"/>
          </a:solidFill>
        </p:spPr>
      </p:sp>
      <p:sp>
        <p:nvSpPr>
          <p:cNvPr name="TextBox 4" id="4"/>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5" id="5"/>
          <p:cNvPicPr>
            <a:picLocks noChangeAspect="true"/>
          </p:cNvPicPr>
          <p:nvPr/>
        </p:nvPicPr>
        <p:blipFill>
          <a:blip r:embed="rId3"/>
          <a:srcRect l="0" t="0" r="0" b="0"/>
          <a:stretch>
            <a:fillRect/>
          </a:stretch>
        </p:blipFill>
        <p:spPr>
          <a:xfrm flipH="false" flipV="false" rot="0">
            <a:off x="186119" y="9756551"/>
            <a:ext cx="470533" cy="496199"/>
          </a:xfrm>
          <a:prstGeom prst="rect">
            <a:avLst/>
          </a:prstGeom>
        </p:spPr>
      </p:pic>
      <p:sp>
        <p:nvSpPr>
          <p:cNvPr name="TextBox 6" id="6"/>
          <p:cNvSpPr txBox="true"/>
          <p:nvPr/>
        </p:nvSpPr>
        <p:spPr>
          <a:xfrm rot="0">
            <a:off x="421385" y="268529"/>
            <a:ext cx="4286370" cy="9039225"/>
          </a:xfrm>
          <a:prstGeom prst="rect">
            <a:avLst/>
          </a:prstGeom>
        </p:spPr>
        <p:txBody>
          <a:bodyPr anchor="t" rtlCol="false" tIns="0" lIns="0" bIns="0" rIns="0">
            <a:spAutoFit/>
          </a:bodyPr>
          <a:lstStyle/>
          <a:p>
            <a:pPr>
              <a:lnSpc>
                <a:spcPts val="4199"/>
              </a:lnSpc>
            </a:pPr>
            <a:r>
              <a:rPr lang="en-US" sz="3499">
                <a:solidFill>
                  <a:srgbClr val="FAFAFA"/>
                </a:solidFill>
                <a:latin typeface="HK Grotesk Medium Bold"/>
              </a:rPr>
              <a:t>A</a:t>
            </a:r>
            <a:r>
              <a:rPr lang="en-US" sz="3499">
                <a:solidFill>
                  <a:srgbClr val="FAFAFA"/>
                </a:solidFill>
                <a:latin typeface="HK Grotesk Medium Bold Italics"/>
              </a:rPr>
              <a:t>merica's Favorite Fast Food Burgers by State</a:t>
            </a:r>
          </a:p>
          <a:p>
            <a:pPr>
              <a:lnSpc>
                <a:spcPts val="3600"/>
              </a:lnSpc>
            </a:pPr>
          </a:p>
          <a:p>
            <a:pPr>
              <a:lnSpc>
                <a:spcPts val="3480"/>
              </a:lnSpc>
            </a:pPr>
            <a:r>
              <a:rPr lang="en-US" sz="2900">
                <a:solidFill>
                  <a:srgbClr val="FAFAFA"/>
                </a:solidFill>
                <a:latin typeface="HK Grotesk Medium"/>
              </a:rPr>
              <a:t>This infographic from "Ranker" and "Mental Floss" depicts the most popular fast food burgers by state, based on polling more than 10,000 burger fans nationwide.  This illustrates the concept of branding. </a:t>
            </a:r>
          </a:p>
          <a:p>
            <a:pPr>
              <a:lnSpc>
                <a:spcPts val="3480"/>
              </a:lnSpc>
            </a:pPr>
            <a:r>
              <a:rPr lang="en-US" sz="2900">
                <a:solidFill>
                  <a:srgbClr val="FAFAFA"/>
                </a:solidFill>
                <a:latin typeface="HK Grotesk Medium"/>
              </a:rPr>
              <a:t> </a:t>
            </a:r>
          </a:p>
          <a:p>
            <a:pPr>
              <a:lnSpc>
                <a:spcPts val="3480"/>
              </a:lnSpc>
              <a:spcBef>
                <a:spcPct val="0"/>
              </a:spcBef>
            </a:pPr>
            <a:r>
              <a:rPr lang="en-US" sz="2900">
                <a:solidFill>
                  <a:srgbClr val="FAFAFA"/>
                </a:solidFill>
                <a:latin typeface="HK Grotesk Medium"/>
              </a:rPr>
              <a:t>How much influence do you think brand might have on the popularity of certain fast food restaurants?  How might it influence price?</a:t>
            </a:r>
            <a:r>
              <a:rPr lang="en-US" sz="2900">
                <a:solidFill>
                  <a:srgbClr val="FAFAFA"/>
                </a:solidFill>
                <a:latin typeface="HK Grotesk Medium Bold"/>
              </a:rPr>
              <a:t> </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8622649" cy="10287000"/>
          </a:xfrm>
          <a:prstGeom prst="rect">
            <a:avLst/>
          </a:prstGeom>
          <a:solidFill>
            <a:srgbClr val="D31134"/>
          </a:solidFill>
        </p:spPr>
      </p:sp>
      <p:pic>
        <p:nvPicPr>
          <p:cNvPr name="Picture 3" id="3"/>
          <p:cNvPicPr>
            <a:picLocks noChangeAspect="true"/>
          </p:cNvPicPr>
          <p:nvPr/>
        </p:nvPicPr>
        <p:blipFill>
          <a:blip r:embed="rId2"/>
          <a:srcRect l="0" t="5283" r="0" b="5283"/>
          <a:stretch>
            <a:fillRect/>
          </a:stretch>
        </p:blipFill>
        <p:spPr>
          <a:xfrm flipH="false" flipV="false" rot="0">
            <a:off x="0" y="5143500"/>
            <a:ext cx="8622649" cy="5143500"/>
          </a:xfrm>
          <a:prstGeom prst="rect">
            <a:avLst/>
          </a:prstGeom>
        </p:spPr>
      </p:pic>
      <p:pic>
        <p:nvPicPr>
          <p:cNvPr name="Picture 4" id="4"/>
          <p:cNvPicPr>
            <a:picLocks noChangeAspect="true"/>
          </p:cNvPicPr>
          <p:nvPr/>
        </p:nvPicPr>
        <p:blipFill>
          <a:blip r:embed="rId3"/>
          <a:srcRect l="0" t="0" r="0" b="0"/>
          <a:stretch>
            <a:fillRect/>
          </a:stretch>
        </p:blipFill>
        <p:spPr>
          <a:xfrm flipH="false" flipV="false" rot="0">
            <a:off x="987172" y="677336"/>
            <a:ext cx="6648306" cy="3740208"/>
          </a:xfrm>
          <a:prstGeom prst="rect">
            <a:avLst/>
          </a:prstGeom>
        </p:spPr>
      </p:pic>
      <p:grpSp>
        <p:nvGrpSpPr>
          <p:cNvPr name="Group 5" id="5"/>
          <p:cNvGrpSpPr/>
          <p:nvPr/>
        </p:nvGrpSpPr>
        <p:grpSpPr>
          <a:xfrm rot="0">
            <a:off x="10072669" y="1135570"/>
            <a:ext cx="7186631" cy="8091813"/>
            <a:chOff x="0" y="0"/>
            <a:chExt cx="9582175" cy="10789085"/>
          </a:xfrm>
        </p:grpSpPr>
        <p:sp>
          <p:nvSpPr>
            <p:cNvPr name="TextBox 6" id="6"/>
            <p:cNvSpPr txBox="true"/>
            <p:nvPr/>
          </p:nvSpPr>
          <p:spPr>
            <a:xfrm rot="0">
              <a:off x="0" y="973043"/>
              <a:ext cx="9582175" cy="9816042"/>
            </a:xfrm>
            <a:prstGeom prst="rect">
              <a:avLst/>
            </a:prstGeom>
          </p:spPr>
          <p:txBody>
            <a:bodyPr anchor="t" rtlCol="false" tIns="0" lIns="0" bIns="0" rIns="0">
              <a:spAutoFit/>
            </a:bodyPr>
            <a:lstStyle/>
            <a:p>
              <a:pPr>
                <a:lnSpc>
                  <a:spcPts val="3249"/>
                </a:lnSpc>
              </a:pPr>
              <a:r>
                <a:rPr lang="en-US" sz="2499">
                  <a:solidFill>
                    <a:srgbClr val="000000"/>
                  </a:solidFill>
                  <a:latin typeface="HK Grotesk Medium"/>
                </a:rPr>
                <a:t>Of the popular cheeseburger options we identified in this presentation, Five Guys charges the more than any other popular fast-food chain. </a:t>
              </a:r>
            </a:p>
            <a:p>
              <a:pPr>
                <a:lnSpc>
                  <a:spcPts val="3249"/>
                </a:lnSpc>
              </a:pPr>
            </a:p>
            <a:p>
              <a:pPr>
                <a:lnSpc>
                  <a:spcPts val="3249"/>
                </a:lnSpc>
              </a:pPr>
              <a:r>
                <a:rPr lang="en-US" sz="2499">
                  <a:solidFill>
                    <a:srgbClr val="000000"/>
                  </a:solidFill>
                  <a:latin typeface="HK Grotesk Medium"/>
                </a:rPr>
                <a:t>Why?  Primarily because the chain prioritizes quality ingredients, unwilling to "skimp" on costs in the interest of building what they believe is the best possible cheeseburger for their customer. </a:t>
              </a:r>
            </a:p>
            <a:p>
              <a:pPr>
                <a:lnSpc>
                  <a:spcPts val="3249"/>
                </a:lnSpc>
              </a:pPr>
            </a:p>
            <a:p>
              <a:pPr>
                <a:lnSpc>
                  <a:spcPts val="3249"/>
                </a:lnSpc>
              </a:pPr>
              <a:r>
                <a:rPr lang="en-US" sz="2499">
                  <a:solidFill>
                    <a:srgbClr val="000000"/>
                  </a:solidFill>
                  <a:latin typeface="HK Grotesk Medium"/>
                </a:rPr>
                <a:t>Because the cost of making a cheeseburger is so high at Five Guys, they must charge a higher price to reach the profit margin goals set by the company.</a:t>
              </a:r>
            </a:p>
            <a:p>
              <a:pPr>
                <a:lnSpc>
                  <a:spcPts val="3249"/>
                </a:lnSpc>
              </a:pPr>
            </a:p>
            <a:p>
              <a:pPr>
                <a:lnSpc>
                  <a:spcPts val="3249"/>
                </a:lnSpc>
              </a:pPr>
              <a:r>
                <a:rPr lang="en-US" sz="2499">
                  <a:solidFill>
                    <a:srgbClr val="000000"/>
                  </a:solidFill>
                  <a:latin typeface="HK Grotesk Medium"/>
                </a:rPr>
                <a:t>Consider what you learned in this lesson about contribution margin.  In the slides that follow, we will explore some of the costs that impact contribution margins at Five Guys Burgers and Fries. </a:t>
              </a:r>
            </a:p>
          </p:txBody>
        </p:sp>
        <p:sp>
          <p:nvSpPr>
            <p:cNvPr name="TextBox 7" id="7"/>
            <p:cNvSpPr txBox="true"/>
            <p:nvPr/>
          </p:nvSpPr>
          <p:spPr>
            <a:xfrm rot="0">
              <a:off x="0" y="0"/>
              <a:ext cx="9582175" cy="787400"/>
            </a:xfrm>
            <a:prstGeom prst="rect">
              <a:avLst/>
            </a:prstGeom>
          </p:spPr>
          <p:txBody>
            <a:bodyPr anchor="t" rtlCol="false" tIns="0" lIns="0" bIns="0" rIns="0">
              <a:spAutoFit/>
            </a:bodyPr>
            <a:lstStyle/>
            <a:p>
              <a:pPr>
                <a:lnSpc>
                  <a:spcPts val="4679"/>
                </a:lnSpc>
              </a:pPr>
              <a:r>
                <a:rPr lang="en-US" sz="3899">
                  <a:solidFill>
                    <a:srgbClr val="D31134"/>
                  </a:solidFill>
                  <a:latin typeface="HK Grotesk Medium Bold"/>
                </a:rPr>
                <a:t>FIVE GUYS BURGERS and FRIES</a:t>
              </a:r>
            </a:p>
          </p:txBody>
        </p:sp>
      </p:grpSp>
      <p:sp>
        <p:nvSpPr>
          <p:cNvPr name="TextBox 8" id="8"/>
          <p:cNvSpPr txBox="true"/>
          <p:nvPr/>
        </p:nvSpPr>
        <p:spPr>
          <a:xfrm rot="0">
            <a:off x="13665984" y="988208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9" id="9"/>
          <p:cNvPicPr>
            <a:picLocks noChangeAspect="true"/>
          </p:cNvPicPr>
          <p:nvPr/>
        </p:nvPicPr>
        <p:blipFill>
          <a:blip r:embed="rId4"/>
          <a:srcRect l="0" t="0" r="0" b="0"/>
          <a:stretch>
            <a:fillRect/>
          </a:stretch>
        </p:blipFill>
        <p:spPr>
          <a:xfrm flipH="false" flipV="false" rot="0">
            <a:off x="14192428" y="9790801"/>
            <a:ext cx="470533" cy="496199"/>
          </a:xfrm>
          <a:prstGeom prst="rect">
            <a:avLst/>
          </a:prstGeom>
        </p:spPr>
      </p:pic>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8622649" cy="10287000"/>
          </a:xfrm>
          <a:prstGeom prst="rect">
            <a:avLst/>
          </a:prstGeom>
          <a:solidFill>
            <a:srgbClr val="D31134"/>
          </a:solidFill>
        </p:spPr>
      </p:sp>
      <p:pic>
        <p:nvPicPr>
          <p:cNvPr name="Picture 3" id="3"/>
          <p:cNvPicPr>
            <a:picLocks noChangeAspect="true"/>
          </p:cNvPicPr>
          <p:nvPr/>
        </p:nvPicPr>
        <p:blipFill>
          <a:blip r:embed="rId2"/>
          <a:srcRect l="0" t="5283" r="0" b="5283"/>
          <a:stretch>
            <a:fillRect/>
          </a:stretch>
        </p:blipFill>
        <p:spPr>
          <a:xfrm flipH="false" flipV="false" rot="0">
            <a:off x="0" y="5143500"/>
            <a:ext cx="8622649" cy="5143500"/>
          </a:xfrm>
          <a:prstGeom prst="rect">
            <a:avLst/>
          </a:prstGeom>
        </p:spPr>
      </p:pic>
      <p:pic>
        <p:nvPicPr>
          <p:cNvPr name="Picture 4" id="4"/>
          <p:cNvPicPr>
            <a:picLocks noChangeAspect="true"/>
          </p:cNvPicPr>
          <p:nvPr/>
        </p:nvPicPr>
        <p:blipFill>
          <a:blip r:embed="rId3"/>
          <a:srcRect l="0" t="0" r="0" b="0"/>
          <a:stretch>
            <a:fillRect/>
          </a:stretch>
        </p:blipFill>
        <p:spPr>
          <a:xfrm flipH="false" flipV="false" rot="0">
            <a:off x="987172" y="677336"/>
            <a:ext cx="6648306" cy="3740208"/>
          </a:xfrm>
          <a:prstGeom prst="rect">
            <a:avLst/>
          </a:prstGeom>
        </p:spPr>
      </p:pic>
      <p:grpSp>
        <p:nvGrpSpPr>
          <p:cNvPr name="Group 5" id="5"/>
          <p:cNvGrpSpPr/>
          <p:nvPr/>
        </p:nvGrpSpPr>
        <p:grpSpPr>
          <a:xfrm rot="0">
            <a:off x="10072669" y="1135570"/>
            <a:ext cx="7186631" cy="4815213"/>
            <a:chOff x="0" y="0"/>
            <a:chExt cx="9582175" cy="6420285"/>
          </a:xfrm>
        </p:grpSpPr>
        <p:sp>
          <p:nvSpPr>
            <p:cNvPr name="TextBox 6" id="6"/>
            <p:cNvSpPr txBox="true"/>
            <p:nvPr/>
          </p:nvSpPr>
          <p:spPr>
            <a:xfrm rot="0">
              <a:off x="0" y="973043"/>
              <a:ext cx="9582175" cy="5447242"/>
            </a:xfrm>
            <a:prstGeom prst="rect">
              <a:avLst/>
            </a:prstGeom>
          </p:spPr>
          <p:txBody>
            <a:bodyPr anchor="t" rtlCol="false" tIns="0" lIns="0" bIns="0" rIns="0">
              <a:spAutoFit/>
            </a:bodyPr>
            <a:lstStyle/>
            <a:p>
              <a:pPr>
                <a:lnSpc>
                  <a:spcPts val="3249"/>
                </a:lnSpc>
              </a:pPr>
              <a:r>
                <a:rPr lang="en-US" sz="2499">
                  <a:solidFill>
                    <a:srgbClr val="000000"/>
                  </a:solidFill>
                  <a:latin typeface="HK Grotesk Medium"/>
                </a:rPr>
                <a:t>Five Guys pricing is completely dependent on production costs.  </a:t>
              </a:r>
            </a:p>
            <a:p>
              <a:pPr>
                <a:lnSpc>
                  <a:spcPts val="3249"/>
                </a:lnSpc>
              </a:pPr>
            </a:p>
            <a:p>
              <a:pPr>
                <a:lnSpc>
                  <a:spcPts val="3249"/>
                </a:lnSpc>
              </a:pPr>
              <a:r>
                <a:rPr lang="en-US" sz="2499">
                  <a:solidFill>
                    <a:srgbClr val="000000"/>
                  </a:solidFill>
                  <a:latin typeface="HK Grotesk Medium"/>
                </a:rPr>
                <a:t>Jerry Murrell, the founder of the company, once told Inc. magazine "Our food prices fluctuate. We do not base our price on anything but margins. We raise our prices to reflect whatever our food costs are. So, if the mayonnaise guy triples his price, we pay triple for the mayonnaise! And then we'll increase the price of our product."</a:t>
              </a:r>
            </a:p>
          </p:txBody>
        </p:sp>
        <p:sp>
          <p:nvSpPr>
            <p:cNvPr name="TextBox 7" id="7"/>
            <p:cNvSpPr txBox="true"/>
            <p:nvPr/>
          </p:nvSpPr>
          <p:spPr>
            <a:xfrm rot="0">
              <a:off x="0" y="0"/>
              <a:ext cx="9582175" cy="787400"/>
            </a:xfrm>
            <a:prstGeom prst="rect">
              <a:avLst/>
            </a:prstGeom>
          </p:spPr>
          <p:txBody>
            <a:bodyPr anchor="t" rtlCol="false" tIns="0" lIns="0" bIns="0" rIns="0">
              <a:spAutoFit/>
            </a:bodyPr>
            <a:lstStyle/>
            <a:p>
              <a:pPr>
                <a:lnSpc>
                  <a:spcPts val="4679"/>
                </a:lnSpc>
              </a:pPr>
              <a:r>
                <a:rPr lang="en-US" sz="3899">
                  <a:solidFill>
                    <a:srgbClr val="D31134"/>
                  </a:solidFill>
                  <a:latin typeface="HK Grotesk Medium Bold"/>
                </a:rPr>
                <a:t>FIVE GUYS BURGERS and FRIES</a:t>
              </a:r>
            </a:p>
          </p:txBody>
        </p:sp>
      </p:grpSp>
      <p:sp>
        <p:nvSpPr>
          <p:cNvPr name="TextBox 8" id="8"/>
          <p:cNvSpPr txBox="true"/>
          <p:nvPr/>
        </p:nvSpPr>
        <p:spPr>
          <a:xfrm rot="0">
            <a:off x="13665984" y="988208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9" id="9"/>
          <p:cNvPicPr>
            <a:picLocks noChangeAspect="true"/>
          </p:cNvPicPr>
          <p:nvPr/>
        </p:nvPicPr>
        <p:blipFill>
          <a:blip r:embed="rId4"/>
          <a:srcRect l="0" t="0" r="0" b="0"/>
          <a:stretch>
            <a:fillRect/>
          </a:stretch>
        </p:blipFill>
        <p:spPr>
          <a:xfrm flipH="false" flipV="false" rot="0">
            <a:off x="14192428" y="9790801"/>
            <a:ext cx="470533" cy="496199"/>
          </a:xfrm>
          <a:prstGeom prst="rect">
            <a:avLst/>
          </a:prstGeom>
        </p:spPr>
      </p:pic>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5400000">
            <a:off x="4000500" y="6584262"/>
            <a:ext cx="10287000" cy="0"/>
          </a:xfrm>
          <a:prstGeom prst="line">
            <a:avLst/>
          </a:prstGeom>
          <a:ln cap="rnd" w="9525">
            <a:solidFill>
              <a:srgbClr val="000000">
                <a:alpha val="49804"/>
              </a:srgbClr>
            </a:solidFill>
            <a:prstDash val="solid"/>
            <a:headEnd type="none" len="sm" w="sm"/>
            <a:tailEnd type="none" len="sm" w="sm"/>
          </a:ln>
        </p:spPr>
      </p:sp>
      <p:sp>
        <p:nvSpPr>
          <p:cNvPr name="TextBox 3" id="3"/>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4" id="4"/>
          <p:cNvPicPr>
            <a:picLocks noChangeAspect="true"/>
          </p:cNvPicPr>
          <p:nvPr/>
        </p:nvPicPr>
        <p:blipFill>
          <a:blip r:embed="rId2"/>
          <a:srcRect l="0" t="0" r="0" b="0"/>
          <a:stretch>
            <a:fillRect/>
          </a:stretch>
        </p:blipFill>
        <p:spPr>
          <a:xfrm flipH="false" flipV="false" rot="0">
            <a:off x="186119" y="9756551"/>
            <a:ext cx="470533" cy="496199"/>
          </a:xfrm>
          <a:prstGeom prst="rect">
            <a:avLst/>
          </a:prstGeom>
        </p:spPr>
      </p:pic>
      <p:pic>
        <p:nvPicPr>
          <p:cNvPr name="Picture 5" id="5"/>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4068302" y="2048601"/>
            <a:ext cx="1002633" cy="1633618"/>
          </a:xfrm>
          <a:prstGeom prst="rect">
            <a:avLst/>
          </a:prstGeom>
        </p:spPr>
      </p:pic>
      <p:grpSp>
        <p:nvGrpSpPr>
          <p:cNvPr name="Group 6" id="6"/>
          <p:cNvGrpSpPr/>
          <p:nvPr/>
        </p:nvGrpSpPr>
        <p:grpSpPr>
          <a:xfrm rot="0">
            <a:off x="1713858" y="781181"/>
            <a:ext cx="5711522" cy="970342"/>
            <a:chOff x="0" y="0"/>
            <a:chExt cx="7615362" cy="1293789"/>
          </a:xfrm>
        </p:grpSpPr>
        <p:grpSp>
          <p:nvGrpSpPr>
            <p:cNvPr name="Group 7" id="7"/>
            <p:cNvGrpSpPr/>
            <p:nvPr/>
          </p:nvGrpSpPr>
          <p:grpSpPr>
            <a:xfrm rot="0">
              <a:off x="0" y="0"/>
              <a:ext cx="7615362" cy="1293789"/>
              <a:chOff x="0" y="0"/>
              <a:chExt cx="2939359" cy="660400"/>
            </a:xfrm>
          </p:grpSpPr>
          <p:sp>
            <p:nvSpPr>
              <p:cNvPr name="Freeform 8" id="8"/>
              <p:cNvSpPr/>
              <p:nvPr/>
            </p:nvSpPr>
            <p:spPr>
              <a:xfrm>
                <a:off x="0" y="0"/>
                <a:ext cx="2939359" cy="660400"/>
              </a:xfrm>
              <a:custGeom>
                <a:avLst/>
                <a:gdLst/>
                <a:ahLst/>
                <a:cxnLst/>
                <a:rect r="r" b="b" t="t" l="l"/>
                <a:pathLst>
                  <a:path h="660400" w="2939359">
                    <a:moveTo>
                      <a:pt x="2814899" y="660400"/>
                    </a:moveTo>
                    <a:lnTo>
                      <a:pt x="124460" y="660400"/>
                    </a:lnTo>
                    <a:cubicBezTo>
                      <a:pt x="55880" y="660400"/>
                      <a:pt x="0" y="604520"/>
                      <a:pt x="0" y="535940"/>
                    </a:cubicBezTo>
                    <a:lnTo>
                      <a:pt x="0" y="124460"/>
                    </a:lnTo>
                    <a:cubicBezTo>
                      <a:pt x="0" y="55880"/>
                      <a:pt x="55880" y="0"/>
                      <a:pt x="124460" y="0"/>
                    </a:cubicBezTo>
                    <a:lnTo>
                      <a:pt x="2814899" y="0"/>
                    </a:lnTo>
                    <a:cubicBezTo>
                      <a:pt x="2883479" y="0"/>
                      <a:pt x="2939359" y="55880"/>
                      <a:pt x="2939359" y="124460"/>
                    </a:cubicBezTo>
                    <a:lnTo>
                      <a:pt x="2939359" y="535940"/>
                    </a:lnTo>
                    <a:cubicBezTo>
                      <a:pt x="2939359" y="604520"/>
                      <a:pt x="2883479" y="660400"/>
                      <a:pt x="2814899" y="660400"/>
                    </a:cubicBezTo>
                    <a:close/>
                  </a:path>
                </a:pathLst>
              </a:custGeom>
              <a:solidFill>
                <a:srgbClr val="D31134"/>
              </a:solidFill>
            </p:spPr>
          </p:sp>
        </p:grpSp>
        <p:sp>
          <p:nvSpPr>
            <p:cNvPr name="TextBox 9" id="9"/>
            <p:cNvSpPr txBox="true"/>
            <p:nvPr/>
          </p:nvSpPr>
          <p:spPr>
            <a:xfrm rot="0">
              <a:off x="583354" y="332570"/>
              <a:ext cx="6448654" cy="619125"/>
            </a:xfrm>
            <a:prstGeom prst="rect">
              <a:avLst/>
            </a:prstGeom>
          </p:spPr>
          <p:txBody>
            <a:bodyPr anchor="t" rtlCol="false" tIns="0" lIns="0" bIns="0" rIns="0">
              <a:spAutoFit/>
            </a:bodyPr>
            <a:lstStyle/>
            <a:p>
              <a:pPr algn="ctr">
                <a:lnSpc>
                  <a:spcPts val="3600"/>
                </a:lnSpc>
              </a:pPr>
              <a:r>
                <a:rPr lang="en-US" sz="3000">
                  <a:solidFill>
                    <a:srgbClr val="FAFAFA"/>
                  </a:solidFill>
                  <a:latin typeface="HK Grotesk Medium Bold"/>
                </a:rPr>
                <a:t>Fresh Ingredients</a:t>
              </a:r>
            </a:p>
          </p:txBody>
        </p:sp>
      </p:grpSp>
      <p:grpSp>
        <p:nvGrpSpPr>
          <p:cNvPr name="Group 10" id="10"/>
          <p:cNvGrpSpPr/>
          <p:nvPr/>
        </p:nvGrpSpPr>
        <p:grpSpPr>
          <a:xfrm rot="0">
            <a:off x="10862620" y="781181"/>
            <a:ext cx="5711522" cy="970342"/>
            <a:chOff x="0" y="0"/>
            <a:chExt cx="7615362" cy="1293789"/>
          </a:xfrm>
        </p:grpSpPr>
        <p:grpSp>
          <p:nvGrpSpPr>
            <p:cNvPr name="Group 11" id="11"/>
            <p:cNvGrpSpPr/>
            <p:nvPr/>
          </p:nvGrpSpPr>
          <p:grpSpPr>
            <a:xfrm rot="0">
              <a:off x="0" y="0"/>
              <a:ext cx="7615362" cy="1293789"/>
              <a:chOff x="0" y="0"/>
              <a:chExt cx="2939359" cy="660400"/>
            </a:xfrm>
          </p:grpSpPr>
          <p:sp>
            <p:nvSpPr>
              <p:cNvPr name="Freeform 12" id="12"/>
              <p:cNvSpPr/>
              <p:nvPr/>
            </p:nvSpPr>
            <p:spPr>
              <a:xfrm>
                <a:off x="0" y="0"/>
                <a:ext cx="2939359" cy="660400"/>
              </a:xfrm>
              <a:custGeom>
                <a:avLst/>
                <a:gdLst/>
                <a:ahLst/>
                <a:cxnLst/>
                <a:rect r="r" b="b" t="t" l="l"/>
                <a:pathLst>
                  <a:path h="660400" w="2939359">
                    <a:moveTo>
                      <a:pt x="2814899" y="660400"/>
                    </a:moveTo>
                    <a:lnTo>
                      <a:pt x="124460" y="660400"/>
                    </a:lnTo>
                    <a:cubicBezTo>
                      <a:pt x="55880" y="660400"/>
                      <a:pt x="0" y="604520"/>
                      <a:pt x="0" y="535940"/>
                    </a:cubicBezTo>
                    <a:lnTo>
                      <a:pt x="0" y="124460"/>
                    </a:lnTo>
                    <a:cubicBezTo>
                      <a:pt x="0" y="55880"/>
                      <a:pt x="55880" y="0"/>
                      <a:pt x="124460" y="0"/>
                    </a:cubicBezTo>
                    <a:lnTo>
                      <a:pt x="2814899" y="0"/>
                    </a:lnTo>
                    <a:cubicBezTo>
                      <a:pt x="2883479" y="0"/>
                      <a:pt x="2939359" y="55880"/>
                      <a:pt x="2939359" y="124460"/>
                    </a:cubicBezTo>
                    <a:lnTo>
                      <a:pt x="2939359" y="535940"/>
                    </a:lnTo>
                    <a:cubicBezTo>
                      <a:pt x="2939359" y="604520"/>
                      <a:pt x="2883479" y="660400"/>
                      <a:pt x="2814899" y="660400"/>
                    </a:cubicBezTo>
                    <a:close/>
                  </a:path>
                </a:pathLst>
              </a:custGeom>
              <a:solidFill>
                <a:srgbClr val="D31134"/>
              </a:solidFill>
            </p:spPr>
          </p:sp>
        </p:grpSp>
        <p:sp>
          <p:nvSpPr>
            <p:cNvPr name="TextBox 13" id="13"/>
            <p:cNvSpPr txBox="true"/>
            <p:nvPr/>
          </p:nvSpPr>
          <p:spPr>
            <a:xfrm rot="0">
              <a:off x="583354" y="332570"/>
              <a:ext cx="6448654" cy="619125"/>
            </a:xfrm>
            <a:prstGeom prst="rect">
              <a:avLst/>
            </a:prstGeom>
          </p:spPr>
          <p:txBody>
            <a:bodyPr anchor="t" rtlCol="false" tIns="0" lIns="0" bIns="0" rIns="0">
              <a:spAutoFit/>
            </a:bodyPr>
            <a:lstStyle/>
            <a:p>
              <a:pPr algn="ctr">
                <a:lnSpc>
                  <a:spcPts val="3600"/>
                </a:lnSpc>
              </a:pPr>
              <a:r>
                <a:rPr lang="en-US" sz="3000">
                  <a:solidFill>
                    <a:srgbClr val="FAFAFA"/>
                  </a:solidFill>
                  <a:latin typeface="HK Grotesk Medium Bold"/>
                </a:rPr>
                <a:t>Premium Products</a:t>
              </a:r>
            </a:p>
          </p:txBody>
        </p:sp>
      </p:grpSp>
      <p:sp>
        <p:nvSpPr>
          <p:cNvPr name="AutoShape 14" id="14"/>
          <p:cNvSpPr/>
          <p:nvPr/>
        </p:nvSpPr>
        <p:spPr>
          <a:xfrm rot="-5400000">
            <a:off x="4000500" y="5138738"/>
            <a:ext cx="10287000" cy="0"/>
          </a:xfrm>
          <a:prstGeom prst="line">
            <a:avLst/>
          </a:prstGeom>
          <a:ln cap="rnd" w="9525">
            <a:solidFill>
              <a:srgbClr val="000000">
                <a:alpha val="49804"/>
              </a:srgbClr>
            </a:solidFill>
            <a:prstDash val="solid"/>
            <a:headEnd type="none" len="sm" w="sm"/>
            <a:tailEnd type="none" len="sm" w="sm"/>
          </a:ln>
        </p:spPr>
      </p:sp>
      <p:pic>
        <p:nvPicPr>
          <p:cNvPr name="Picture 15" id="1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12944899" y="2135254"/>
            <a:ext cx="1546964" cy="1546964"/>
          </a:xfrm>
          <a:prstGeom prst="rect">
            <a:avLst/>
          </a:prstGeom>
        </p:spPr>
      </p:pic>
      <p:grpSp>
        <p:nvGrpSpPr>
          <p:cNvPr name="Group 16" id="16"/>
          <p:cNvGrpSpPr/>
          <p:nvPr/>
        </p:nvGrpSpPr>
        <p:grpSpPr>
          <a:xfrm rot="0">
            <a:off x="770895" y="4166927"/>
            <a:ext cx="7597447" cy="4729896"/>
            <a:chOff x="0" y="0"/>
            <a:chExt cx="10129930" cy="6306528"/>
          </a:xfrm>
        </p:grpSpPr>
        <p:sp>
          <p:nvSpPr>
            <p:cNvPr name="TextBox 17" id="17"/>
            <p:cNvSpPr txBox="true"/>
            <p:nvPr/>
          </p:nvSpPr>
          <p:spPr>
            <a:xfrm rot="0">
              <a:off x="0" y="-9525"/>
              <a:ext cx="10129930" cy="2041525"/>
            </a:xfrm>
            <a:prstGeom prst="rect">
              <a:avLst/>
            </a:prstGeom>
          </p:spPr>
          <p:txBody>
            <a:bodyPr anchor="t" rtlCol="false" tIns="0" lIns="0" bIns="0" rIns="0">
              <a:spAutoFit/>
            </a:bodyPr>
            <a:lstStyle/>
            <a:p>
              <a:pPr algn="ctr">
                <a:lnSpc>
                  <a:spcPts val="12000"/>
                </a:lnSpc>
              </a:pPr>
              <a:r>
                <a:rPr lang="en-US" sz="10000">
                  <a:solidFill>
                    <a:srgbClr val="000000"/>
                  </a:solidFill>
                  <a:latin typeface="HK Grotesk Medium"/>
                </a:rPr>
                <a:t>0</a:t>
              </a:r>
            </a:p>
          </p:txBody>
        </p:sp>
        <p:sp>
          <p:nvSpPr>
            <p:cNvPr name="TextBox 18" id="18"/>
            <p:cNvSpPr txBox="true"/>
            <p:nvPr/>
          </p:nvSpPr>
          <p:spPr>
            <a:xfrm rot="0">
              <a:off x="0" y="2460056"/>
              <a:ext cx="10129930" cy="720725"/>
            </a:xfrm>
            <a:prstGeom prst="rect">
              <a:avLst/>
            </a:prstGeom>
          </p:spPr>
          <p:txBody>
            <a:bodyPr anchor="t" rtlCol="false" tIns="0" lIns="0" bIns="0" rIns="0">
              <a:spAutoFit/>
            </a:bodyPr>
            <a:lstStyle/>
            <a:p>
              <a:pPr algn="ctr">
                <a:lnSpc>
                  <a:spcPts val="4200"/>
                </a:lnSpc>
              </a:pPr>
              <a:r>
                <a:rPr lang="en-US" sz="3500">
                  <a:solidFill>
                    <a:srgbClr val="D31134"/>
                  </a:solidFill>
                  <a:latin typeface="HK Grotesk Medium Bold"/>
                </a:rPr>
                <a:t>Never Frozen</a:t>
              </a:r>
            </a:p>
          </p:txBody>
        </p:sp>
        <p:sp>
          <p:nvSpPr>
            <p:cNvPr name="TextBox 19" id="19"/>
            <p:cNvSpPr txBox="true"/>
            <p:nvPr/>
          </p:nvSpPr>
          <p:spPr>
            <a:xfrm rot="0">
              <a:off x="0" y="3589787"/>
              <a:ext cx="10129930" cy="2716742"/>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Five Guys restaurants are freezer-free, meaning there is a higher risk of food going bad if it isn't prepared quickly.  More waste means higher costs, and efforts to minimize waste result in more deliveries, adding another variable to the cost of making a cheeseburger. </a:t>
              </a:r>
            </a:p>
          </p:txBody>
        </p:sp>
      </p:grpSp>
      <p:grpSp>
        <p:nvGrpSpPr>
          <p:cNvPr name="Group 20" id="20"/>
          <p:cNvGrpSpPr/>
          <p:nvPr/>
        </p:nvGrpSpPr>
        <p:grpSpPr>
          <a:xfrm rot="0">
            <a:off x="10206238" y="4166927"/>
            <a:ext cx="7024287" cy="4729896"/>
            <a:chOff x="0" y="0"/>
            <a:chExt cx="9365716" cy="6306528"/>
          </a:xfrm>
        </p:grpSpPr>
        <p:sp>
          <p:nvSpPr>
            <p:cNvPr name="TextBox 21" id="21"/>
            <p:cNvSpPr txBox="true"/>
            <p:nvPr/>
          </p:nvSpPr>
          <p:spPr>
            <a:xfrm rot="0">
              <a:off x="0" y="-9525"/>
              <a:ext cx="9365716" cy="2041525"/>
            </a:xfrm>
            <a:prstGeom prst="rect">
              <a:avLst/>
            </a:prstGeom>
          </p:spPr>
          <p:txBody>
            <a:bodyPr anchor="t" rtlCol="false" tIns="0" lIns="0" bIns="0" rIns="0">
              <a:spAutoFit/>
            </a:bodyPr>
            <a:lstStyle/>
            <a:p>
              <a:pPr algn="ctr">
                <a:lnSpc>
                  <a:spcPts val="12000"/>
                </a:lnSpc>
              </a:pPr>
              <a:r>
                <a:rPr lang="en-US" sz="10000">
                  <a:solidFill>
                    <a:srgbClr val="000000"/>
                  </a:solidFill>
                  <a:latin typeface="HK Grotesk Medium"/>
                </a:rPr>
                <a:t>80/20</a:t>
              </a:r>
            </a:p>
          </p:txBody>
        </p:sp>
        <p:sp>
          <p:nvSpPr>
            <p:cNvPr name="TextBox 22" id="22"/>
            <p:cNvSpPr txBox="true"/>
            <p:nvPr/>
          </p:nvSpPr>
          <p:spPr>
            <a:xfrm rot="0">
              <a:off x="0" y="2460056"/>
              <a:ext cx="9365716" cy="720725"/>
            </a:xfrm>
            <a:prstGeom prst="rect">
              <a:avLst/>
            </a:prstGeom>
          </p:spPr>
          <p:txBody>
            <a:bodyPr anchor="t" rtlCol="false" tIns="0" lIns="0" bIns="0" rIns="0">
              <a:spAutoFit/>
            </a:bodyPr>
            <a:lstStyle/>
            <a:p>
              <a:pPr algn="ctr">
                <a:lnSpc>
                  <a:spcPts val="4200"/>
                </a:lnSpc>
              </a:pPr>
              <a:r>
                <a:rPr lang="en-US" sz="3500">
                  <a:solidFill>
                    <a:srgbClr val="D31134"/>
                  </a:solidFill>
                  <a:latin typeface="HK Grotesk Medium Bold"/>
                </a:rPr>
                <a:t>Specialty Blend</a:t>
              </a:r>
            </a:p>
          </p:txBody>
        </p:sp>
        <p:sp>
          <p:nvSpPr>
            <p:cNvPr name="TextBox 23" id="23"/>
            <p:cNvSpPr txBox="true"/>
            <p:nvPr/>
          </p:nvSpPr>
          <p:spPr>
            <a:xfrm rot="0">
              <a:off x="0" y="3589787"/>
              <a:ext cx="9365716" cy="2716742"/>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Not only are the ingredients fresh, but it is reported that Five Guys uses only premium ingredients of the highest-quality.  The beef used in their cheeseburger is a specialty blend, comprised of 80% lean and 20% fat ground beef.  </a:t>
              </a:r>
            </a:p>
          </p:txBody>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TextBox 2" id="2"/>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3" id="3"/>
          <p:cNvPicPr>
            <a:picLocks noChangeAspect="true"/>
          </p:cNvPicPr>
          <p:nvPr/>
        </p:nvPicPr>
        <p:blipFill>
          <a:blip r:embed="rId2"/>
          <a:srcRect l="0" t="0" r="0" b="0"/>
          <a:stretch>
            <a:fillRect/>
          </a:stretch>
        </p:blipFill>
        <p:spPr>
          <a:xfrm flipH="false" flipV="false" rot="0">
            <a:off x="186119" y="9756551"/>
            <a:ext cx="470533" cy="496199"/>
          </a:xfrm>
          <a:prstGeom prst="rect">
            <a:avLst/>
          </a:prstGeom>
        </p:spPr>
      </p:pic>
      <p:pic>
        <p:nvPicPr>
          <p:cNvPr name="Picture 4" id="4"/>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1530707" y="3428062"/>
            <a:ext cx="1586502" cy="1586502"/>
          </a:xfrm>
          <a:prstGeom prst="rect">
            <a:avLst/>
          </a:prstGeom>
        </p:spPr>
      </p:pic>
      <p:pic>
        <p:nvPicPr>
          <p:cNvPr name="Picture 5" id="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7086522" y="3705137"/>
            <a:ext cx="1641915" cy="1309427"/>
          </a:xfrm>
          <a:prstGeom prst="rect">
            <a:avLst/>
          </a:prstGeom>
        </p:spPr>
      </p:pic>
      <p:pic>
        <p:nvPicPr>
          <p:cNvPr name="Picture 6" id="6"/>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0">
            <a:off x="12642338" y="3368831"/>
            <a:ext cx="1479630" cy="1774669"/>
          </a:xfrm>
          <a:prstGeom prst="rect">
            <a:avLst/>
          </a:prstGeom>
        </p:spPr>
      </p:pic>
      <p:sp>
        <p:nvSpPr>
          <p:cNvPr name="TextBox 7" id="7"/>
          <p:cNvSpPr txBox="true"/>
          <p:nvPr/>
        </p:nvSpPr>
        <p:spPr>
          <a:xfrm rot="0">
            <a:off x="1530707" y="1523753"/>
            <a:ext cx="11111631" cy="1533525"/>
          </a:xfrm>
          <a:prstGeom prst="rect">
            <a:avLst/>
          </a:prstGeom>
        </p:spPr>
        <p:txBody>
          <a:bodyPr anchor="t" rtlCol="false" tIns="0" lIns="0" bIns="0" rIns="0">
            <a:spAutoFit/>
          </a:bodyPr>
          <a:lstStyle/>
          <a:p>
            <a:pPr>
              <a:lnSpc>
                <a:spcPts val="12000"/>
              </a:lnSpc>
            </a:pPr>
            <a:r>
              <a:rPr lang="en-US" sz="10000">
                <a:solidFill>
                  <a:srgbClr val="000000"/>
                </a:solidFill>
                <a:latin typeface="HK Grotesk Medium"/>
              </a:rPr>
              <a:t>Portion Size</a:t>
            </a:r>
          </a:p>
        </p:txBody>
      </p:sp>
      <p:grpSp>
        <p:nvGrpSpPr>
          <p:cNvPr name="Group 8" id="8"/>
          <p:cNvGrpSpPr/>
          <p:nvPr/>
        </p:nvGrpSpPr>
        <p:grpSpPr>
          <a:xfrm rot="0">
            <a:off x="1530707" y="5408509"/>
            <a:ext cx="4114956" cy="3138813"/>
            <a:chOff x="0" y="0"/>
            <a:chExt cx="5486608" cy="4185085"/>
          </a:xfrm>
        </p:grpSpPr>
        <p:sp>
          <p:nvSpPr>
            <p:cNvPr name="TextBox 9" id="9"/>
            <p:cNvSpPr txBox="true"/>
            <p:nvPr/>
          </p:nvSpPr>
          <p:spPr>
            <a:xfrm rot="0">
              <a:off x="0" y="922243"/>
              <a:ext cx="5486608" cy="3262842"/>
            </a:xfrm>
            <a:prstGeom prst="rect">
              <a:avLst/>
            </a:prstGeom>
          </p:spPr>
          <p:txBody>
            <a:bodyPr anchor="t" rtlCol="false" tIns="0" lIns="0" bIns="0" rIns="0">
              <a:spAutoFit/>
            </a:bodyPr>
            <a:lstStyle/>
            <a:p>
              <a:pPr>
                <a:lnSpc>
                  <a:spcPts val="3250"/>
                </a:lnSpc>
              </a:pPr>
              <a:r>
                <a:rPr lang="en-US" sz="2500">
                  <a:solidFill>
                    <a:srgbClr val="000000"/>
                  </a:solidFill>
                  <a:latin typeface="HK Grotesk Medium"/>
                </a:rPr>
                <a:t>A Five Guys burger patty weighs in at 3.35 ounces. Compare that to the patties  </a:t>
              </a:r>
              <a:r>
                <a:rPr lang="en-US" sz="2500">
                  <a:solidFill>
                    <a:srgbClr val="000000"/>
                  </a:solidFill>
                  <a:latin typeface="HK Grotesk Medium"/>
                </a:rPr>
                <a:t>at In-N-Out, where the </a:t>
              </a:r>
              <a:r>
                <a:rPr lang="en-US" sz="2500">
                  <a:solidFill>
                    <a:srgbClr val="000000"/>
                  </a:solidFill>
                  <a:latin typeface="HK Grotesk Medium"/>
                </a:rPr>
                <a:t>Dallas Observer estimated to weigh in at just 2 ounces.</a:t>
              </a:r>
            </a:p>
          </p:txBody>
        </p:sp>
        <p:sp>
          <p:nvSpPr>
            <p:cNvPr name="TextBox 10" id="10"/>
            <p:cNvSpPr txBox="true"/>
            <p:nvPr/>
          </p:nvSpPr>
          <p:spPr>
            <a:xfrm rot="0">
              <a:off x="0" y="-9525"/>
              <a:ext cx="5486608" cy="619125"/>
            </a:xfrm>
            <a:prstGeom prst="rect">
              <a:avLst/>
            </a:prstGeom>
          </p:spPr>
          <p:txBody>
            <a:bodyPr anchor="t" rtlCol="false" tIns="0" lIns="0" bIns="0" rIns="0">
              <a:spAutoFit/>
            </a:bodyPr>
            <a:lstStyle/>
            <a:p>
              <a:pPr>
                <a:lnSpc>
                  <a:spcPts val="3600"/>
                </a:lnSpc>
              </a:pPr>
              <a:r>
                <a:rPr lang="en-US" sz="3000">
                  <a:solidFill>
                    <a:srgbClr val="D31134"/>
                  </a:solidFill>
                  <a:latin typeface="HK Grotesk Medium Bold"/>
                </a:rPr>
                <a:t>3.35 ounces</a:t>
              </a:r>
            </a:p>
          </p:txBody>
        </p:sp>
      </p:grpSp>
      <p:grpSp>
        <p:nvGrpSpPr>
          <p:cNvPr name="Group 11" id="11"/>
          <p:cNvGrpSpPr/>
          <p:nvPr/>
        </p:nvGrpSpPr>
        <p:grpSpPr>
          <a:xfrm rot="0">
            <a:off x="7086522" y="5463045"/>
            <a:ext cx="4114956" cy="2729238"/>
            <a:chOff x="0" y="0"/>
            <a:chExt cx="5486608" cy="3638985"/>
          </a:xfrm>
        </p:grpSpPr>
        <p:sp>
          <p:nvSpPr>
            <p:cNvPr name="TextBox 12" id="12"/>
            <p:cNvSpPr txBox="true"/>
            <p:nvPr/>
          </p:nvSpPr>
          <p:spPr>
            <a:xfrm rot="0">
              <a:off x="0" y="922243"/>
              <a:ext cx="5486608" cy="2716742"/>
            </a:xfrm>
            <a:prstGeom prst="rect">
              <a:avLst/>
            </a:prstGeom>
          </p:spPr>
          <p:txBody>
            <a:bodyPr anchor="t" rtlCol="false" tIns="0" lIns="0" bIns="0" rIns="0">
              <a:spAutoFit/>
            </a:bodyPr>
            <a:lstStyle/>
            <a:p>
              <a:pPr>
                <a:lnSpc>
                  <a:spcPts val="3249"/>
                </a:lnSpc>
              </a:pPr>
              <a:r>
                <a:rPr lang="en-US" sz="2499">
                  <a:solidFill>
                    <a:srgbClr val="000000"/>
                  </a:solidFill>
                  <a:latin typeface="HK Grotesk Medium"/>
                </a:rPr>
                <a:t>Based on those estimates,  </a:t>
              </a:r>
              <a:r>
                <a:rPr lang="en-US" sz="2499">
                  <a:solidFill>
                    <a:srgbClr val="000000"/>
                  </a:solidFill>
                  <a:latin typeface="HK Grotesk Medium"/>
                </a:rPr>
                <a:t>a </a:t>
              </a:r>
              <a:r>
                <a:rPr lang="en-US" sz="2499">
                  <a:solidFill>
                    <a:srgbClr val="000000"/>
                  </a:solidFill>
                  <a:latin typeface="HK Grotesk Medium"/>
                </a:rPr>
                <a:t>cheeseburger at Five Guys is 50% meatier than </a:t>
              </a:r>
              <a:r>
                <a:rPr lang="en-US" sz="2499">
                  <a:solidFill>
                    <a:srgbClr val="000000"/>
                  </a:solidFill>
                  <a:latin typeface="HK Grotesk Medium"/>
                </a:rPr>
                <a:t>In-N-Out's standard cheeseburger. </a:t>
              </a:r>
            </a:p>
            <a:p>
              <a:pPr>
                <a:lnSpc>
                  <a:spcPts val="3250"/>
                </a:lnSpc>
              </a:pPr>
            </a:p>
          </p:txBody>
        </p:sp>
        <p:sp>
          <p:nvSpPr>
            <p:cNvPr name="TextBox 13" id="13"/>
            <p:cNvSpPr txBox="true"/>
            <p:nvPr/>
          </p:nvSpPr>
          <p:spPr>
            <a:xfrm rot="0">
              <a:off x="0" y="-9525"/>
              <a:ext cx="5486608" cy="619125"/>
            </a:xfrm>
            <a:prstGeom prst="rect">
              <a:avLst/>
            </a:prstGeom>
          </p:spPr>
          <p:txBody>
            <a:bodyPr anchor="t" rtlCol="false" tIns="0" lIns="0" bIns="0" rIns="0">
              <a:spAutoFit/>
            </a:bodyPr>
            <a:lstStyle/>
            <a:p>
              <a:pPr>
                <a:lnSpc>
                  <a:spcPts val="3600"/>
                </a:lnSpc>
              </a:pPr>
              <a:r>
                <a:rPr lang="en-US" sz="3000">
                  <a:solidFill>
                    <a:srgbClr val="D31134"/>
                  </a:solidFill>
                  <a:latin typeface="HK Grotesk Medium Bold"/>
                </a:rPr>
                <a:t>50%</a:t>
              </a:r>
            </a:p>
          </p:txBody>
        </p:sp>
      </p:grpSp>
      <p:grpSp>
        <p:nvGrpSpPr>
          <p:cNvPr name="Group 14" id="14"/>
          <p:cNvGrpSpPr/>
          <p:nvPr/>
        </p:nvGrpSpPr>
        <p:grpSpPr>
          <a:xfrm rot="0">
            <a:off x="12642338" y="5408509"/>
            <a:ext cx="4114956" cy="2729238"/>
            <a:chOff x="0" y="0"/>
            <a:chExt cx="5486608" cy="3638985"/>
          </a:xfrm>
        </p:grpSpPr>
        <p:sp>
          <p:nvSpPr>
            <p:cNvPr name="TextBox 15" id="15"/>
            <p:cNvSpPr txBox="true"/>
            <p:nvPr/>
          </p:nvSpPr>
          <p:spPr>
            <a:xfrm rot="0">
              <a:off x="0" y="922243"/>
              <a:ext cx="5486608" cy="2716742"/>
            </a:xfrm>
            <a:prstGeom prst="rect">
              <a:avLst/>
            </a:prstGeom>
          </p:spPr>
          <p:txBody>
            <a:bodyPr anchor="t" rtlCol="false" tIns="0" lIns="0" bIns="0" rIns="0">
              <a:spAutoFit/>
            </a:bodyPr>
            <a:lstStyle/>
            <a:p>
              <a:pPr>
                <a:lnSpc>
                  <a:spcPts val="3250"/>
                </a:lnSpc>
              </a:pPr>
              <a:r>
                <a:rPr lang="en-US" sz="2500">
                  <a:solidFill>
                    <a:srgbClr val="000000"/>
                  </a:solidFill>
                  <a:latin typeface="HK Grotesk Medium"/>
                </a:rPr>
                <a:t>Add to the comparison that the Five Guys cheeseburger doesn't come with one patty</a:t>
              </a:r>
              <a:r>
                <a:rPr lang="en-US" sz="2500">
                  <a:solidFill>
                    <a:srgbClr val="000000"/>
                  </a:solidFill>
                  <a:latin typeface="HK Grotesk Medium"/>
                </a:rPr>
                <a:t>; it comes with two, driving the cost up. </a:t>
              </a:r>
            </a:p>
          </p:txBody>
        </p:sp>
        <p:sp>
          <p:nvSpPr>
            <p:cNvPr name="TextBox 16" id="16"/>
            <p:cNvSpPr txBox="true"/>
            <p:nvPr/>
          </p:nvSpPr>
          <p:spPr>
            <a:xfrm rot="0">
              <a:off x="0" y="-9525"/>
              <a:ext cx="5486608" cy="619125"/>
            </a:xfrm>
            <a:prstGeom prst="rect">
              <a:avLst/>
            </a:prstGeom>
          </p:spPr>
          <p:txBody>
            <a:bodyPr anchor="t" rtlCol="false" tIns="0" lIns="0" bIns="0" rIns="0">
              <a:spAutoFit/>
            </a:bodyPr>
            <a:lstStyle/>
            <a:p>
              <a:pPr>
                <a:lnSpc>
                  <a:spcPts val="3600"/>
                </a:lnSpc>
              </a:pPr>
              <a:r>
                <a:rPr lang="en-US" sz="3000">
                  <a:solidFill>
                    <a:srgbClr val="D31134"/>
                  </a:solidFill>
                  <a:latin typeface="HK Grotesk Medium Bold"/>
                </a:rPr>
                <a:t>2x</a:t>
              </a:r>
            </a:p>
          </p:txBody>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grpSp>
        <p:nvGrpSpPr>
          <p:cNvPr name="Group 2" id="2"/>
          <p:cNvGrpSpPr/>
          <p:nvPr/>
        </p:nvGrpSpPr>
        <p:grpSpPr>
          <a:xfrm rot="0">
            <a:off x="1713858" y="781181"/>
            <a:ext cx="5711522" cy="970342"/>
            <a:chOff x="0" y="0"/>
            <a:chExt cx="7615362" cy="1293789"/>
          </a:xfrm>
        </p:grpSpPr>
        <p:grpSp>
          <p:nvGrpSpPr>
            <p:cNvPr name="Group 3" id="3"/>
            <p:cNvGrpSpPr/>
            <p:nvPr/>
          </p:nvGrpSpPr>
          <p:grpSpPr>
            <a:xfrm rot="0">
              <a:off x="0" y="0"/>
              <a:ext cx="7615362" cy="1293789"/>
              <a:chOff x="0" y="0"/>
              <a:chExt cx="2939359" cy="660400"/>
            </a:xfrm>
          </p:grpSpPr>
          <p:sp>
            <p:nvSpPr>
              <p:cNvPr name="Freeform 4" id="4"/>
              <p:cNvSpPr/>
              <p:nvPr/>
            </p:nvSpPr>
            <p:spPr>
              <a:xfrm>
                <a:off x="0" y="0"/>
                <a:ext cx="2939359" cy="660400"/>
              </a:xfrm>
              <a:custGeom>
                <a:avLst/>
                <a:gdLst/>
                <a:ahLst/>
                <a:cxnLst/>
                <a:rect r="r" b="b" t="t" l="l"/>
                <a:pathLst>
                  <a:path h="660400" w="2939359">
                    <a:moveTo>
                      <a:pt x="2814899" y="660400"/>
                    </a:moveTo>
                    <a:lnTo>
                      <a:pt x="124460" y="660400"/>
                    </a:lnTo>
                    <a:cubicBezTo>
                      <a:pt x="55880" y="660400"/>
                      <a:pt x="0" y="604520"/>
                      <a:pt x="0" y="535940"/>
                    </a:cubicBezTo>
                    <a:lnTo>
                      <a:pt x="0" y="124460"/>
                    </a:lnTo>
                    <a:cubicBezTo>
                      <a:pt x="0" y="55880"/>
                      <a:pt x="55880" y="0"/>
                      <a:pt x="124460" y="0"/>
                    </a:cubicBezTo>
                    <a:lnTo>
                      <a:pt x="2814899" y="0"/>
                    </a:lnTo>
                    <a:cubicBezTo>
                      <a:pt x="2883479" y="0"/>
                      <a:pt x="2939359" y="55880"/>
                      <a:pt x="2939359" y="124460"/>
                    </a:cubicBezTo>
                    <a:lnTo>
                      <a:pt x="2939359" y="535940"/>
                    </a:lnTo>
                    <a:cubicBezTo>
                      <a:pt x="2939359" y="604520"/>
                      <a:pt x="2883479" y="660400"/>
                      <a:pt x="2814899" y="660400"/>
                    </a:cubicBezTo>
                    <a:close/>
                  </a:path>
                </a:pathLst>
              </a:custGeom>
              <a:solidFill>
                <a:srgbClr val="D31134"/>
              </a:solidFill>
            </p:spPr>
          </p:sp>
        </p:grpSp>
        <p:sp>
          <p:nvSpPr>
            <p:cNvPr name="TextBox 5" id="5"/>
            <p:cNvSpPr txBox="true"/>
            <p:nvPr/>
          </p:nvSpPr>
          <p:spPr>
            <a:xfrm rot="0">
              <a:off x="583354" y="332570"/>
              <a:ext cx="6448654" cy="619125"/>
            </a:xfrm>
            <a:prstGeom prst="rect">
              <a:avLst/>
            </a:prstGeom>
          </p:spPr>
          <p:txBody>
            <a:bodyPr anchor="t" rtlCol="false" tIns="0" lIns="0" bIns="0" rIns="0">
              <a:spAutoFit/>
            </a:bodyPr>
            <a:lstStyle/>
            <a:p>
              <a:pPr algn="ctr">
                <a:lnSpc>
                  <a:spcPts val="3600"/>
                </a:lnSpc>
              </a:pPr>
              <a:r>
                <a:rPr lang="en-US" sz="3000">
                  <a:solidFill>
                    <a:srgbClr val="FAFAFA"/>
                  </a:solidFill>
                  <a:latin typeface="HK Grotesk Medium Bold"/>
                </a:rPr>
                <a:t>Better Buns</a:t>
              </a:r>
            </a:p>
          </p:txBody>
        </p:sp>
      </p:grpSp>
      <p:grpSp>
        <p:nvGrpSpPr>
          <p:cNvPr name="Group 6" id="6"/>
          <p:cNvGrpSpPr/>
          <p:nvPr/>
        </p:nvGrpSpPr>
        <p:grpSpPr>
          <a:xfrm rot="0">
            <a:off x="10862620" y="781181"/>
            <a:ext cx="5711522" cy="970342"/>
            <a:chOff x="0" y="0"/>
            <a:chExt cx="7615362" cy="1293789"/>
          </a:xfrm>
        </p:grpSpPr>
        <p:grpSp>
          <p:nvGrpSpPr>
            <p:cNvPr name="Group 7" id="7"/>
            <p:cNvGrpSpPr/>
            <p:nvPr/>
          </p:nvGrpSpPr>
          <p:grpSpPr>
            <a:xfrm rot="0">
              <a:off x="0" y="0"/>
              <a:ext cx="7615362" cy="1293789"/>
              <a:chOff x="0" y="0"/>
              <a:chExt cx="2939359" cy="660400"/>
            </a:xfrm>
          </p:grpSpPr>
          <p:sp>
            <p:nvSpPr>
              <p:cNvPr name="Freeform 8" id="8"/>
              <p:cNvSpPr/>
              <p:nvPr/>
            </p:nvSpPr>
            <p:spPr>
              <a:xfrm>
                <a:off x="0" y="0"/>
                <a:ext cx="2939359" cy="660400"/>
              </a:xfrm>
              <a:custGeom>
                <a:avLst/>
                <a:gdLst/>
                <a:ahLst/>
                <a:cxnLst/>
                <a:rect r="r" b="b" t="t" l="l"/>
                <a:pathLst>
                  <a:path h="660400" w="2939359">
                    <a:moveTo>
                      <a:pt x="2814899" y="660400"/>
                    </a:moveTo>
                    <a:lnTo>
                      <a:pt x="124460" y="660400"/>
                    </a:lnTo>
                    <a:cubicBezTo>
                      <a:pt x="55880" y="660400"/>
                      <a:pt x="0" y="604520"/>
                      <a:pt x="0" y="535940"/>
                    </a:cubicBezTo>
                    <a:lnTo>
                      <a:pt x="0" y="124460"/>
                    </a:lnTo>
                    <a:cubicBezTo>
                      <a:pt x="0" y="55880"/>
                      <a:pt x="55880" y="0"/>
                      <a:pt x="124460" y="0"/>
                    </a:cubicBezTo>
                    <a:lnTo>
                      <a:pt x="2814899" y="0"/>
                    </a:lnTo>
                    <a:cubicBezTo>
                      <a:pt x="2883479" y="0"/>
                      <a:pt x="2939359" y="55880"/>
                      <a:pt x="2939359" y="124460"/>
                    </a:cubicBezTo>
                    <a:lnTo>
                      <a:pt x="2939359" y="535940"/>
                    </a:lnTo>
                    <a:cubicBezTo>
                      <a:pt x="2939359" y="604520"/>
                      <a:pt x="2883479" y="660400"/>
                      <a:pt x="2814899" y="660400"/>
                    </a:cubicBezTo>
                    <a:close/>
                  </a:path>
                </a:pathLst>
              </a:custGeom>
              <a:solidFill>
                <a:srgbClr val="D31134"/>
              </a:solidFill>
            </p:spPr>
          </p:sp>
        </p:grpSp>
        <p:sp>
          <p:nvSpPr>
            <p:cNvPr name="TextBox 9" id="9"/>
            <p:cNvSpPr txBox="true"/>
            <p:nvPr/>
          </p:nvSpPr>
          <p:spPr>
            <a:xfrm rot="0">
              <a:off x="583354" y="332570"/>
              <a:ext cx="6448654" cy="619125"/>
            </a:xfrm>
            <a:prstGeom prst="rect">
              <a:avLst/>
            </a:prstGeom>
          </p:spPr>
          <p:txBody>
            <a:bodyPr anchor="t" rtlCol="false" tIns="0" lIns="0" bIns="0" rIns="0">
              <a:spAutoFit/>
            </a:bodyPr>
            <a:lstStyle/>
            <a:p>
              <a:pPr algn="ctr">
                <a:lnSpc>
                  <a:spcPts val="3600"/>
                </a:lnSpc>
              </a:pPr>
              <a:r>
                <a:rPr lang="en-US" sz="3000">
                  <a:solidFill>
                    <a:srgbClr val="FAFAFA"/>
                  </a:solidFill>
                  <a:latin typeface="HK Grotesk Medium Bold"/>
                </a:rPr>
                <a:t>Peanut Party</a:t>
              </a:r>
            </a:p>
          </p:txBody>
        </p:sp>
      </p:grpSp>
      <p:sp>
        <p:nvSpPr>
          <p:cNvPr name="AutoShape 10" id="10"/>
          <p:cNvSpPr/>
          <p:nvPr/>
        </p:nvSpPr>
        <p:spPr>
          <a:xfrm rot="-5400000">
            <a:off x="4000500" y="5138738"/>
            <a:ext cx="10287000" cy="0"/>
          </a:xfrm>
          <a:prstGeom prst="line">
            <a:avLst/>
          </a:prstGeom>
          <a:ln cap="rnd" w="9525">
            <a:solidFill>
              <a:srgbClr val="000000">
                <a:alpha val="49804"/>
              </a:srgbClr>
            </a:solidFill>
            <a:prstDash val="solid"/>
            <a:headEnd type="none" len="sm" w="sm"/>
            <a:tailEnd type="none" len="sm" w="sm"/>
          </a:ln>
        </p:spPr>
      </p:sp>
      <p:sp>
        <p:nvSpPr>
          <p:cNvPr name="TextBox 11" id="11"/>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2" id="12"/>
          <p:cNvPicPr>
            <a:picLocks noChangeAspect="true"/>
          </p:cNvPicPr>
          <p:nvPr/>
        </p:nvPicPr>
        <p:blipFill>
          <a:blip r:embed="rId2"/>
          <a:srcRect l="0" t="0" r="0" b="0"/>
          <a:stretch>
            <a:fillRect/>
          </a:stretch>
        </p:blipFill>
        <p:spPr>
          <a:xfrm flipH="false" flipV="false" rot="0">
            <a:off x="186119" y="9756551"/>
            <a:ext cx="470533" cy="496199"/>
          </a:xfrm>
          <a:prstGeom prst="rect">
            <a:avLst/>
          </a:prstGeom>
        </p:spPr>
      </p:pic>
      <p:pic>
        <p:nvPicPr>
          <p:cNvPr name="Picture 13" id="13"/>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3495947" y="2145200"/>
            <a:ext cx="2147344" cy="1473615"/>
          </a:xfrm>
          <a:prstGeom prst="rect">
            <a:avLst/>
          </a:prstGeom>
        </p:spPr>
      </p:pic>
      <p:pic>
        <p:nvPicPr>
          <p:cNvPr name="Picture 14" id="14"/>
          <p:cNvPicPr>
            <a:picLocks noChangeAspect="true"/>
          </p:cNvPicPr>
          <p:nvPr/>
        </p:nvPicPr>
        <p:blipFill>
          <a:blip r:embed="rId5"/>
          <a:srcRect l="0" t="0" r="0" b="0"/>
          <a:stretch>
            <a:fillRect/>
          </a:stretch>
        </p:blipFill>
        <p:spPr>
          <a:xfrm flipH="false" flipV="false" rot="0">
            <a:off x="12548845" y="2145200"/>
            <a:ext cx="2339072" cy="1473615"/>
          </a:xfrm>
          <a:prstGeom prst="rect">
            <a:avLst/>
          </a:prstGeom>
        </p:spPr>
      </p:pic>
      <p:grpSp>
        <p:nvGrpSpPr>
          <p:cNvPr name="Group 15" id="15"/>
          <p:cNvGrpSpPr/>
          <p:nvPr/>
        </p:nvGrpSpPr>
        <p:grpSpPr>
          <a:xfrm rot="0">
            <a:off x="1316421" y="4062152"/>
            <a:ext cx="6506396" cy="4834671"/>
            <a:chOff x="0" y="0"/>
            <a:chExt cx="8675194" cy="6446228"/>
          </a:xfrm>
        </p:grpSpPr>
        <p:sp>
          <p:nvSpPr>
            <p:cNvPr name="TextBox 16" id="16"/>
            <p:cNvSpPr txBox="true"/>
            <p:nvPr/>
          </p:nvSpPr>
          <p:spPr>
            <a:xfrm rot="0">
              <a:off x="0" y="-9525"/>
              <a:ext cx="8675194" cy="1635125"/>
            </a:xfrm>
            <a:prstGeom prst="rect">
              <a:avLst/>
            </a:prstGeom>
          </p:spPr>
          <p:txBody>
            <a:bodyPr anchor="t" rtlCol="false" tIns="0" lIns="0" bIns="0" rIns="0">
              <a:spAutoFit/>
            </a:bodyPr>
            <a:lstStyle/>
            <a:p>
              <a:pPr algn="ctr">
                <a:lnSpc>
                  <a:spcPts val="9600"/>
                </a:lnSpc>
              </a:pPr>
              <a:r>
                <a:rPr lang="en-US" sz="8000">
                  <a:solidFill>
                    <a:srgbClr val="000000"/>
                  </a:solidFill>
                  <a:latin typeface="HK Grotesk Medium"/>
                </a:rPr>
                <a:t>9</a:t>
              </a:r>
            </a:p>
          </p:txBody>
        </p:sp>
        <p:sp>
          <p:nvSpPr>
            <p:cNvPr name="TextBox 17" id="17"/>
            <p:cNvSpPr txBox="true"/>
            <p:nvPr/>
          </p:nvSpPr>
          <p:spPr>
            <a:xfrm rot="0">
              <a:off x="0" y="2053656"/>
              <a:ext cx="8675194" cy="720725"/>
            </a:xfrm>
            <a:prstGeom prst="rect">
              <a:avLst/>
            </a:prstGeom>
          </p:spPr>
          <p:txBody>
            <a:bodyPr anchor="t" rtlCol="false" tIns="0" lIns="0" bIns="0" rIns="0">
              <a:spAutoFit/>
            </a:bodyPr>
            <a:lstStyle/>
            <a:p>
              <a:pPr algn="ctr">
                <a:lnSpc>
                  <a:spcPts val="4200"/>
                </a:lnSpc>
              </a:pPr>
              <a:r>
                <a:rPr lang="en-US" sz="3500">
                  <a:solidFill>
                    <a:srgbClr val="D31134"/>
                  </a:solidFill>
                  <a:latin typeface="HK Grotesk Medium Bold"/>
                </a:rPr>
                <a:t>Ingredients, Shipping &amp; Delivery</a:t>
              </a:r>
            </a:p>
          </p:txBody>
        </p:sp>
        <p:sp>
          <p:nvSpPr>
            <p:cNvPr name="TextBox 18" id="18"/>
            <p:cNvSpPr txBox="true"/>
            <p:nvPr/>
          </p:nvSpPr>
          <p:spPr>
            <a:xfrm rot="0">
              <a:off x="0" y="3183387"/>
              <a:ext cx="8675194" cy="3262842"/>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The buns at Five Guys contain nine ingredients and they contract ten professional bakeries around the country where buns are baked fresh every day.  The premium ingredients, shipping and delivery all contribute to the cost of making a cheeseburger. </a:t>
              </a:r>
            </a:p>
          </p:txBody>
        </p:sp>
      </p:grpSp>
      <p:grpSp>
        <p:nvGrpSpPr>
          <p:cNvPr name="Group 19" id="19"/>
          <p:cNvGrpSpPr/>
          <p:nvPr/>
        </p:nvGrpSpPr>
        <p:grpSpPr>
          <a:xfrm rot="0">
            <a:off x="10182153" y="4062152"/>
            <a:ext cx="7072457" cy="4834671"/>
            <a:chOff x="0" y="0"/>
            <a:chExt cx="9429943" cy="6446228"/>
          </a:xfrm>
        </p:grpSpPr>
        <p:sp>
          <p:nvSpPr>
            <p:cNvPr name="TextBox 20" id="20"/>
            <p:cNvSpPr txBox="true"/>
            <p:nvPr/>
          </p:nvSpPr>
          <p:spPr>
            <a:xfrm rot="0">
              <a:off x="0" y="-9525"/>
              <a:ext cx="9429943" cy="1635125"/>
            </a:xfrm>
            <a:prstGeom prst="rect">
              <a:avLst/>
            </a:prstGeom>
          </p:spPr>
          <p:txBody>
            <a:bodyPr anchor="t" rtlCol="false" tIns="0" lIns="0" bIns="0" rIns="0">
              <a:spAutoFit/>
            </a:bodyPr>
            <a:lstStyle/>
            <a:p>
              <a:pPr algn="ctr">
                <a:lnSpc>
                  <a:spcPts val="9600"/>
                </a:lnSpc>
              </a:pPr>
              <a:r>
                <a:rPr lang="en-US" sz="8000">
                  <a:solidFill>
                    <a:srgbClr val="000000"/>
                  </a:solidFill>
                  <a:latin typeface="HK Grotesk Medium"/>
                </a:rPr>
                <a:t>1,700</a:t>
              </a:r>
            </a:p>
          </p:txBody>
        </p:sp>
        <p:sp>
          <p:nvSpPr>
            <p:cNvPr name="TextBox 21" id="21"/>
            <p:cNvSpPr txBox="true"/>
            <p:nvPr/>
          </p:nvSpPr>
          <p:spPr>
            <a:xfrm rot="0">
              <a:off x="0" y="2053656"/>
              <a:ext cx="9429943" cy="720725"/>
            </a:xfrm>
            <a:prstGeom prst="rect">
              <a:avLst/>
            </a:prstGeom>
          </p:spPr>
          <p:txBody>
            <a:bodyPr anchor="t" rtlCol="false" tIns="0" lIns="0" bIns="0" rIns="0">
              <a:spAutoFit/>
            </a:bodyPr>
            <a:lstStyle/>
            <a:p>
              <a:pPr algn="ctr">
                <a:lnSpc>
                  <a:spcPts val="4200"/>
                </a:lnSpc>
              </a:pPr>
              <a:r>
                <a:rPr lang="en-US" sz="3500">
                  <a:solidFill>
                    <a:srgbClr val="D31134"/>
                  </a:solidFill>
                  <a:latin typeface="HK Grotesk Medium Bold"/>
                </a:rPr>
                <a:t>A LOT of Peanuts</a:t>
              </a:r>
            </a:p>
          </p:txBody>
        </p:sp>
        <p:sp>
          <p:nvSpPr>
            <p:cNvPr name="TextBox 22" id="22"/>
            <p:cNvSpPr txBox="true"/>
            <p:nvPr/>
          </p:nvSpPr>
          <p:spPr>
            <a:xfrm rot="0">
              <a:off x="0" y="3183387"/>
              <a:ext cx="9429943" cy="3262842"/>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There are more than 1,700 Five Guys Burgers and Fries locations around the world.  Patrons at each location are welcome to help themselves to the huge buckets of peanuts while they wait for their orders.  All those "free" peanuts contribute to the price consumers pay for a Five Guys burger. </a:t>
              </a:r>
            </a:p>
          </p:txBody>
        </p:sp>
      </p:gr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TextBox 2" id="2"/>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3" id="3"/>
          <p:cNvPicPr>
            <a:picLocks noChangeAspect="true"/>
          </p:cNvPicPr>
          <p:nvPr/>
        </p:nvPicPr>
        <p:blipFill>
          <a:blip r:embed="rId2"/>
          <a:srcRect l="0" t="0" r="0" b="0"/>
          <a:stretch>
            <a:fillRect/>
          </a:stretch>
        </p:blipFill>
        <p:spPr>
          <a:xfrm flipH="false" flipV="false" rot="0">
            <a:off x="186119" y="9756551"/>
            <a:ext cx="470533" cy="496199"/>
          </a:xfrm>
          <a:prstGeom prst="rect">
            <a:avLst/>
          </a:prstGeom>
        </p:spPr>
      </p:pic>
      <p:pic>
        <p:nvPicPr>
          <p:cNvPr name="Picture 4" id="4"/>
          <p:cNvPicPr>
            <a:picLocks noChangeAspect="true"/>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0" t="0" r="0" b="0"/>
          <a:stretch>
            <a:fillRect/>
          </a:stretch>
        </p:blipFill>
        <p:spPr>
          <a:xfrm flipH="false" flipV="false" rot="0">
            <a:off x="4739961" y="2889884"/>
            <a:ext cx="1295573" cy="1259944"/>
          </a:xfrm>
          <a:prstGeom prst="rect">
            <a:avLst/>
          </a:prstGeom>
        </p:spPr>
      </p:pic>
      <p:pic>
        <p:nvPicPr>
          <p:cNvPr name="Picture 5" id="5"/>
          <p:cNvPicPr>
            <a:picLocks noChangeAspect="true"/>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0" t="0" r="0" b="0"/>
          <a:stretch>
            <a:fillRect/>
          </a:stretch>
        </p:blipFill>
        <p:spPr>
          <a:xfrm flipH="false" flipV="false" rot="0">
            <a:off x="1530707" y="2797398"/>
            <a:ext cx="1428661" cy="1444916"/>
          </a:xfrm>
          <a:prstGeom prst="rect">
            <a:avLst/>
          </a:prstGeom>
        </p:spPr>
      </p:pic>
      <p:pic>
        <p:nvPicPr>
          <p:cNvPr name="Picture 6" id="6"/>
          <p:cNvPicPr>
            <a:picLocks noChangeAspect="true"/>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0" t="0" r="0" b="0"/>
          <a:stretch>
            <a:fillRect/>
          </a:stretch>
        </p:blipFill>
        <p:spPr>
          <a:xfrm flipH="false" flipV="false" rot="0">
            <a:off x="8440815" y="2628723"/>
            <a:ext cx="703185" cy="1782266"/>
          </a:xfrm>
          <a:prstGeom prst="rect">
            <a:avLst/>
          </a:prstGeom>
        </p:spPr>
      </p:pic>
      <p:pic>
        <p:nvPicPr>
          <p:cNvPr name="Picture 7" id="7"/>
          <p:cNvPicPr>
            <a:picLocks noChangeAspect="true"/>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0" t="0" r="0" b="0"/>
          <a:stretch>
            <a:fillRect/>
          </a:stretch>
        </p:blipFill>
        <p:spPr>
          <a:xfrm flipH="false" flipV="false" rot="0">
            <a:off x="11845619" y="2843641"/>
            <a:ext cx="1593438" cy="1352430"/>
          </a:xfrm>
          <a:prstGeom prst="rect">
            <a:avLst/>
          </a:prstGeom>
        </p:spPr>
      </p:pic>
      <p:pic>
        <p:nvPicPr>
          <p:cNvPr name="Picture 8" id="8"/>
          <p:cNvPicPr>
            <a:picLocks noChangeAspect="true"/>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0" t="0" r="0" b="0"/>
          <a:stretch>
            <a:fillRect/>
          </a:stretch>
        </p:blipFill>
        <p:spPr>
          <a:xfrm flipH="false" flipV="false" rot="0">
            <a:off x="15335515" y="2749040"/>
            <a:ext cx="1477623" cy="1661948"/>
          </a:xfrm>
          <a:prstGeom prst="rect">
            <a:avLst/>
          </a:prstGeom>
        </p:spPr>
      </p:pic>
      <p:sp>
        <p:nvSpPr>
          <p:cNvPr name="TextBox 9" id="9"/>
          <p:cNvSpPr txBox="true"/>
          <p:nvPr/>
        </p:nvSpPr>
        <p:spPr>
          <a:xfrm rot="0">
            <a:off x="1530707" y="618342"/>
            <a:ext cx="11111631" cy="1533525"/>
          </a:xfrm>
          <a:prstGeom prst="rect">
            <a:avLst/>
          </a:prstGeom>
        </p:spPr>
        <p:txBody>
          <a:bodyPr anchor="t" rtlCol="false" tIns="0" lIns="0" bIns="0" rIns="0">
            <a:spAutoFit/>
          </a:bodyPr>
          <a:lstStyle/>
          <a:p>
            <a:pPr>
              <a:lnSpc>
                <a:spcPts val="12000"/>
              </a:lnSpc>
            </a:pPr>
            <a:r>
              <a:rPr lang="en-US" sz="10000">
                <a:solidFill>
                  <a:srgbClr val="000000"/>
                </a:solidFill>
                <a:latin typeface="HK Grotesk Medium"/>
              </a:rPr>
              <a:t>"Free" Toppings</a:t>
            </a:r>
          </a:p>
        </p:txBody>
      </p:sp>
      <p:grpSp>
        <p:nvGrpSpPr>
          <p:cNvPr name="Group 10" id="10"/>
          <p:cNvGrpSpPr/>
          <p:nvPr/>
        </p:nvGrpSpPr>
        <p:grpSpPr>
          <a:xfrm rot="0">
            <a:off x="1474862" y="5419073"/>
            <a:ext cx="15338276" cy="2767338"/>
            <a:chOff x="0" y="0"/>
            <a:chExt cx="20451035" cy="3689785"/>
          </a:xfrm>
        </p:grpSpPr>
        <p:sp>
          <p:nvSpPr>
            <p:cNvPr name="TextBox 11" id="11"/>
            <p:cNvSpPr txBox="true"/>
            <p:nvPr/>
          </p:nvSpPr>
          <p:spPr>
            <a:xfrm rot="0">
              <a:off x="0" y="1519143"/>
              <a:ext cx="20451035" cy="2170642"/>
            </a:xfrm>
            <a:prstGeom prst="rect">
              <a:avLst/>
            </a:prstGeom>
          </p:spPr>
          <p:txBody>
            <a:bodyPr anchor="t" rtlCol="false" tIns="0" lIns="0" bIns="0" rIns="0">
              <a:spAutoFit/>
            </a:bodyPr>
            <a:lstStyle/>
            <a:p>
              <a:pPr>
                <a:lnSpc>
                  <a:spcPts val="3249"/>
                </a:lnSpc>
              </a:pPr>
              <a:r>
                <a:rPr lang="en-US" sz="2499">
                  <a:solidFill>
                    <a:srgbClr val="000000"/>
                  </a:solidFill>
                  <a:latin typeface="HK Grotesk Medium"/>
                </a:rPr>
                <a:t>Five Guys offers a whopping 17 different toppings, including lettuce, tomatoes, bacon, extra cheese, mushrooms, onions and many more, at no extra charge.  And like everything else they use to make their food, the chain only uses premium ingredients.  All those toppings are factored in when Five Guys evaluates contribution margin, ultimately leading to a more expensive cheeseburger.  </a:t>
              </a:r>
            </a:p>
          </p:txBody>
        </p:sp>
        <p:sp>
          <p:nvSpPr>
            <p:cNvPr name="TextBox 12" id="12"/>
            <p:cNvSpPr txBox="true"/>
            <p:nvPr/>
          </p:nvSpPr>
          <p:spPr>
            <a:xfrm rot="0">
              <a:off x="0" y="0"/>
              <a:ext cx="20451035" cy="1206500"/>
            </a:xfrm>
            <a:prstGeom prst="rect">
              <a:avLst/>
            </a:prstGeom>
          </p:spPr>
          <p:txBody>
            <a:bodyPr anchor="t" rtlCol="false" tIns="0" lIns="0" bIns="0" rIns="0">
              <a:spAutoFit/>
            </a:bodyPr>
            <a:lstStyle/>
            <a:p>
              <a:pPr>
                <a:lnSpc>
                  <a:spcPts val="7199"/>
                </a:lnSpc>
              </a:pPr>
              <a:r>
                <a:rPr lang="en-US" sz="5999">
                  <a:solidFill>
                    <a:srgbClr val="D31134"/>
                  </a:solidFill>
                  <a:latin typeface="HK Grotesk Medium Bold"/>
                </a:rPr>
                <a:t>17</a:t>
              </a:r>
            </a:p>
          </p:txBody>
        </p:sp>
      </p:gr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5400000">
            <a:off x="5029200" y="5138738"/>
            <a:ext cx="8229600" cy="0"/>
          </a:xfrm>
          <a:prstGeom prst="line">
            <a:avLst/>
          </a:prstGeom>
          <a:ln cap="rnd" w="9525">
            <a:solidFill>
              <a:srgbClr val="000000">
                <a:alpha val="49804"/>
              </a:srgbClr>
            </a:solidFill>
            <a:prstDash val="solid"/>
            <a:headEnd type="none" len="sm" w="sm"/>
            <a:tailEnd type="none" len="sm" w="sm"/>
          </a:ln>
        </p:spPr>
      </p:sp>
      <p:sp>
        <p:nvSpPr>
          <p:cNvPr name="AutoShape 3" id="3"/>
          <p:cNvSpPr/>
          <p:nvPr/>
        </p:nvSpPr>
        <p:spPr>
          <a:xfrm rot="0">
            <a:off x="1845584" y="5231606"/>
            <a:ext cx="14596832" cy="0"/>
          </a:xfrm>
          <a:prstGeom prst="line">
            <a:avLst/>
          </a:prstGeom>
          <a:ln cap="rnd" w="9525">
            <a:solidFill>
              <a:srgbClr val="000000">
                <a:alpha val="49804"/>
              </a:srgbClr>
            </a:solidFill>
            <a:prstDash val="solid"/>
            <a:headEnd type="none" len="sm" w="sm"/>
            <a:tailEnd type="none" len="sm" w="sm"/>
          </a:ln>
        </p:spPr>
      </p:sp>
      <p:grpSp>
        <p:nvGrpSpPr>
          <p:cNvPr name="Group 4" id="4"/>
          <p:cNvGrpSpPr/>
          <p:nvPr/>
        </p:nvGrpSpPr>
        <p:grpSpPr>
          <a:xfrm rot="0">
            <a:off x="1845584" y="1501425"/>
            <a:ext cx="6578750" cy="3345563"/>
            <a:chOff x="0" y="0"/>
            <a:chExt cx="8771666" cy="4460750"/>
          </a:xfrm>
        </p:grpSpPr>
        <p:sp>
          <p:nvSpPr>
            <p:cNvPr name="TextBox 5" id="5"/>
            <p:cNvSpPr txBox="true"/>
            <p:nvPr/>
          </p:nvSpPr>
          <p:spPr>
            <a:xfrm rot="0">
              <a:off x="0" y="1831850"/>
              <a:ext cx="8771666" cy="2628900"/>
            </a:xfrm>
            <a:prstGeom prst="rect">
              <a:avLst/>
            </a:prstGeom>
          </p:spPr>
          <p:txBody>
            <a:bodyPr anchor="t" rtlCol="false" tIns="0" lIns="0" bIns="0" rIns="0">
              <a:spAutoFit/>
            </a:bodyPr>
            <a:lstStyle/>
            <a:p>
              <a:pPr>
                <a:lnSpc>
                  <a:spcPts val="3900"/>
                </a:lnSpc>
              </a:pPr>
              <a:r>
                <a:rPr lang="en-US" sz="3000">
                  <a:solidFill>
                    <a:srgbClr val="000000"/>
                  </a:solidFill>
                  <a:latin typeface="HK Grotesk Medium"/>
                </a:rPr>
                <a:t>Want to own a Five Guys franchise?  According to Forbes, you'll need a net worth of at least $1.5 million just to get in the door. </a:t>
              </a:r>
            </a:p>
          </p:txBody>
        </p:sp>
        <p:sp>
          <p:nvSpPr>
            <p:cNvPr name="TextBox 6" id="6"/>
            <p:cNvSpPr txBox="true"/>
            <p:nvPr/>
          </p:nvSpPr>
          <p:spPr>
            <a:xfrm rot="0">
              <a:off x="0" y="-9525"/>
              <a:ext cx="8771666" cy="1419225"/>
            </a:xfrm>
            <a:prstGeom prst="rect">
              <a:avLst/>
            </a:prstGeom>
          </p:spPr>
          <p:txBody>
            <a:bodyPr anchor="t" rtlCol="false" tIns="0" lIns="0" bIns="0" rIns="0">
              <a:spAutoFit/>
            </a:bodyPr>
            <a:lstStyle/>
            <a:p>
              <a:pPr>
                <a:lnSpc>
                  <a:spcPts val="8400"/>
                </a:lnSpc>
              </a:pPr>
              <a:r>
                <a:rPr lang="en-US" sz="7000">
                  <a:solidFill>
                    <a:srgbClr val="BB4346"/>
                  </a:solidFill>
                  <a:latin typeface="HK Grotesk Medium"/>
                </a:rPr>
                <a:t>$1.5 million</a:t>
              </a:r>
            </a:p>
          </p:txBody>
        </p:sp>
      </p:grpSp>
      <p:grpSp>
        <p:nvGrpSpPr>
          <p:cNvPr name="Group 7" id="7"/>
          <p:cNvGrpSpPr/>
          <p:nvPr/>
        </p:nvGrpSpPr>
        <p:grpSpPr>
          <a:xfrm rot="0">
            <a:off x="9863666" y="1501425"/>
            <a:ext cx="6578750" cy="2850263"/>
            <a:chOff x="0" y="0"/>
            <a:chExt cx="8771666" cy="3800350"/>
          </a:xfrm>
        </p:grpSpPr>
        <p:sp>
          <p:nvSpPr>
            <p:cNvPr name="TextBox 8" id="8"/>
            <p:cNvSpPr txBox="true"/>
            <p:nvPr/>
          </p:nvSpPr>
          <p:spPr>
            <a:xfrm rot="0">
              <a:off x="0" y="1831850"/>
              <a:ext cx="8771666" cy="1968500"/>
            </a:xfrm>
            <a:prstGeom prst="rect">
              <a:avLst/>
            </a:prstGeom>
          </p:spPr>
          <p:txBody>
            <a:bodyPr anchor="t" rtlCol="false" tIns="0" lIns="0" bIns="0" rIns="0">
              <a:spAutoFit/>
            </a:bodyPr>
            <a:lstStyle/>
            <a:p>
              <a:pPr>
                <a:lnSpc>
                  <a:spcPts val="3900"/>
                </a:lnSpc>
              </a:pPr>
              <a:r>
                <a:rPr lang="en-US" sz="3000">
                  <a:solidFill>
                    <a:srgbClr val="000000"/>
                  </a:solidFill>
                  <a:latin typeface="HK Grotesk Medium"/>
                </a:rPr>
                <a:t>Then, you will be expected to make an initial investment of somewhere between $306,000 and $641,000.</a:t>
              </a:r>
            </a:p>
          </p:txBody>
        </p:sp>
        <p:sp>
          <p:nvSpPr>
            <p:cNvPr name="TextBox 9" id="9"/>
            <p:cNvSpPr txBox="true"/>
            <p:nvPr/>
          </p:nvSpPr>
          <p:spPr>
            <a:xfrm rot="0">
              <a:off x="0" y="-9525"/>
              <a:ext cx="8771666" cy="1419225"/>
            </a:xfrm>
            <a:prstGeom prst="rect">
              <a:avLst/>
            </a:prstGeom>
          </p:spPr>
          <p:txBody>
            <a:bodyPr anchor="t" rtlCol="false" tIns="0" lIns="0" bIns="0" rIns="0">
              <a:spAutoFit/>
            </a:bodyPr>
            <a:lstStyle/>
            <a:p>
              <a:pPr>
                <a:lnSpc>
                  <a:spcPts val="8400"/>
                </a:lnSpc>
              </a:pPr>
              <a:r>
                <a:rPr lang="en-US" sz="7000">
                  <a:solidFill>
                    <a:srgbClr val="D31134"/>
                  </a:solidFill>
                  <a:latin typeface="HK Grotesk Medium"/>
                </a:rPr>
                <a:t>$641,000</a:t>
              </a:r>
            </a:p>
          </p:txBody>
        </p:sp>
      </p:grpSp>
      <p:grpSp>
        <p:nvGrpSpPr>
          <p:cNvPr name="Group 10" id="10"/>
          <p:cNvGrpSpPr/>
          <p:nvPr/>
        </p:nvGrpSpPr>
        <p:grpSpPr>
          <a:xfrm rot="0">
            <a:off x="9863666" y="5729802"/>
            <a:ext cx="6578750" cy="3840863"/>
            <a:chOff x="0" y="0"/>
            <a:chExt cx="8771666" cy="5121150"/>
          </a:xfrm>
        </p:grpSpPr>
        <p:sp>
          <p:nvSpPr>
            <p:cNvPr name="TextBox 11" id="11"/>
            <p:cNvSpPr txBox="true"/>
            <p:nvPr/>
          </p:nvSpPr>
          <p:spPr>
            <a:xfrm rot="0">
              <a:off x="0" y="1831850"/>
              <a:ext cx="8771666" cy="3289300"/>
            </a:xfrm>
            <a:prstGeom prst="rect">
              <a:avLst/>
            </a:prstGeom>
          </p:spPr>
          <p:txBody>
            <a:bodyPr anchor="t" rtlCol="false" tIns="0" lIns="0" bIns="0" rIns="0">
              <a:spAutoFit/>
            </a:bodyPr>
            <a:lstStyle/>
            <a:p>
              <a:pPr>
                <a:lnSpc>
                  <a:spcPts val="3900"/>
                </a:lnSpc>
              </a:pPr>
              <a:r>
                <a:rPr lang="en-US" sz="3000">
                  <a:solidFill>
                    <a:srgbClr val="000000"/>
                  </a:solidFill>
                  <a:latin typeface="HK Grotesk Medium"/>
                </a:rPr>
                <a:t>F</a:t>
              </a:r>
              <a:r>
                <a:rPr lang="en-US" sz="3000">
                  <a:solidFill>
                    <a:srgbClr val="000000"/>
                  </a:solidFill>
                  <a:latin typeface="HK Grotesk Medium"/>
                </a:rPr>
                <a:t>ive Guys then collects 6% of each location's profits.  With the cost of opening a location so high, consumers can expect to pay higher prices for a cheeseburger. </a:t>
              </a:r>
            </a:p>
          </p:txBody>
        </p:sp>
        <p:sp>
          <p:nvSpPr>
            <p:cNvPr name="TextBox 12" id="12"/>
            <p:cNvSpPr txBox="true"/>
            <p:nvPr/>
          </p:nvSpPr>
          <p:spPr>
            <a:xfrm rot="0">
              <a:off x="0" y="-9525"/>
              <a:ext cx="8771666" cy="1419225"/>
            </a:xfrm>
            <a:prstGeom prst="rect">
              <a:avLst/>
            </a:prstGeom>
          </p:spPr>
          <p:txBody>
            <a:bodyPr anchor="t" rtlCol="false" tIns="0" lIns="0" bIns="0" rIns="0">
              <a:spAutoFit/>
            </a:bodyPr>
            <a:lstStyle/>
            <a:p>
              <a:pPr>
                <a:lnSpc>
                  <a:spcPts val="8400"/>
                </a:lnSpc>
              </a:pPr>
              <a:r>
                <a:rPr lang="en-US" sz="7000">
                  <a:solidFill>
                    <a:srgbClr val="D31134"/>
                  </a:solidFill>
                  <a:latin typeface="HK Grotesk Medium"/>
                </a:rPr>
                <a:t>6%</a:t>
              </a:r>
            </a:p>
          </p:txBody>
        </p:sp>
      </p:grpSp>
      <p:grpSp>
        <p:nvGrpSpPr>
          <p:cNvPr name="Group 13" id="13"/>
          <p:cNvGrpSpPr/>
          <p:nvPr/>
        </p:nvGrpSpPr>
        <p:grpSpPr>
          <a:xfrm rot="0">
            <a:off x="1845584" y="5729802"/>
            <a:ext cx="6578750" cy="2354963"/>
            <a:chOff x="0" y="0"/>
            <a:chExt cx="8771666" cy="3139950"/>
          </a:xfrm>
        </p:grpSpPr>
        <p:sp>
          <p:nvSpPr>
            <p:cNvPr name="TextBox 14" id="14"/>
            <p:cNvSpPr txBox="true"/>
            <p:nvPr/>
          </p:nvSpPr>
          <p:spPr>
            <a:xfrm rot="0">
              <a:off x="0" y="1831850"/>
              <a:ext cx="8771666" cy="1308100"/>
            </a:xfrm>
            <a:prstGeom prst="rect">
              <a:avLst/>
            </a:prstGeom>
          </p:spPr>
          <p:txBody>
            <a:bodyPr anchor="t" rtlCol="false" tIns="0" lIns="0" bIns="0" rIns="0">
              <a:spAutoFit/>
            </a:bodyPr>
            <a:lstStyle/>
            <a:p>
              <a:pPr>
                <a:lnSpc>
                  <a:spcPts val="3900"/>
                </a:lnSpc>
              </a:pPr>
              <a:r>
                <a:rPr lang="en-US" sz="3000">
                  <a:solidFill>
                    <a:srgbClr val="000000"/>
                  </a:solidFill>
                  <a:latin typeface="HK Grotesk Medium"/>
                </a:rPr>
                <a:t>T</a:t>
              </a:r>
              <a:r>
                <a:rPr lang="en-US" sz="3000">
                  <a:solidFill>
                    <a:srgbClr val="000000"/>
                  </a:solidFill>
                  <a:latin typeface="HK Grotesk Medium"/>
                </a:rPr>
                <a:t>he franchise fee for a Five Guys is $25,000.</a:t>
              </a:r>
            </a:p>
          </p:txBody>
        </p:sp>
        <p:sp>
          <p:nvSpPr>
            <p:cNvPr name="TextBox 15" id="15"/>
            <p:cNvSpPr txBox="true"/>
            <p:nvPr/>
          </p:nvSpPr>
          <p:spPr>
            <a:xfrm rot="0">
              <a:off x="0" y="-9525"/>
              <a:ext cx="8771666" cy="1419225"/>
            </a:xfrm>
            <a:prstGeom prst="rect">
              <a:avLst/>
            </a:prstGeom>
          </p:spPr>
          <p:txBody>
            <a:bodyPr anchor="t" rtlCol="false" tIns="0" lIns="0" bIns="0" rIns="0">
              <a:spAutoFit/>
            </a:bodyPr>
            <a:lstStyle/>
            <a:p>
              <a:pPr>
                <a:lnSpc>
                  <a:spcPts val="8400"/>
                </a:lnSpc>
              </a:pPr>
              <a:r>
                <a:rPr lang="en-US" sz="7000">
                  <a:solidFill>
                    <a:srgbClr val="D31134"/>
                  </a:solidFill>
                  <a:latin typeface="HK Grotesk Medium"/>
                </a:rPr>
                <a:t>$25,000</a:t>
              </a:r>
            </a:p>
          </p:txBody>
        </p:sp>
      </p:grpSp>
      <p:sp>
        <p:nvSpPr>
          <p:cNvPr name="TextBox 16" id="16"/>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7" id="17"/>
          <p:cNvPicPr>
            <a:picLocks noChangeAspect="true"/>
          </p:cNvPicPr>
          <p:nvPr/>
        </p:nvPicPr>
        <p:blipFill>
          <a:blip r:embed="rId2"/>
          <a:srcRect l="0" t="0" r="0" b="0"/>
          <a:stretch>
            <a:fillRect/>
          </a:stretch>
        </p:blipFill>
        <p:spPr>
          <a:xfrm flipH="false" flipV="false" rot="0">
            <a:off x="186119" y="9756551"/>
            <a:ext cx="470533" cy="496199"/>
          </a:xfrm>
          <a:prstGeom prst="rect">
            <a:avLst/>
          </a:prstGeom>
        </p:spPr>
      </p:pic>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5400000">
            <a:off x="9112509" y="5138738"/>
            <a:ext cx="10287000" cy="0"/>
          </a:xfrm>
          <a:prstGeom prst="line">
            <a:avLst/>
          </a:prstGeom>
          <a:ln cap="rnd" w="9525">
            <a:solidFill>
              <a:srgbClr val="000000">
                <a:alpha val="49804"/>
              </a:srgbClr>
            </a:solidFill>
            <a:prstDash val="solid"/>
            <a:headEnd type="none" len="sm" w="sm"/>
            <a:tailEnd type="none" len="sm" w="sm"/>
          </a:ln>
        </p:spPr>
      </p:sp>
      <p:grpSp>
        <p:nvGrpSpPr>
          <p:cNvPr name="Group 3" id="3"/>
          <p:cNvGrpSpPr>
            <a:grpSpLocks noChangeAspect="true"/>
          </p:cNvGrpSpPr>
          <p:nvPr/>
        </p:nvGrpSpPr>
        <p:grpSpPr>
          <a:xfrm rot="0">
            <a:off x="11715779" y="1028700"/>
            <a:ext cx="5089985" cy="10071411"/>
            <a:chOff x="0" y="0"/>
            <a:chExt cx="2620010" cy="5184140"/>
          </a:xfrm>
        </p:grpSpPr>
        <p:sp>
          <p:nvSpPr>
            <p:cNvPr name="Freeform 4" id="4"/>
            <p:cNvSpPr/>
            <p:nvPr/>
          </p:nvSpPr>
          <p:spPr>
            <a:xfrm>
              <a:off x="53340" y="25400"/>
              <a:ext cx="2513330" cy="5132070"/>
            </a:xfrm>
            <a:custGeom>
              <a:avLst/>
              <a:gdLst/>
              <a:ahLst/>
              <a:cxnLst/>
              <a:rect r="r" b="b" t="t" l="l"/>
              <a:pathLst>
                <a:path h="5132070" w="251333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name="Freeform 5" id="5"/>
            <p:cNvSpPr/>
            <p:nvPr/>
          </p:nvSpPr>
          <p:spPr>
            <a:xfrm>
              <a:off x="185420" y="156210"/>
              <a:ext cx="2251710" cy="4876800"/>
            </a:xfrm>
            <a:custGeom>
              <a:avLst/>
              <a:gdLst/>
              <a:ahLst/>
              <a:cxnLst/>
              <a:rect r="r" b="b" t="t" l="l"/>
              <a:pathLst>
                <a:path h="4876800" w="225171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2"/>
              <a:stretch>
                <a:fillRect l="-10947" r="-10947" t="0" b="0"/>
              </a:stretch>
            </a:blipFill>
          </p:spPr>
        </p:sp>
        <p:sp>
          <p:nvSpPr>
            <p:cNvPr name="Freeform 6" id="6"/>
            <p:cNvSpPr/>
            <p:nvPr/>
          </p:nvSpPr>
          <p:spPr>
            <a:xfrm>
              <a:off x="1121410" y="198120"/>
              <a:ext cx="347980" cy="43180"/>
            </a:xfrm>
            <a:custGeom>
              <a:avLst/>
              <a:gdLst/>
              <a:ahLst/>
              <a:cxnLst/>
              <a:rect r="r" b="b" t="t" l="l"/>
              <a:pathLst>
                <a:path h="43180" w="3479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sp>
        <p:sp>
          <p:nvSpPr>
            <p:cNvPr name="Freeform 7" id="7"/>
            <p:cNvSpPr/>
            <p:nvPr/>
          </p:nvSpPr>
          <p:spPr>
            <a:xfrm>
              <a:off x="1578312" y="187909"/>
              <a:ext cx="66636" cy="63602"/>
            </a:xfrm>
            <a:custGeom>
              <a:avLst/>
              <a:gdLst/>
              <a:ahLst/>
              <a:cxnLst/>
              <a:rect r="r" b="b" t="t" l="l"/>
              <a:pathLst>
                <a:path h="63602" w="66636">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555555"/>
            </a:solidFill>
          </p:spPr>
        </p:sp>
        <p:sp>
          <p:nvSpPr>
            <p:cNvPr name="Freeform 8" id="8"/>
            <p:cNvSpPr/>
            <p:nvPr/>
          </p:nvSpPr>
          <p:spPr>
            <a:xfrm>
              <a:off x="0" y="685800"/>
              <a:ext cx="27940" cy="213360"/>
            </a:xfrm>
            <a:custGeom>
              <a:avLst/>
              <a:gdLst/>
              <a:ahLst/>
              <a:cxnLst/>
              <a:rect r="r" b="b" t="t" l="l"/>
              <a:pathLst>
                <a:path h="213360" w="2794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000000"/>
            </a:solidFill>
          </p:spPr>
        </p:sp>
        <p:sp>
          <p:nvSpPr>
            <p:cNvPr name="Freeform 9" id="9"/>
            <p:cNvSpPr/>
            <p:nvPr/>
          </p:nvSpPr>
          <p:spPr>
            <a:xfrm>
              <a:off x="0" y="1057910"/>
              <a:ext cx="27940" cy="384810"/>
            </a:xfrm>
            <a:custGeom>
              <a:avLst/>
              <a:gdLst/>
              <a:ahLst/>
              <a:cxnLst/>
              <a:rect r="r" b="b" t="t" l="l"/>
              <a:pathLst>
                <a:path h="384810" w="2794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000000"/>
            </a:solidFill>
          </p:spPr>
        </p:sp>
        <p:sp>
          <p:nvSpPr>
            <p:cNvPr name="Freeform 10" id="10"/>
            <p:cNvSpPr/>
            <p:nvPr/>
          </p:nvSpPr>
          <p:spPr>
            <a:xfrm>
              <a:off x="0" y="1526540"/>
              <a:ext cx="27940" cy="386080"/>
            </a:xfrm>
            <a:custGeom>
              <a:avLst/>
              <a:gdLst/>
              <a:ahLst/>
              <a:cxnLst/>
              <a:rect r="r" b="b" t="t" l="l"/>
              <a:pathLst>
                <a:path h="386080" w="2794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000000"/>
            </a:solidFill>
          </p:spPr>
        </p:sp>
        <p:sp>
          <p:nvSpPr>
            <p:cNvPr name="Freeform 11" id="11"/>
            <p:cNvSpPr/>
            <p:nvPr/>
          </p:nvSpPr>
          <p:spPr>
            <a:xfrm>
              <a:off x="2592070" y="1184910"/>
              <a:ext cx="27940" cy="618490"/>
            </a:xfrm>
            <a:custGeom>
              <a:avLst/>
              <a:gdLst/>
              <a:ahLst/>
              <a:cxnLst/>
              <a:rect r="r" b="b" t="t" l="l"/>
              <a:pathLst>
                <a:path h="618490" w="2794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000000"/>
            </a:solidFill>
          </p:spPr>
        </p:sp>
        <p:sp>
          <p:nvSpPr>
            <p:cNvPr name="Freeform 12" id="12"/>
            <p:cNvSpPr/>
            <p:nvPr/>
          </p:nvSpPr>
          <p:spPr>
            <a:xfrm>
              <a:off x="27940" y="0"/>
              <a:ext cx="2564130" cy="5182870"/>
            </a:xfrm>
            <a:custGeom>
              <a:avLst/>
              <a:gdLst/>
              <a:ahLst/>
              <a:cxnLst/>
              <a:rect r="r" b="b" t="t" l="l"/>
              <a:pathLst>
                <a:path h="5182870" w="256413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8AAB28"/>
            </a:solidFill>
          </p:spPr>
        </p:sp>
      </p:grpSp>
      <p:pic>
        <p:nvPicPr>
          <p:cNvPr name="Picture 13" id="13"/>
          <p:cNvPicPr>
            <a:picLocks noChangeAspect="true"/>
          </p:cNvPicPr>
          <p:nvPr/>
        </p:nvPicPr>
        <p:blipFill>
          <a:blip r:embed="rId3"/>
          <a:srcRect l="0" t="0" r="0" b="0"/>
          <a:stretch>
            <a:fillRect/>
          </a:stretch>
        </p:blipFill>
        <p:spPr>
          <a:xfrm flipH="false" flipV="false" rot="0">
            <a:off x="1676617" y="9022786"/>
            <a:ext cx="2799641" cy="892386"/>
          </a:xfrm>
          <a:prstGeom prst="rect">
            <a:avLst/>
          </a:prstGeom>
        </p:spPr>
      </p:pic>
      <p:grpSp>
        <p:nvGrpSpPr>
          <p:cNvPr name="Group 14" id="14"/>
          <p:cNvGrpSpPr/>
          <p:nvPr/>
        </p:nvGrpSpPr>
        <p:grpSpPr>
          <a:xfrm rot="0">
            <a:off x="1676617" y="2834368"/>
            <a:ext cx="8944565" cy="3921308"/>
            <a:chOff x="0" y="0"/>
            <a:chExt cx="11926087" cy="5228411"/>
          </a:xfrm>
        </p:grpSpPr>
        <p:sp>
          <p:nvSpPr>
            <p:cNvPr name="TextBox 15" id="15"/>
            <p:cNvSpPr txBox="true"/>
            <p:nvPr/>
          </p:nvSpPr>
          <p:spPr>
            <a:xfrm rot="0">
              <a:off x="0" y="1234261"/>
              <a:ext cx="11926087" cy="3994150"/>
            </a:xfrm>
            <a:prstGeom prst="rect">
              <a:avLst/>
            </a:prstGeom>
          </p:spPr>
          <p:txBody>
            <a:bodyPr anchor="t" rtlCol="false" tIns="0" lIns="0" bIns="0" rIns="0">
              <a:spAutoFit/>
            </a:bodyPr>
            <a:lstStyle/>
            <a:p>
              <a:pPr>
                <a:lnSpc>
                  <a:spcPts val="11550"/>
                </a:lnSpc>
              </a:pPr>
              <a:r>
                <a:rPr lang="en-US" sz="10500">
                  <a:solidFill>
                    <a:srgbClr val="D31134"/>
                  </a:solidFill>
                  <a:latin typeface="HK Grotesk Bold Bold"/>
                </a:rPr>
                <a:t>Pricing</a:t>
              </a:r>
            </a:p>
            <a:p>
              <a:pPr>
                <a:lnSpc>
                  <a:spcPts val="11550"/>
                </a:lnSpc>
              </a:pPr>
              <a:r>
                <a:rPr lang="en-US" sz="10500">
                  <a:solidFill>
                    <a:srgbClr val="000000"/>
                  </a:solidFill>
                  <a:latin typeface="HK Grotesk Bold Bold"/>
                </a:rPr>
                <a:t>Discussion</a:t>
              </a:r>
            </a:p>
          </p:txBody>
        </p:sp>
        <p:sp>
          <p:nvSpPr>
            <p:cNvPr name="TextBox 16" id="16"/>
            <p:cNvSpPr txBox="true"/>
            <p:nvPr/>
          </p:nvSpPr>
          <p:spPr>
            <a:xfrm rot="0">
              <a:off x="0" y="-66675"/>
              <a:ext cx="11926087" cy="676275"/>
            </a:xfrm>
            <a:prstGeom prst="rect">
              <a:avLst/>
            </a:prstGeom>
          </p:spPr>
          <p:txBody>
            <a:bodyPr anchor="t" rtlCol="false" tIns="0" lIns="0" bIns="0" rIns="0">
              <a:spAutoFit/>
            </a:bodyPr>
            <a:lstStyle/>
            <a:p>
              <a:pPr>
                <a:lnSpc>
                  <a:spcPts val="4200"/>
                </a:lnSpc>
              </a:pPr>
              <a:r>
                <a:rPr lang="en-US" sz="3000">
                  <a:solidFill>
                    <a:srgbClr val="000000"/>
                  </a:solidFill>
                  <a:latin typeface="HK Grotesk Medium Bold"/>
                </a:rPr>
                <a:t>Marketing Insights from SCC </a:t>
              </a:r>
            </a:p>
          </p:txBody>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8622649" cy="10287000"/>
          </a:xfrm>
          <a:prstGeom prst="rect">
            <a:avLst/>
          </a:prstGeom>
          <a:solidFill>
            <a:srgbClr val="D31134"/>
          </a:solidFill>
        </p:spPr>
      </p:sp>
      <p:pic>
        <p:nvPicPr>
          <p:cNvPr name="Picture 3" id="3"/>
          <p:cNvPicPr>
            <a:picLocks noChangeAspect="true"/>
          </p:cNvPicPr>
          <p:nvPr/>
        </p:nvPicPr>
        <p:blipFill>
          <a:blip r:embed="rId2"/>
          <a:srcRect l="0" t="5283" r="0" b="5283"/>
          <a:stretch>
            <a:fillRect/>
          </a:stretch>
        </p:blipFill>
        <p:spPr>
          <a:xfrm flipH="false" flipV="false" rot="0">
            <a:off x="0" y="5143500"/>
            <a:ext cx="8622649" cy="5143500"/>
          </a:xfrm>
          <a:prstGeom prst="rect">
            <a:avLst/>
          </a:prstGeom>
        </p:spPr>
      </p:pic>
      <p:pic>
        <p:nvPicPr>
          <p:cNvPr name="Picture 4" id="4"/>
          <p:cNvPicPr>
            <a:picLocks noChangeAspect="true"/>
          </p:cNvPicPr>
          <p:nvPr/>
        </p:nvPicPr>
        <p:blipFill>
          <a:blip r:embed="rId3"/>
          <a:srcRect l="0" t="0" r="0" b="0"/>
          <a:stretch>
            <a:fillRect/>
          </a:stretch>
        </p:blipFill>
        <p:spPr>
          <a:xfrm flipH="false" flipV="false" rot="0">
            <a:off x="987172" y="677336"/>
            <a:ext cx="6648306" cy="3740208"/>
          </a:xfrm>
          <a:prstGeom prst="rect">
            <a:avLst/>
          </a:prstGeom>
        </p:spPr>
      </p:pic>
      <p:grpSp>
        <p:nvGrpSpPr>
          <p:cNvPr name="Group 5" id="5"/>
          <p:cNvGrpSpPr/>
          <p:nvPr/>
        </p:nvGrpSpPr>
        <p:grpSpPr>
          <a:xfrm rot="0">
            <a:off x="10072669" y="1135570"/>
            <a:ext cx="7186631" cy="7272663"/>
            <a:chOff x="0" y="0"/>
            <a:chExt cx="9582175" cy="9696885"/>
          </a:xfrm>
        </p:grpSpPr>
        <p:sp>
          <p:nvSpPr>
            <p:cNvPr name="TextBox 6" id="6"/>
            <p:cNvSpPr txBox="true"/>
            <p:nvPr/>
          </p:nvSpPr>
          <p:spPr>
            <a:xfrm rot="0">
              <a:off x="0" y="973043"/>
              <a:ext cx="9582175" cy="8723842"/>
            </a:xfrm>
            <a:prstGeom prst="rect">
              <a:avLst/>
            </a:prstGeom>
          </p:spPr>
          <p:txBody>
            <a:bodyPr anchor="t" rtlCol="false" tIns="0" lIns="0" bIns="0" rIns="0">
              <a:spAutoFit/>
            </a:bodyPr>
            <a:lstStyle/>
            <a:p>
              <a:pPr>
                <a:lnSpc>
                  <a:spcPts val="3249"/>
                </a:lnSpc>
              </a:pPr>
            </a:p>
            <a:p>
              <a:pPr>
                <a:lnSpc>
                  <a:spcPts val="3249"/>
                </a:lnSpc>
              </a:pPr>
              <a:r>
                <a:rPr lang="en-US" sz="2499">
                  <a:solidFill>
                    <a:srgbClr val="000000"/>
                  </a:solidFill>
                  <a:latin typeface="HK Grotesk Medium"/>
                </a:rPr>
                <a:t>1) What is price?</a:t>
              </a:r>
            </a:p>
            <a:p>
              <a:pPr>
                <a:lnSpc>
                  <a:spcPts val="3249"/>
                </a:lnSpc>
              </a:pPr>
            </a:p>
            <a:p>
              <a:pPr>
                <a:lnSpc>
                  <a:spcPts val="3249"/>
                </a:lnSpc>
              </a:pPr>
              <a:r>
                <a:rPr lang="en-US" sz="2499">
                  <a:solidFill>
                    <a:srgbClr val="000000"/>
                  </a:solidFill>
                  <a:latin typeface="HK Grotesk Medium"/>
                </a:rPr>
                <a:t>2) What is cost?</a:t>
              </a:r>
            </a:p>
            <a:p>
              <a:pPr>
                <a:lnSpc>
                  <a:spcPts val="3249"/>
                </a:lnSpc>
              </a:pPr>
            </a:p>
            <a:p>
              <a:pPr>
                <a:lnSpc>
                  <a:spcPts val="3249"/>
                </a:lnSpc>
              </a:pPr>
              <a:r>
                <a:rPr lang="en-US" sz="2499">
                  <a:solidFill>
                    <a:srgbClr val="000000"/>
                  </a:solidFill>
                  <a:latin typeface="HK Grotesk Medium"/>
                </a:rPr>
                <a:t>3) What is a profit?</a:t>
              </a:r>
            </a:p>
            <a:p>
              <a:pPr>
                <a:lnSpc>
                  <a:spcPts val="3249"/>
                </a:lnSpc>
              </a:pPr>
            </a:p>
            <a:p>
              <a:pPr>
                <a:lnSpc>
                  <a:spcPts val="3249"/>
                </a:lnSpc>
              </a:pPr>
              <a:r>
                <a:rPr lang="en-US" sz="2499">
                  <a:solidFill>
                    <a:srgbClr val="000000"/>
                  </a:solidFill>
                  <a:latin typeface="HK Grotesk Medium"/>
                </a:rPr>
                <a:t>4) What is contribution margin?</a:t>
              </a:r>
            </a:p>
            <a:p>
              <a:pPr>
                <a:lnSpc>
                  <a:spcPts val="3249"/>
                </a:lnSpc>
              </a:pPr>
            </a:p>
            <a:p>
              <a:pPr>
                <a:lnSpc>
                  <a:spcPts val="3249"/>
                </a:lnSpc>
              </a:pPr>
              <a:r>
                <a:rPr lang="en-US" sz="2499">
                  <a:solidFill>
                    <a:srgbClr val="000000"/>
                  </a:solidFill>
                  <a:latin typeface="HK Grotesk Medium"/>
                </a:rPr>
                <a:t>5) What factors might influence the price you see for a cheeseburger at your favorite fast-food restaurant?</a:t>
              </a:r>
            </a:p>
            <a:p>
              <a:pPr>
                <a:lnSpc>
                  <a:spcPts val="3249"/>
                </a:lnSpc>
              </a:pPr>
            </a:p>
            <a:p>
              <a:pPr>
                <a:lnSpc>
                  <a:spcPts val="3249"/>
                </a:lnSpc>
              </a:pPr>
              <a:r>
                <a:rPr lang="en-US" sz="2499">
                  <a:solidFill>
                    <a:srgbClr val="000000"/>
                  </a:solidFill>
                  <a:latin typeface="HK Grotesk Medium"/>
                </a:rPr>
                <a:t>6) Based on what you learned in this presentation, why are prices higher at Five Guys than many of their competitors? </a:t>
              </a:r>
            </a:p>
          </p:txBody>
        </p:sp>
        <p:sp>
          <p:nvSpPr>
            <p:cNvPr name="TextBox 7" id="7"/>
            <p:cNvSpPr txBox="true"/>
            <p:nvPr/>
          </p:nvSpPr>
          <p:spPr>
            <a:xfrm rot="0">
              <a:off x="0" y="0"/>
              <a:ext cx="9582175" cy="787400"/>
            </a:xfrm>
            <a:prstGeom prst="rect">
              <a:avLst/>
            </a:prstGeom>
          </p:spPr>
          <p:txBody>
            <a:bodyPr anchor="t" rtlCol="false" tIns="0" lIns="0" bIns="0" rIns="0">
              <a:spAutoFit/>
            </a:bodyPr>
            <a:lstStyle/>
            <a:p>
              <a:pPr>
                <a:lnSpc>
                  <a:spcPts val="4679"/>
                </a:lnSpc>
              </a:pPr>
              <a:r>
                <a:rPr lang="en-US" sz="3899">
                  <a:solidFill>
                    <a:srgbClr val="D31134"/>
                  </a:solidFill>
                  <a:latin typeface="HK Grotesk Medium Bold"/>
                </a:rPr>
                <a:t>DISCUSSION QUESTIONS</a:t>
              </a:r>
            </a:p>
          </p:txBody>
        </p:sp>
      </p:grpSp>
      <p:sp>
        <p:nvSpPr>
          <p:cNvPr name="TextBox 8" id="8"/>
          <p:cNvSpPr txBox="true"/>
          <p:nvPr/>
        </p:nvSpPr>
        <p:spPr>
          <a:xfrm rot="0">
            <a:off x="13665984" y="988208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9" id="9"/>
          <p:cNvPicPr>
            <a:picLocks noChangeAspect="true"/>
          </p:cNvPicPr>
          <p:nvPr/>
        </p:nvPicPr>
        <p:blipFill>
          <a:blip r:embed="rId4"/>
          <a:srcRect l="0" t="0" r="0" b="0"/>
          <a:stretch>
            <a:fillRect/>
          </a:stretch>
        </p:blipFill>
        <p:spPr>
          <a:xfrm flipH="false" flipV="false" rot="0">
            <a:off x="14192428" y="9790801"/>
            <a:ext cx="470533" cy="496199"/>
          </a:xfrm>
          <a:prstGeom prst="rect">
            <a:avLst/>
          </a:prstGeom>
        </p:spPr>
      </p:pic>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4661751" cy="10287000"/>
          </a:xfrm>
          <a:prstGeom prst="rect">
            <a:avLst/>
          </a:prstGeom>
          <a:solidFill>
            <a:srgbClr val="D31134"/>
          </a:solidFill>
        </p:spPr>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028700" y="2445759"/>
            <a:ext cx="5505595" cy="5395483"/>
          </a:xfrm>
          <a:prstGeom prst="rect">
            <a:avLst/>
          </a:prstGeom>
        </p:spPr>
      </p:pic>
      <p:grpSp>
        <p:nvGrpSpPr>
          <p:cNvPr name="Group 4" id="4"/>
          <p:cNvGrpSpPr/>
          <p:nvPr/>
        </p:nvGrpSpPr>
        <p:grpSpPr>
          <a:xfrm rot="0">
            <a:off x="8558056" y="2045502"/>
            <a:ext cx="8701244" cy="2720722"/>
            <a:chOff x="0" y="0"/>
            <a:chExt cx="11601659" cy="3627630"/>
          </a:xfrm>
        </p:grpSpPr>
        <p:sp>
          <p:nvSpPr>
            <p:cNvPr name="TextBox 5" id="5"/>
            <p:cNvSpPr txBox="true"/>
            <p:nvPr/>
          </p:nvSpPr>
          <p:spPr>
            <a:xfrm rot="0">
              <a:off x="0" y="0"/>
              <a:ext cx="11601659" cy="1489896"/>
            </a:xfrm>
            <a:prstGeom prst="rect">
              <a:avLst/>
            </a:prstGeom>
          </p:spPr>
          <p:txBody>
            <a:bodyPr anchor="t" rtlCol="false" tIns="0" lIns="0" bIns="0" rIns="0">
              <a:spAutoFit/>
            </a:bodyPr>
            <a:lstStyle/>
            <a:p>
              <a:pPr>
                <a:lnSpc>
                  <a:spcPts val="8798"/>
                </a:lnSpc>
              </a:pPr>
              <a:r>
                <a:rPr lang="en-US" sz="7332">
                  <a:solidFill>
                    <a:srgbClr val="000000"/>
                  </a:solidFill>
                  <a:latin typeface="HK Grotesk Medium"/>
                </a:rPr>
                <a:t>Cheeseburger Prices</a:t>
              </a:r>
            </a:p>
          </p:txBody>
        </p:sp>
        <p:sp>
          <p:nvSpPr>
            <p:cNvPr name="TextBox 6" id="6"/>
            <p:cNvSpPr txBox="true"/>
            <p:nvPr/>
          </p:nvSpPr>
          <p:spPr>
            <a:xfrm rot="0">
              <a:off x="574367" y="2989103"/>
              <a:ext cx="9142567" cy="638527"/>
            </a:xfrm>
            <a:prstGeom prst="rect">
              <a:avLst/>
            </a:prstGeom>
          </p:spPr>
          <p:txBody>
            <a:bodyPr anchor="t" rtlCol="false" tIns="0" lIns="0" bIns="0" rIns="0">
              <a:spAutoFit/>
            </a:bodyPr>
            <a:lstStyle/>
            <a:p>
              <a:pPr>
                <a:lnSpc>
                  <a:spcPts val="3770"/>
                </a:lnSpc>
              </a:pPr>
            </a:p>
          </p:txBody>
        </p:sp>
      </p:grpSp>
      <p:grpSp>
        <p:nvGrpSpPr>
          <p:cNvPr name="Group 7" id="7"/>
          <p:cNvGrpSpPr/>
          <p:nvPr/>
        </p:nvGrpSpPr>
        <p:grpSpPr>
          <a:xfrm rot="0">
            <a:off x="7580344" y="3692047"/>
            <a:ext cx="10292251" cy="4149194"/>
            <a:chOff x="0" y="0"/>
            <a:chExt cx="4938076" cy="2461810"/>
          </a:xfrm>
        </p:grpSpPr>
        <p:sp>
          <p:nvSpPr>
            <p:cNvPr name="Freeform 8" id="8"/>
            <p:cNvSpPr/>
            <p:nvPr/>
          </p:nvSpPr>
          <p:spPr>
            <a:xfrm>
              <a:off x="0" y="0"/>
              <a:ext cx="4938076" cy="2461810"/>
            </a:xfrm>
            <a:custGeom>
              <a:avLst/>
              <a:gdLst/>
              <a:ahLst/>
              <a:cxnLst/>
              <a:rect r="r" b="b" t="t" l="l"/>
              <a:pathLst>
                <a:path h="2461810" w="4938076">
                  <a:moveTo>
                    <a:pt x="4813615" y="2461810"/>
                  </a:moveTo>
                  <a:lnTo>
                    <a:pt x="124460" y="2461810"/>
                  </a:lnTo>
                  <a:cubicBezTo>
                    <a:pt x="55880" y="2461810"/>
                    <a:pt x="0" y="2405930"/>
                    <a:pt x="0" y="2337350"/>
                  </a:cubicBezTo>
                  <a:lnTo>
                    <a:pt x="0" y="124460"/>
                  </a:lnTo>
                  <a:cubicBezTo>
                    <a:pt x="0" y="55880"/>
                    <a:pt x="55880" y="0"/>
                    <a:pt x="124460" y="0"/>
                  </a:cubicBezTo>
                  <a:lnTo>
                    <a:pt x="4813615" y="0"/>
                  </a:lnTo>
                  <a:cubicBezTo>
                    <a:pt x="4882195" y="0"/>
                    <a:pt x="4938076" y="55880"/>
                    <a:pt x="4938076" y="124460"/>
                  </a:cubicBezTo>
                  <a:lnTo>
                    <a:pt x="4938076" y="2337350"/>
                  </a:lnTo>
                  <a:cubicBezTo>
                    <a:pt x="4938076" y="2405930"/>
                    <a:pt x="4882195" y="2461810"/>
                    <a:pt x="4813615" y="2461810"/>
                  </a:cubicBezTo>
                  <a:close/>
                </a:path>
              </a:pathLst>
            </a:custGeom>
            <a:solidFill>
              <a:srgbClr val="D31134"/>
            </a:solidFill>
          </p:spPr>
        </p:sp>
      </p:grpSp>
      <p:sp>
        <p:nvSpPr>
          <p:cNvPr name="TextBox 9" id="9"/>
          <p:cNvSpPr txBox="true"/>
          <p:nvPr/>
        </p:nvSpPr>
        <p:spPr>
          <a:xfrm rot="0">
            <a:off x="8890696" y="3856882"/>
            <a:ext cx="7671546" cy="3810000"/>
          </a:xfrm>
          <a:prstGeom prst="rect">
            <a:avLst/>
          </a:prstGeom>
        </p:spPr>
        <p:txBody>
          <a:bodyPr anchor="t" rtlCol="false" tIns="0" lIns="0" bIns="0" rIns="0">
            <a:spAutoFit/>
          </a:bodyPr>
          <a:lstStyle/>
          <a:p>
            <a:pPr>
              <a:lnSpc>
                <a:spcPts val="4320"/>
              </a:lnSpc>
            </a:pPr>
            <a:r>
              <a:rPr lang="en-US" sz="3600">
                <a:solidFill>
                  <a:srgbClr val="FAFAFA"/>
                </a:solidFill>
                <a:latin typeface="HK Grotesk Medium Bold"/>
              </a:rPr>
              <a:t>What is pricing?</a:t>
            </a:r>
          </a:p>
          <a:p>
            <a:pPr>
              <a:lnSpc>
                <a:spcPts val="4320"/>
              </a:lnSpc>
            </a:pPr>
          </a:p>
          <a:p>
            <a:pPr>
              <a:lnSpc>
                <a:spcPts val="4320"/>
              </a:lnSpc>
            </a:pPr>
            <a:r>
              <a:rPr lang="en-US" sz="3600">
                <a:solidFill>
                  <a:srgbClr val="FAFAFA"/>
                </a:solidFill>
                <a:latin typeface="HK Grotesk Medium Bold"/>
              </a:rPr>
              <a:t>What factors might influence price?</a:t>
            </a:r>
          </a:p>
          <a:p>
            <a:pPr>
              <a:lnSpc>
                <a:spcPts val="4320"/>
              </a:lnSpc>
            </a:pPr>
          </a:p>
          <a:p>
            <a:pPr>
              <a:lnSpc>
                <a:spcPts val="4320"/>
              </a:lnSpc>
              <a:spcBef>
                <a:spcPct val="0"/>
              </a:spcBef>
            </a:pPr>
            <a:r>
              <a:rPr lang="en-US" sz="3600">
                <a:solidFill>
                  <a:srgbClr val="FAFAFA"/>
                </a:solidFill>
                <a:latin typeface="HK Grotesk Medium Bold"/>
              </a:rPr>
              <a:t>Why don't all fast-food restaurants charge the same price for a cheeseburger? </a:t>
            </a:r>
          </a:p>
        </p:txBody>
      </p:sp>
      <p:sp>
        <p:nvSpPr>
          <p:cNvPr name="TextBox 10" id="10"/>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1" id="11"/>
          <p:cNvPicPr>
            <a:picLocks noChangeAspect="true"/>
          </p:cNvPicPr>
          <p:nvPr/>
        </p:nvPicPr>
        <p:blipFill>
          <a:blip r:embed="rId4"/>
          <a:srcRect l="0" t="0" r="0" b="0"/>
          <a:stretch>
            <a:fillRect/>
          </a:stretch>
        </p:blipFill>
        <p:spPr>
          <a:xfrm flipH="false" flipV="false" rot="0">
            <a:off x="186119" y="9756551"/>
            <a:ext cx="470533" cy="496199"/>
          </a:xfrm>
          <a:prstGeom prst="rect">
            <a:avLst/>
          </a:prstGeom>
        </p:spPr>
      </p:pic>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5400000">
            <a:off x="9112509" y="5138738"/>
            <a:ext cx="10287000" cy="0"/>
          </a:xfrm>
          <a:prstGeom prst="line">
            <a:avLst/>
          </a:prstGeom>
          <a:ln cap="rnd" w="9525">
            <a:solidFill>
              <a:srgbClr val="000000">
                <a:alpha val="49804"/>
              </a:srgbClr>
            </a:solidFill>
            <a:prstDash val="solid"/>
            <a:headEnd type="none" len="sm" w="sm"/>
            <a:tailEnd type="none" len="sm" w="sm"/>
          </a:ln>
        </p:spPr>
      </p:sp>
      <p:grpSp>
        <p:nvGrpSpPr>
          <p:cNvPr name="Group 3" id="3"/>
          <p:cNvGrpSpPr>
            <a:grpSpLocks noChangeAspect="true"/>
          </p:cNvGrpSpPr>
          <p:nvPr/>
        </p:nvGrpSpPr>
        <p:grpSpPr>
          <a:xfrm rot="0">
            <a:off x="11715779" y="1028700"/>
            <a:ext cx="5089985" cy="10071411"/>
            <a:chOff x="0" y="0"/>
            <a:chExt cx="2620010" cy="5184140"/>
          </a:xfrm>
        </p:grpSpPr>
        <p:sp>
          <p:nvSpPr>
            <p:cNvPr name="Freeform 4" id="4"/>
            <p:cNvSpPr/>
            <p:nvPr/>
          </p:nvSpPr>
          <p:spPr>
            <a:xfrm>
              <a:off x="53340" y="25400"/>
              <a:ext cx="2513330" cy="5132070"/>
            </a:xfrm>
            <a:custGeom>
              <a:avLst/>
              <a:gdLst/>
              <a:ahLst/>
              <a:cxnLst/>
              <a:rect r="r" b="b" t="t" l="l"/>
              <a:pathLst>
                <a:path h="5132070" w="251333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name="Freeform 5" id="5"/>
            <p:cNvSpPr/>
            <p:nvPr/>
          </p:nvSpPr>
          <p:spPr>
            <a:xfrm>
              <a:off x="185420" y="156210"/>
              <a:ext cx="2251710" cy="4876800"/>
            </a:xfrm>
            <a:custGeom>
              <a:avLst/>
              <a:gdLst/>
              <a:ahLst/>
              <a:cxnLst/>
              <a:rect r="r" b="b" t="t" l="l"/>
              <a:pathLst>
                <a:path h="4876800" w="225171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2"/>
              <a:stretch>
                <a:fillRect l="-10947" r="-10947" t="0" b="0"/>
              </a:stretch>
            </a:blipFill>
          </p:spPr>
        </p:sp>
        <p:sp>
          <p:nvSpPr>
            <p:cNvPr name="Freeform 6" id="6"/>
            <p:cNvSpPr/>
            <p:nvPr/>
          </p:nvSpPr>
          <p:spPr>
            <a:xfrm>
              <a:off x="1121410" y="198120"/>
              <a:ext cx="347980" cy="43180"/>
            </a:xfrm>
            <a:custGeom>
              <a:avLst/>
              <a:gdLst/>
              <a:ahLst/>
              <a:cxnLst/>
              <a:rect r="r" b="b" t="t" l="l"/>
              <a:pathLst>
                <a:path h="43180" w="3479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555555"/>
            </a:solidFill>
          </p:spPr>
        </p:sp>
        <p:sp>
          <p:nvSpPr>
            <p:cNvPr name="Freeform 7" id="7"/>
            <p:cNvSpPr/>
            <p:nvPr/>
          </p:nvSpPr>
          <p:spPr>
            <a:xfrm>
              <a:off x="1578312" y="187909"/>
              <a:ext cx="66636" cy="63602"/>
            </a:xfrm>
            <a:custGeom>
              <a:avLst/>
              <a:gdLst/>
              <a:ahLst/>
              <a:cxnLst/>
              <a:rect r="r" b="b" t="t" l="l"/>
              <a:pathLst>
                <a:path h="63602" w="66636">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555555"/>
            </a:solidFill>
          </p:spPr>
        </p:sp>
        <p:sp>
          <p:nvSpPr>
            <p:cNvPr name="Freeform 8" id="8"/>
            <p:cNvSpPr/>
            <p:nvPr/>
          </p:nvSpPr>
          <p:spPr>
            <a:xfrm>
              <a:off x="0" y="685800"/>
              <a:ext cx="27940" cy="213360"/>
            </a:xfrm>
            <a:custGeom>
              <a:avLst/>
              <a:gdLst/>
              <a:ahLst/>
              <a:cxnLst/>
              <a:rect r="r" b="b" t="t" l="l"/>
              <a:pathLst>
                <a:path h="213360" w="2794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000000"/>
            </a:solidFill>
          </p:spPr>
        </p:sp>
        <p:sp>
          <p:nvSpPr>
            <p:cNvPr name="Freeform 9" id="9"/>
            <p:cNvSpPr/>
            <p:nvPr/>
          </p:nvSpPr>
          <p:spPr>
            <a:xfrm>
              <a:off x="0" y="1057910"/>
              <a:ext cx="27940" cy="384810"/>
            </a:xfrm>
            <a:custGeom>
              <a:avLst/>
              <a:gdLst/>
              <a:ahLst/>
              <a:cxnLst/>
              <a:rect r="r" b="b" t="t" l="l"/>
              <a:pathLst>
                <a:path h="384810" w="2794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000000"/>
            </a:solidFill>
          </p:spPr>
        </p:sp>
        <p:sp>
          <p:nvSpPr>
            <p:cNvPr name="Freeform 10" id="10"/>
            <p:cNvSpPr/>
            <p:nvPr/>
          </p:nvSpPr>
          <p:spPr>
            <a:xfrm>
              <a:off x="0" y="1526540"/>
              <a:ext cx="27940" cy="386080"/>
            </a:xfrm>
            <a:custGeom>
              <a:avLst/>
              <a:gdLst/>
              <a:ahLst/>
              <a:cxnLst/>
              <a:rect r="r" b="b" t="t" l="l"/>
              <a:pathLst>
                <a:path h="386080" w="2794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000000"/>
            </a:solidFill>
          </p:spPr>
        </p:sp>
        <p:sp>
          <p:nvSpPr>
            <p:cNvPr name="Freeform 11" id="11"/>
            <p:cNvSpPr/>
            <p:nvPr/>
          </p:nvSpPr>
          <p:spPr>
            <a:xfrm>
              <a:off x="2592070" y="1184910"/>
              <a:ext cx="27940" cy="618490"/>
            </a:xfrm>
            <a:custGeom>
              <a:avLst/>
              <a:gdLst/>
              <a:ahLst/>
              <a:cxnLst/>
              <a:rect r="r" b="b" t="t" l="l"/>
              <a:pathLst>
                <a:path h="618490" w="2794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000000"/>
            </a:solidFill>
          </p:spPr>
        </p:sp>
        <p:sp>
          <p:nvSpPr>
            <p:cNvPr name="Freeform 12" id="12"/>
            <p:cNvSpPr/>
            <p:nvPr/>
          </p:nvSpPr>
          <p:spPr>
            <a:xfrm>
              <a:off x="27940" y="0"/>
              <a:ext cx="2564130" cy="5182870"/>
            </a:xfrm>
            <a:custGeom>
              <a:avLst/>
              <a:gdLst/>
              <a:ahLst/>
              <a:cxnLst/>
              <a:rect r="r" b="b" t="t" l="l"/>
              <a:pathLst>
                <a:path h="5182870" w="256413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8AAB28"/>
            </a:solidFill>
          </p:spPr>
        </p:sp>
      </p:grpSp>
      <p:pic>
        <p:nvPicPr>
          <p:cNvPr name="Picture 13" id="13"/>
          <p:cNvPicPr>
            <a:picLocks noChangeAspect="true"/>
          </p:cNvPicPr>
          <p:nvPr/>
        </p:nvPicPr>
        <p:blipFill>
          <a:blip r:embed="rId3"/>
          <a:srcRect l="0" t="0" r="0" b="0"/>
          <a:stretch>
            <a:fillRect/>
          </a:stretch>
        </p:blipFill>
        <p:spPr>
          <a:xfrm flipH="false" flipV="false" rot="0">
            <a:off x="1676617" y="9022786"/>
            <a:ext cx="2799641" cy="892386"/>
          </a:xfrm>
          <a:prstGeom prst="rect">
            <a:avLst/>
          </a:prstGeom>
        </p:spPr>
      </p:pic>
      <p:grpSp>
        <p:nvGrpSpPr>
          <p:cNvPr name="Group 14" id="14"/>
          <p:cNvGrpSpPr/>
          <p:nvPr/>
        </p:nvGrpSpPr>
        <p:grpSpPr>
          <a:xfrm rot="0">
            <a:off x="1676617" y="296216"/>
            <a:ext cx="8944565" cy="3921308"/>
            <a:chOff x="0" y="0"/>
            <a:chExt cx="11926087" cy="5228411"/>
          </a:xfrm>
        </p:grpSpPr>
        <p:sp>
          <p:nvSpPr>
            <p:cNvPr name="TextBox 15" id="15"/>
            <p:cNvSpPr txBox="true"/>
            <p:nvPr/>
          </p:nvSpPr>
          <p:spPr>
            <a:xfrm rot="0">
              <a:off x="0" y="1234261"/>
              <a:ext cx="11926087" cy="3994150"/>
            </a:xfrm>
            <a:prstGeom prst="rect">
              <a:avLst/>
            </a:prstGeom>
          </p:spPr>
          <p:txBody>
            <a:bodyPr anchor="t" rtlCol="false" tIns="0" lIns="0" bIns="0" rIns="0">
              <a:spAutoFit/>
            </a:bodyPr>
            <a:lstStyle/>
            <a:p>
              <a:pPr>
                <a:lnSpc>
                  <a:spcPts val="11550"/>
                </a:lnSpc>
              </a:pPr>
              <a:r>
                <a:rPr lang="en-US" sz="10500">
                  <a:solidFill>
                    <a:srgbClr val="D31134"/>
                  </a:solidFill>
                  <a:latin typeface="HK Grotesk Bold Bold"/>
                </a:rPr>
                <a:t>Sources:</a:t>
              </a:r>
            </a:p>
            <a:p>
              <a:pPr>
                <a:lnSpc>
                  <a:spcPts val="11550"/>
                </a:lnSpc>
              </a:pPr>
            </a:p>
          </p:txBody>
        </p:sp>
        <p:sp>
          <p:nvSpPr>
            <p:cNvPr name="TextBox 16" id="16"/>
            <p:cNvSpPr txBox="true"/>
            <p:nvPr/>
          </p:nvSpPr>
          <p:spPr>
            <a:xfrm rot="0">
              <a:off x="0" y="-66675"/>
              <a:ext cx="11926087" cy="676275"/>
            </a:xfrm>
            <a:prstGeom prst="rect">
              <a:avLst/>
            </a:prstGeom>
          </p:spPr>
          <p:txBody>
            <a:bodyPr anchor="t" rtlCol="false" tIns="0" lIns="0" bIns="0" rIns="0">
              <a:spAutoFit/>
            </a:bodyPr>
            <a:lstStyle/>
            <a:p>
              <a:pPr>
                <a:lnSpc>
                  <a:spcPts val="4200"/>
                </a:lnSpc>
              </a:pPr>
              <a:r>
                <a:rPr lang="en-US" sz="3000">
                  <a:solidFill>
                    <a:srgbClr val="000000"/>
                  </a:solidFill>
                  <a:latin typeface="HK Grotesk Medium Bold"/>
                </a:rPr>
                <a:t>Marketing Insights from SCC </a:t>
              </a:r>
            </a:p>
          </p:txBody>
        </p:sp>
      </p:grpSp>
      <p:sp>
        <p:nvSpPr>
          <p:cNvPr name="TextBox 17" id="17"/>
          <p:cNvSpPr txBox="true"/>
          <p:nvPr/>
        </p:nvSpPr>
        <p:spPr>
          <a:xfrm rot="0">
            <a:off x="1676617" y="2878759"/>
            <a:ext cx="9421272" cy="4990155"/>
          </a:xfrm>
          <a:prstGeom prst="rect">
            <a:avLst/>
          </a:prstGeom>
        </p:spPr>
        <p:txBody>
          <a:bodyPr anchor="t" rtlCol="false" tIns="0" lIns="0" bIns="0" rIns="0">
            <a:spAutoFit/>
          </a:bodyPr>
          <a:lstStyle/>
          <a:p>
            <a:pPr>
              <a:lnSpc>
                <a:spcPts val="2677"/>
              </a:lnSpc>
            </a:pPr>
            <a:r>
              <a:rPr lang="en-US" sz="1912">
                <a:solidFill>
                  <a:srgbClr val="000000"/>
                </a:solidFill>
                <a:latin typeface="HK Grotesk Medium"/>
              </a:rPr>
              <a:t>www.wendys.com</a:t>
            </a:r>
          </a:p>
          <a:p>
            <a:pPr>
              <a:lnSpc>
                <a:spcPts val="2677"/>
              </a:lnSpc>
            </a:pPr>
            <a:r>
              <a:rPr lang="en-US" sz="1912">
                <a:solidFill>
                  <a:srgbClr val="000000"/>
                </a:solidFill>
                <a:latin typeface="HK Grotesk Medium"/>
              </a:rPr>
              <a:t>www.dairyqueen.com</a:t>
            </a:r>
          </a:p>
          <a:p>
            <a:pPr>
              <a:lnSpc>
                <a:spcPts val="2677"/>
              </a:lnSpc>
            </a:pPr>
            <a:r>
              <a:rPr lang="en-US" sz="1912">
                <a:solidFill>
                  <a:srgbClr val="000000"/>
                </a:solidFill>
                <a:latin typeface="HK Grotesk Medium"/>
              </a:rPr>
              <a:t>www.culvers.com</a:t>
            </a:r>
          </a:p>
          <a:p>
            <a:pPr>
              <a:lnSpc>
                <a:spcPts val="2677"/>
              </a:lnSpc>
            </a:pPr>
            <a:r>
              <a:rPr lang="en-US" sz="1912">
                <a:solidFill>
                  <a:srgbClr val="000000"/>
                </a:solidFill>
                <a:latin typeface="HK Grotesk Medium"/>
              </a:rPr>
              <a:t>www.mcdonalds.com</a:t>
            </a:r>
          </a:p>
          <a:p>
            <a:pPr>
              <a:lnSpc>
                <a:spcPts val="2677"/>
              </a:lnSpc>
            </a:pPr>
            <a:r>
              <a:rPr lang="en-US" sz="1912">
                <a:solidFill>
                  <a:srgbClr val="000000"/>
                </a:solidFill>
                <a:latin typeface="HK Grotesk Medium"/>
              </a:rPr>
              <a:t>www.shakeshack.com</a:t>
            </a:r>
          </a:p>
          <a:p>
            <a:pPr>
              <a:lnSpc>
                <a:spcPts val="2677"/>
              </a:lnSpc>
            </a:pPr>
            <a:r>
              <a:rPr lang="en-US" sz="1912">
                <a:solidFill>
                  <a:srgbClr val="000000"/>
                </a:solidFill>
                <a:latin typeface="HK Grotesk Medium"/>
              </a:rPr>
              <a:t>www.fiveguys.com</a:t>
            </a:r>
          </a:p>
          <a:p>
            <a:pPr>
              <a:lnSpc>
                <a:spcPts val="2677"/>
              </a:lnSpc>
            </a:pPr>
            <a:r>
              <a:rPr lang="en-US" sz="1912">
                <a:solidFill>
                  <a:srgbClr val="000000"/>
                </a:solidFill>
                <a:latin typeface="HK Grotesk Medium"/>
              </a:rPr>
              <a:t>www.carlsjr.com</a:t>
            </a:r>
          </a:p>
          <a:p>
            <a:pPr>
              <a:lnSpc>
                <a:spcPts val="2677"/>
              </a:lnSpc>
            </a:pPr>
            <a:r>
              <a:rPr lang="en-US" sz="1912">
                <a:solidFill>
                  <a:srgbClr val="000000"/>
                </a:solidFill>
                <a:latin typeface="HK Grotesk Medium"/>
              </a:rPr>
              <a:t>www.in-n-out.com</a:t>
            </a:r>
          </a:p>
          <a:p>
            <a:pPr>
              <a:lnSpc>
                <a:spcPts val="2677"/>
              </a:lnSpc>
            </a:pPr>
            <a:r>
              <a:rPr lang="en-US" sz="1912">
                <a:solidFill>
                  <a:srgbClr val="000000"/>
                </a:solidFill>
                <a:latin typeface="HK Grotesk Medium"/>
              </a:rPr>
              <a:t>www.burgerking.com</a:t>
            </a:r>
          </a:p>
          <a:p>
            <a:pPr>
              <a:lnSpc>
                <a:spcPts val="2677"/>
              </a:lnSpc>
            </a:pPr>
            <a:r>
              <a:rPr lang="en-US" sz="1912">
                <a:solidFill>
                  <a:srgbClr val="000000"/>
                </a:solidFill>
                <a:latin typeface="HK Grotesk Medium"/>
              </a:rPr>
              <a:t>www.sonicdrivein.com</a:t>
            </a:r>
          </a:p>
          <a:p>
            <a:pPr>
              <a:lnSpc>
                <a:spcPts val="2677"/>
              </a:lnSpc>
            </a:pPr>
            <a:r>
              <a:rPr lang="en-US" sz="1912">
                <a:solidFill>
                  <a:srgbClr val="000000"/>
                </a:solidFill>
                <a:latin typeface="HK Grotesk Medium"/>
              </a:rPr>
              <a:t>www.simplethriftyliving.com/this-is-how-much-a-hamburger-costs-in-your-state</a:t>
            </a:r>
          </a:p>
          <a:p>
            <a:pPr>
              <a:lnSpc>
                <a:spcPts val="2677"/>
              </a:lnSpc>
            </a:pPr>
            <a:r>
              <a:rPr lang="en-US" sz="1912">
                <a:solidFill>
                  <a:srgbClr val="000000"/>
                </a:solidFill>
                <a:latin typeface="HK Grotesk Medium"/>
              </a:rPr>
              <a:t>www.mentalfloss.com/article/64622/favorite-fast-food-burgers-state</a:t>
            </a:r>
          </a:p>
          <a:p>
            <a:pPr>
              <a:lnSpc>
                <a:spcPts val="2677"/>
              </a:lnSpc>
            </a:pPr>
            <a:r>
              <a:rPr lang="en-US" sz="1912">
                <a:solidFill>
                  <a:srgbClr val="000000"/>
                </a:solidFill>
                <a:latin typeface="HK Grotesk Medium"/>
              </a:rPr>
              <a:t>www.businessinsider.com/millennials-are-abandoning-five-guys-2015-3</a:t>
            </a:r>
          </a:p>
          <a:p>
            <a:pPr>
              <a:lnSpc>
                <a:spcPts val="2677"/>
              </a:lnSpc>
            </a:pPr>
            <a:r>
              <a:rPr lang="en-US" sz="1912">
                <a:solidFill>
                  <a:srgbClr val="000000"/>
                </a:solidFill>
                <a:latin typeface="HK Grotesk Medium"/>
              </a:rPr>
              <a:t>www.inc.com/magazine/20100401/jerry-murrell-five-guys-burgers-and-fries.html</a:t>
            </a:r>
          </a:p>
          <a:p>
            <a:pPr>
              <a:lnSpc>
                <a:spcPts val="2677"/>
              </a:lnSpc>
            </a:pPr>
            <a:r>
              <a:rPr lang="en-US" sz="1912">
                <a:solidFill>
                  <a:srgbClr val="000000"/>
                </a:solidFill>
                <a:latin typeface="HK Grotesk Medium"/>
              </a:rPr>
              <a:t>www.mashed.com/758390/we-finally-know-why-five-guys-is-so-expensive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4661751" cy="10287000"/>
          </a:xfrm>
          <a:prstGeom prst="rect">
            <a:avLst/>
          </a:prstGeom>
          <a:solidFill>
            <a:srgbClr val="D31134"/>
          </a:solidFill>
        </p:spPr>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028700" y="2445759"/>
            <a:ext cx="5505595" cy="5395483"/>
          </a:xfrm>
          <a:prstGeom prst="rect">
            <a:avLst/>
          </a:prstGeom>
        </p:spPr>
      </p:pic>
      <p:grpSp>
        <p:nvGrpSpPr>
          <p:cNvPr name="Group 4" id="4"/>
          <p:cNvGrpSpPr/>
          <p:nvPr/>
        </p:nvGrpSpPr>
        <p:grpSpPr>
          <a:xfrm rot="0">
            <a:off x="8558056" y="2045502"/>
            <a:ext cx="8701244" cy="2720722"/>
            <a:chOff x="0" y="0"/>
            <a:chExt cx="11601659" cy="3627630"/>
          </a:xfrm>
        </p:grpSpPr>
        <p:sp>
          <p:nvSpPr>
            <p:cNvPr name="TextBox 5" id="5"/>
            <p:cNvSpPr txBox="true"/>
            <p:nvPr/>
          </p:nvSpPr>
          <p:spPr>
            <a:xfrm rot="0">
              <a:off x="0" y="0"/>
              <a:ext cx="11601659" cy="1489896"/>
            </a:xfrm>
            <a:prstGeom prst="rect">
              <a:avLst/>
            </a:prstGeom>
          </p:spPr>
          <p:txBody>
            <a:bodyPr anchor="t" rtlCol="false" tIns="0" lIns="0" bIns="0" rIns="0">
              <a:spAutoFit/>
            </a:bodyPr>
            <a:lstStyle/>
            <a:p>
              <a:pPr>
                <a:lnSpc>
                  <a:spcPts val="8798"/>
                </a:lnSpc>
              </a:pPr>
              <a:r>
                <a:rPr lang="en-US" sz="7332">
                  <a:solidFill>
                    <a:srgbClr val="000000"/>
                  </a:solidFill>
                  <a:latin typeface="HK Grotesk Medium"/>
                </a:rPr>
                <a:t>Cheeseburger Prices</a:t>
              </a:r>
            </a:p>
          </p:txBody>
        </p:sp>
        <p:sp>
          <p:nvSpPr>
            <p:cNvPr name="TextBox 6" id="6"/>
            <p:cNvSpPr txBox="true"/>
            <p:nvPr/>
          </p:nvSpPr>
          <p:spPr>
            <a:xfrm rot="0">
              <a:off x="574367" y="2989103"/>
              <a:ext cx="9142567" cy="638527"/>
            </a:xfrm>
            <a:prstGeom prst="rect">
              <a:avLst/>
            </a:prstGeom>
          </p:spPr>
          <p:txBody>
            <a:bodyPr anchor="t" rtlCol="false" tIns="0" lIns="0" bIns="0" rIns="0">
              <a:spAutoFit/>
            </a:bodyPr>
            <a:lstStyle/>
            <a:p>
              <a:pPr>
                <a:lnSpc>
                  <a:spcPts val="3770"/>
                </a:lnSpc>
              </a:pPr>
            </a:p>
          </p:txBody>
        </p:sp>
      </p:grpSp>
      <p:grpSp>
        <p:nvGrpSpPr>
          <p:cNvPr name="Group 7" id="7"/>
          <p:cNvGrpSpPr/>
          <p:nvPr/>
        </p:nvGrpSpPr>
        <p:grpSpPr>
          <a:xfrm rot="0">
            <a:off x="7580344" y="3692047"/>
            <a:ext cx="10292251" cy="4149194"/>
            <a:chOff x="0" y="0"/>
            <a:chExt cx="4938076" cy="2461810"/>
          </a:xfrm>
        </p:grpSpPr>
        <p:sp>
          <p:nvSpPr>
            <p:cNvPr name="Freeform 8" id="8"/>
            <p:cNvSpPr/>
            <p:nvPr/>
          </p:nvSpPr>
          <p:spPr>
            <a:xfrm>
              <a:off x="0" y="0"/>
              <a:ext cx="4938076" cy="2461810"/>
            </a:xfrm>
            <a:custGeom>
              <a:avLst/>
              <a:gdLst/>
              <a:ahLst/>
              <a:cxnLst/>
              <a:rect r="r" b="b" t="t" l="l"/>
              <a:pathLst>
                <a:path h="2461810" w="4938076">
                  <a:moveTo>
                    <a:pt x="4813615" y="2461810"/>
                  </a:moveTo>
                  <a:lnTo>
                    <a:pt x="124460" y="2461810"/>
                  </a:lnTo>
                  <a:cubicBezTo>
                    <a:pt x="55880" y="2461810"/>
                    <a:pt x="0" y="2405930"/>
                    <a:pt x="0" y="2337350"/>
                  </a:cubicBezTo>
                  <a:lnTo>
                    <a:pt x="0" y="124460"/>
                  </a:lnTo>
                  <a:cubicBezTo>
                    <a:pt x="0" y="55880"/>
                    <a:pt x="55880" y="0"/>
                    <a:pt x="124460" y="0"/>
                  </a:cubicBezTo>
                  <a:lnTo>
                    <a:pt x="4813615" y="0"/>
                  </a:lnTo>
                  <a:cubicBezTo>
                    <a:pt x="4882195" y="0"/>
                    <a:pt x="4938076" y="55880"/>
                    <a:pt x="4938076" y="124460"/>
                  </a:cubicBezTo>
                  <a:lnTo>
                    <a:pt x="4938076" y="2337350"/>
                  </a:lnTo>
                  <a:cubicBezTo>
                    <a:pt x="4938076" y="2405930"/>
                    <a:pt x="4882195" y="2461810"/>
                    <a:pt x="4813615" y="2461810"/>
                  </a:cubicBezTo>
                  <a:close/>
                </a:path>
              </a:pathLst>
            </a:custGeom>
            <a:solidFill>
              <a:srgbClr val="D31134"/>
            </a:solidFill>
          </p:spPr>
        </p:sp>
      </p:grpSp>
      <p:sp>
        <p:nvSpPr>
          <p:cNvPr name="TextBox 9" id="9"/>
          <p:cNvSpPr txBox="true"/>
          <p:nvPr/>
        </p:nvSpPr>
        <p:spPr>
          <a:xfrm rot="0">
            <a:off x="8890696" y="4084121"/>
            <a:ext cx="7671546" cy="3086100"/>
          </a:xfrm>
          <a:prstGeom prst="rect">
            <a:avLst/>
          </a:prstGeom>
        </p:spPr>
        <p:txBody>
          <a:bodyPr anchor="t" rtlCol="false" tIns="0" lIns="0" bIns="0" rIns="0">
            <a:spAutoFit/>
          </a:bodyPr>
          <a:lstStyle/>
          <a:p>
            <a:pPr>
              <a:lnSpc>
                <a:spcPts val="4080"/>
              </a:lnSpc>
            </a:pPr>
            <a:r>
              <a:rPr lang="en-US" sz="3400">
                <a:solidFill>
                  <a:srgbClr val="FAFAFA"/>
                </a:solidFill>
                <a:latin typeface="HK Grotesk Medium Bold"/>
              </a:rPr>
              <a:t>How much difference do you think there might be in how much fast-food restaurants charge for a cheeseburger?  </a:t>
            </a:r>
          </a:p>
          <a:p>
            <a:pPr>
              <a:lnSpc>
                <a:spcPts val="4080"/>
              </a:lnSpc>
            </a:pPr>
          </a:p>
          <a:p>
            <a:pPr>
              <a:lnSpc>
                <a:spcPts val="4080"/>
              </a:lnSpc>
              <a:spcBef>
                <a:spcPct val="0"/>
              </a:spcBef>
            </a:pPr>
            <a:r>
              <a:rPr lang="en-US" sz="3400">
                <a:solidFill>
                  <a:srgbClr val="FAFAFA"/>
                </a:solidFill>
                <a:latin typeface="HK Grotesk Medium Bold"/>
              </a:rPr>
              <a:t>What factors might influence the difference in price from chain to chain?</a:t>
            </a:r>
          </a:p>
        </p:txBody>
      </p:sp>
      <p:sp>
        <p:nvSpPr>
          <p:cNvPr name="TextBox 10" id="10"/>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1" id="11"/>
          <p:cNvPicPr>
            <a:picLocks noChangeAspect="true"/>
          </p:cNvPicPr>
          <p:nvPr/>
        </p:nvPicPr>
        <p:blipFill>
          <a:blip r:embed="rId4"/>
          <a:srcRect l="0" t="0" r="0" b="0"/>
          <a:stretch>
            <a:fillRect/>
          </a:stretch>
        </p:blipFill>
        <p:spPr>
          <a:xfrm flipH="false" flipV="false" rot="0">
            <a:off x="186119" y="9756551"/>
            <a:ext cx="470533" cy="496199"/>
          </a:xfrm>
          <a:prstGeom prst="rect">
            <a:avLst/>
          </a:prstGeom>
        </p:spPr>
      </p:pic>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4661751" cy="10287000"/>
          </a:xfrm>
          <a:prstGeom prst="rect">
            <a:avLst/>
          </a:prstGeom>
          <a:solidFill>
            <a:srgbClr val="D31134"/>
          </a:solidFill>
        </p:spPr>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028700" y="2445759"/>
            <a:ext cx="5505595" cy="5395483"/>
          </a:xfrm>
          <a:prstGeom prst="rect">
            <a:avLst/>
          </a:prstGeom>
        </p:spPr>
      </p:pic>
      <p:grpSp>
        <p:nvGrpSpPr>
          <p:cNvPr name="Group 4" id="4"/>
          <p:cNvGrpSpPr/>
          <p:nvPr/>
        </p:nvGrpSpPr>
        <p:grpSpPr>
          <a:xfrm rot="0">
            <a:off x="8558056" y="2045502"/>
            <a:ext cx="8701244" cy="2720722"/>
            <a:chOff x="0" y="0"/>
            <a:chExt cx="11601659" cy="3627630"/>
          </a:xfrm>
        </p:grpSpPr>
        <p:sp>
          <p:nvSpPr>
            <p:cNvPr name="TextBox 5" id="5"/>
            <p:cNvSpPr txBox="true"/>
            <p:nvPr/>
          </p:nvSpPr>
          <p:spPr>
            <a:xfrm rot="0">
              <a:off x="0" y="0"/>
              <a:ext cx="11601659" cy="1489896"/>
            </a:xfrm>
            <a:prstGeom prst="rect">
              <a:avLst/>
            </a:prstGeom>
          </p:spPr>
          <p:txBody>
            <a:bodyPr anchor="t" rtlCol="false" tIns="0" lIns="0" bIns="0" rIns="0">
              <a:spAutoFit/>
            </a:bodyPr>
            <a:lstStyle/>
            <a:p>
              <a:pPr>
                <a:lnSpc>
                  <a:spcPts val="8798"/>
                </a:lnSpc>
              </a:pPr>
              <a:r>
                <a:rPr lang="en-US" sz="7332">
                  <a:solidFill>
                    <a:srgbClr val="000000"/>
                  </a:solidFill>
                  <a:latin typeface="HK Grotesk Medium"/>
                </a:rPr>
                <a:t>Cheeseburger Prices</a:t>
              </a:r>
            </a:p>
          </p:txBody>
        </p:sp>
        <p:sp>
          <p:nvSpPr>
            <p:cNvPr name="TextBox 6" id="6"/>
            <p:cNvSpPr txBox="true"/>
            <p:nvPr/>
          </p:nvSpPr>
          <p:spPr>
            <a:xfrm rot="0">
              <a:off x="574367" y="2989103"/>
              <a:ext cx="9142567" cy="638527"/>
            </a:xfrm>
            <a:prstGeom prst="rect">
              <a:avLst/>
            </a:prstGeom>
          </p:spPr>
          <p:txBody>
            <a:bodyPr anchor="t" rtlCol="false" tIns="0" lIns="0" bIns="0" rIns="0">
              <a:spAutoFit/>
            </a:bodyPr>
            <a:lstStyle/>
            <a:p>
              <a:pPr>
                <a:lnSpc>
                  <a:spcPts val="3770"/>
                </a:lnSpc>
              </a:pPr>
            </a:p>
          </p:txBody>
        </p:sp>
      </p:grpSp>
      <p:grpSp>
        <p:nvGrpSpPr>
          <p:cNvPr name="Group 7" id="7"/>
          <p:cNvGrpSpPr/>
          <p:nvPr/>
        </p:nvGrpSpPr>
        <p:grpSpPr>
          <a:xfrm rot="0">
            <a:off x="7580344" y="3692047"/>
            <a:ext cx="10292251" cy="4149194"/>
            <a:chOff x="0" y="0"/>
            <a:chExt cx="4938076" cy="2461810"/>
          </a:xfrm>
        </p:grpSpPr>
        <p:sp>
          <p:nvSpPr>
            <p:cNvPr name="Freeform 8" id="8"/>
            <p:cNvSpPr/>
            <p:nvPr/>
          </p:nvSpPr>
          <p:spPr>
            <a:xfrm>
              <a:off x="0" y="0"/>
              <a:ext cx="4938076" cy="2461810"/>
            </a:xfrm>
            <a:custGeom>
              <a:avLst/>
              <a:gdLst/>
              <a:ahLst/>
              <a:cxnLst/>
              <a:rect r="r" b="b" t="t" l="l"/>
              <a:pathLst>
                <a:path h="2461810" w="4938076">
                  <a:moveTo>
                    <a:pt x="4813615" y="2461810"/>
                  </a:moveTo>
                  <a:lnTo>
                    <a:pt x="124460" y="2461810"/>
                  </a:lnTo>
                  <a:cubicBezTo>
                    <a:pt x="55880" y="2461810"/>
                    <a:pt x="0" y="2405930"/>
                    <a:pt x="0" y="2337350"/>
                  </a:cubicBezTo>
                  <a:lnTo>
                    <a:pt x="0" y="124460"/>
                  </a:lnTo>
                  <a:cubicBezTo>
                    <a:pt x="0" y="55880"/>
                    <a:pt x="55880" y="0"/>
                    <a:pt x="124460" y="0"/>
                  </a:cubicBezTo>
                  <a:lnTo>
                    <a:pt x="4813615" y="0"/>
                  </a:lnTo>
                  <a:cubicBezTo>
                    <a:pt x="4882195" y="0"/>
                    <a:pt x="4938076" y="55880"/>
                    <a:pt x="4938076" y="124460"/>
                  </a:cubicBezTo>
                  <a:lnTo>
                    <a:pt x="4938076" y="2337350"/>
                  </a:lnTo>
                  <a:cubicBezTo>
                    <a:pt x="4938076" y="2405930"/>
                    <a:pt x="4882195" y="2461810"/>
                    <a:pt x="4813615" y="2461810"/>
                  </a:cubicBezTo>
                  <a:close/>
                </a:path>
              </a:pathLst>
            </a:custGeom>
            <a:solidFill>
              <a:srgbClr val="D31134"/>
            </a:solidFill>
          </p:spPr>
        </p:sp>
      </p:grpSp>
      <p:sp>
        <p:nvSpPr>
          <p:cNvPr name="TextBox 9" id="9"/>
          <p:cNvSpPr txBox="true"/>
          <p:nvPr/>
        </p:nvSpPr>
        <p:spPr>
          <a:xfrm rot="0">
            <a:off x="8890696" y="4737944"/>
            <a:ext cx="7671546" cy="2057400"/>
          </a:xfrm>
          <a:prstGeom prst="rect">
            <a:avLst/>
          </a:prstGeom>
        </p:spPr>
        <p:txBody>
          <a:bodyPr anchor="t" rtlCol="false" tIns="0" lIns="0" bIns="0" rIns="0">
            <a:spAutoFit/>
          </a:bodyPr>
          <a:lstStyle/>
          <a:p>
            <a:pPr>
              <a:lnSpc>
                <a:spcPts val="4080"/>
              </a:lnSpc>
              <a:spcBef>
                <a:spcPct val="0"/>
              </a:spcBef>
            </a:pPr>
            <a:r>
              <a:rPr lang="en-US" sz="3400">
                <a:solidFill>
                  <a:srgbClr val="FAFAFA"/>
                </a:solidFill>
                <a:latin typeface="HK Grotesk Medium Bold"/>
              </a:rPr>
              <a:t>To see a comparison of prices from popular fast food cheeseburgers from around the country, review the next slide.  Are you surprised by the results? </a:t>
            </a:r>
          </a:p>
        </p:txBody>
      </p:sp>
      <p:sp>
        <p:nvSpPr>
          <p:cNvPr name="TextBox 10" id="10"/>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1" id="11"/>
          <p:cNvPicPr>
            <a:picLocks noChangeAspect="true"/>
          </p:cNvPicPr>
          <p:nvPr/>
        </p:nvPicPr>
        <p:blipFill>
          <a:blip r:embed="rId4"/>
          <a:srcRect l="0" t="0" r="0" b="0"/>
          <a:stretch>
            <a:fillRect/>
          </a:stretch>
        </p:blipFill>
        <p:spPr>
          <a:xfrm flipH="false" flipV="false" rot="0">
            <a:off x="186119" y="9756551"/>
            <a:ext cx="470533" cy="496199"/>
          </a:xfrm>
          <a:prstGeom prst="rect">
            <a:avLst/>
          </a:prstGeom>
        </p:spPr>
      </p:pic>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1028700" y="1652625"/>
            <a:ext cx="16230600" cy="0"/>
          </a:xfrm>
          <a:prstGeom prst="line">
            <a:avLst/>
          </a:prstGeom>
          <a:ln cap="rnd" w="9525">
            <a:solidFill>
              <a:srgbClr val="000000">
                <a:alpha val="49804"/>
              </a:srgbClr>
            </a:solidFill>
            <a:prstDash val="solid"/>
            <a:headEnd type="none" len="sm" w="sm"/>
            <a:tailEnd type="none" len="sm" w="sm"/>
          </a:ln>
        </p:spPr>
      </p:sp>
      <p:sp>
        <p:nvSpPr>
          <p:cNvPr name="AutoShape 3" id="3"/>
          <p:cNvSpPr/>
          <p:nvPr/>
        </p:nvSpPr>
        <p:spPr>
          <a:xfrm rot="0">
            <a:off x="1028700" y="5808932"/>
            <a:ext cx="16230600" cy="0"/>
          </a:xfrm>
          <a:prstGeom prst="line">
            <a:avLst/>
          </a:prstGeom>
          <a:ln cap="rnd" w="9525">
            <a:solidFill>
              <a:srgbClr val="000000">
                <a:alpha val="49804"/>
              </a:srgbClr>
            </a:solidFill>
            <a:prstDash val="solid"/>
            <a:headEnd type="none" len="sm" w="sm"/>
            <a:tailEnd type="none" len="sm" w="sm"/>
          </a:ln>
        </p:spPr>
      </p:sp>
      <p:sp>
        <p:nvSpPr>
          <p:cNvPr name="TextBox 4" id="4"/>
          <p:cNvSpPr txBox="true"/>
          <p:nvPr/>
        </p:nvSpPr>
        <p:spPr>
          <a:xfrm rot="0">
            <a:off x="14550080" y="3811472"/>
            <a:ext cx="2817294" cy="815975"/>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S</a:t>
            </a:r>
            <a:r>
              <a:rPr lang="en-US" sz="2500">
                <a:solidFill>
                  <a:srgbClr val="000000"/>
                </a:solidFill>
                <a:latin typeface="HK Grotesk Medium"/>
              </a:rPr>
              <a:t>hack Burger:  $6.19</a:t>
            </a:r>
          </a:p>
        </p:txBody>
      </p:sp>
      <p:sp>
        <p:nvSpPr>
          <p:cNvPr name="TextBox 5" id="5"/>
          <p:cNvSpPr txBox="true"/>
          <p:nvPr/>
        </p:nvSpPr>
        <p:spPr>
          <a:xfrm rot="0">
            <a:off x="4300861" y="8384158"/>
            <a:ext cx="2817294" cy="406400"/>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Whopper:  </a:t>
            </a:r>
            <a:r>
              <a:rPr lang="en-US" sz="2500">
                <a:solidFill>
                  <a:srgbClr val="000000"/>
                </a:solidFill>
                <a:latin typeface="HK Grotesk Medium"/>
              </a:rPr>
              <a:t>$</a:t>
            </a:r>
            <a:r>
              <a:rPr lang="en-US" sz="2500">
                <a:solidFill>
                  <a:srgbClr val="000000"/>
                </a:solidFill>
                <a:latin typeface="HK Grotesk Medium"/>
              </a:rPr>
              <a:t>6.89</a:t>
            </a:r>
          </a:p>
        </p:txBody>
      </p:sp>
      <p:sp>
        <p:nvSpPr>
          <p:cNvPr name="TextBox 6" id="6"/>
          <p:cNvSpPr txBox="true"/>
          <p:nvPr/>
        </p:nvSpPr>
        <p:spPr>
          <a:xfrm rot="0">
            <a:off x="14550080" y="8179371"/>
            <a:ext cx="2817294" cy="815975"/>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Cheeseburger $9.29</a:t>
            </a:r>
          </a:p>
        </p:txBody>
      </p:sp>
      <p:sp>
        <p:nvSpPr>
          <p:cNvPr name="TextBox 7" id="7"/>
          <p:cNvSpPr txBox="true"/>
          <p:nvPr/>
        </p:nvSpPr>
        <p:spPr>
          <a:xfrm rot="0">
            <a:off x="1028700" y="3811472"/>
            <a:ext cx="2817294" cy="815975"/>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D</a:t>
            </a:r>
            <a:r>
              <a:rPr lang="en-US" sz="2500">
                <a:solidFill>
                  <a:srgbClr val="000000"/>
                </a:solidFill>
                <a:latin typeface="HK Grotesk Medium"/>
              </a:rPr>
              <a:t>ouble Double: $4.70</a:t>
            </a:r>
          </a:p>
        </p:txBody>
      </p:sp>
      <p:pic>
        <p:nvPicPr>
          <p:cNvPr name="Picture 8" id="8"/>
          <p:cNvPicPr>
            <a:picLocks noChangeAspect="true"/>
          </p:cNvPicPr>
          <p:nvPr/>
        </p:nvPicPr>
        <p:blipFill>
          <a:blip r:embed="rId2"/>
          <a:srcRect l="0" t="0" r="0" b="0"/>
          <a:stretch>
            <a:fillRect/>
          </a:stretch>
        </p:blipFill>
        <p:spPr>
          <a:xfrm flipH="false" flipV="false" rot="0">
            <a:off x="12062450" y="4816830"/>
            <a:ext cx="869753" cy="761545"/>
          </a:xfrm>
          <a:prstGeom prst="rect">
            <a:avLst/>
          </a:prstGeom>
        </p:spPr>
      </p:pic>
      <p:pic>
        <p:nvPicPr>
          <p:cNvPr name="Picture 9" id="9"/>
          <p:cNvPicPr>
            <a:picLocks noChangeAspect="true"/>
          </p:cNvPicPr>
          <p:nvPr/>
        </p:nvPicPr>
        <p:blipFill>
          <a:blip r:embed="rId3"/>
          <a:srcRect l="0" t="0" r="0" b="0"/>
          <a:stretch>
            <a:fillRect/>
          </a:stretch>
        </p:blipFill>
        <p:spPr>
          <a:xfrm flipH="false" flipV="false" rot="0">
            <a:off x="4622284" y="5659953"/>
            <a:ext cx="2330619" cy="2330619"/>
          </a:xfrm>
          <a:prstGeom prst="rect">
            <a:avLst/>
          </a:prstGeom>
        </p:spPr>
      </p:pic>
      <p:pic>
        <p:nvPicPr>
          <p:cNvPr name="Picture 10" id="10"/>
          <p:cNvPicPr>
            <a:picLocks noChangeAspect="true"/>
          </p:cNvPicPr>
          <p:nvPr/>
        </p:nvPicPr>
        <p:blipFill>
          <a:blip r:embed="rId4"/>
          <a:srcRect l="0" t="0" r="0" b="0"/>
          <a:stretch>
            <a:fillRect/>
          </a:stretch>
        </p:blipFill>
        <p:spPr>
          <a:xfrm flipH="false" flipV="false" rot="0">
            <a:off x="11442721" y="1730717"/>
            <a:ext cx="2109210" cy="2109210"/>
          </a:xfrm>
          <a:prstGeom prst="rect">
            <a:avLst/>
          </a:prstGeom>
        </p:spPr>
      </p:pic>
      <p:pic>
        <p:nvPicPr>
          <p:cNvPr name="Picture 11" id="11"/>
          <p:cNvPicPr>
            <a:picLocks noChangeAspect="true"/>
          </p:cNvPicPr>
          <p:nvPr/>
        </p:nvPicPr>
        <p:blipFill>
          <a:blip r:embed="rId5"/>
          <a:srcRect l="16572" t="16539" r="21780" b="18032"/>
          <a:stretch>
            <a:fillRect/>
          </a:stretch>
        </p:blipFill>
        <p:spPr>
          <a:xfrm flipH="false" flipV="false" rot="0">
            <a:off x="14824436" y="2149344"/>
            <a:ext cx="2268581" cy="1476743"/>
          </a:xfrm>
          <a:prstGeom prst="rect">
            <a:avLst/>
          </a:prstGeom>
        </p:spPr>
      </p:pic>
      <p:pic>
        <p:nvPicPr>
          <p:cNvPr name="Picture 12" id="12"/>
          <p:cNvPicPr>
            <a:picLocks noChangeAspect="true"/>
          </p:cNvPicPr>
          <p:nvPr/>
        </p:nvPicPr>
        <p:blipFill>
          <a:blip r:embed="rId6"/>
          <a:srcRect l="19113" t="4382" r="23891" b="16574"/>
          <a:stretch>
            <a:fillRect/>
          </a:stretch>
        </p:blipFill>
        <p:spPr>
          <a:xfrm flipH="false" flipV="false" rot="0">
            <a:off x="15110696" y="6353293"/>
            <a:ext cx="1696062" cy="1568104"/>
          </a:xfrm>
          <a:prstGeom prst="rect">
            <a:avLst/>
          </a:prstGeom>
        </p:spPr>
      </p:pic>
      <p:pic>
        <p:nvPicPr>
          <p:cNvPr name="Picture 13" id="13"/>
          <p:cNvPicPr>
            <a:picLocks noChangeAspect="true"/>
          </p:cNvPicPr>
          <p:nvPr/>
        </p:nvPicPr>
        <p:blipFill>
          <a:blip r:embed="rId7"/>
          <a:srcRect l="50000" t="25104" r="1658" b="7374"/>
          <a:stretch>
            <a:fillRect/>
          </a:stretch>
        </p:blipFill>
        <p:spPr>
          <a:xfrm flipH="false" flipV="false" rot="0">
            <a:off x="1529050" y="1944557"/>
            <a:ext cx="1816594" cy="1681530"/>
          </a:xfrm>
          <a:prstGeom prst="rect">
            <a:avLst/>
          </a:prstGeom>
        </p:spPr>
      </p:pic>
      <p:pic>
        <p:nvPicPr>
          <p:cNvPr name="Picture 14" id="14"/>
          <p:cNvPicPr>
            <a:picLocks noChangeAspect="true"/>
          </p:cNvPicPr>
          <p:nvPr/>
        </p:nvPicPr>
        <p:blipFill>
          <a:blip r:embed="rId8"/>
          <a:srcRect l="0" t="0" r="0" b="0"/>
          <a:stretch>
            <a:fillRect/>
          </a:stretch>
        </p:blipFill>
        <p:spPr>
          <a:xfrm flipH="false" flipV="false" rot="0">
            <a:off x="1778951" y="4816830"/>
            <a:ext cx="1316793" cy="761545"/>
          </a:xfrm>
          <a:prstGeom prst="rect">
            <a:avLst/>
          </a:prstGeom>
        </p:spPr>
      </p:pic>
      <p:pic>
        <p:nvPicPr>
          <p:cNvPr name="Picture 15" id="15"/>
          <p:cNvPicPr>
            <a:picLocks noChangeAspect="true"/>
          </p:cNvPicPr>
          <p:nvPr/>
        </p:nvPicPr>
        <p:blipFill>
          <a:blip r:embed="rId9"/>
          <a:srcRect l="11272" t="22503" r="10949" b="23720"/>
          <a:stretch>
            <a:fillRect/>
          </a:stretch>
        </p:blipFill>
        <p:spPr>
          <a:xfrm flipH="false" flipV="false" rot="0">
            <a:off x="8177053" y="6446532"/>
            <a:ext cx="1933893" cy="1504465"/>
          </a:xfrm>
          <a:prstGeom prst="rect">
            <a:avLst/>
          </a:prstGeom>
        </p:spPr>
      </p:pic>
      <p:pic>
        <p:nvPicPr>
          <p:cNvPr name="Picture 16" id="16"/>
          <p:cNvPicPr>
            <a:picLocks noChangeAspect="true"/>
          </p:cNvPicPr>
          <p:nvPr/>
        </p:nvPicPr>
        <p:blipFill>
          <a:blip r:embed="rId10"/>
          <a:srcRect l="0" t="0" r="0" b="0"/>
          <a:stretch>
            <a:fillRect/>
          </a:stretch>
        </p:blipFill>
        <p:spPr>
          <a:xfrm flipH="false" flipV="false" rot="0">
            <a:off x="8348175" y="9129751"/>
            <a:ext cx="1591650" cy="839608"/>
          </a:xfrm>
          <a:prstGeom prst="rect">
            <a:avLst/>
          </a:prstGeom>
        </p:spPr>
      </p:pic>
      <p:pic>
        <p:nvPicPr>
          <p:cNvPr name="Picture 17" id="17"/>
          <p:cNvPicPr>
            <a:picLocks noChangeAspect="true"/>
          </p:cNvPicPr>
          <p:nvPr/>
        </p:nvPicPr>
        <p:blipFill>
          <a:blip r:embed="rId11"/>
          <a:srcRect l="8154" t="13911" r="7506" b="6312"/>
          <a:stretch>
            <a:fillRect/>
          </a:stretch>
        </p:blipFill>
        <p:spPr>
          <a:xfrm flipH="false" flipV="false" rot="0">
            <a:off x="1482063" y="6096452"/>
            <a:ext cx="1960622" cy="1854545"/>
          </a:xfrm>
          <a:prstGeom prst="rect">
            <a:avLst/>
          </a:prstGeom>
        </p:spPr>
      </p:pic>
      <p:pic>
        <p:nvPicPr>
          <p:cNvPr name="Picture 18" id="18"/>
          <p:cNvPicPr>
            <a:picLocks noChangeAspect="true"/>
          </p:cNvPicPr>
          <p:nvPr/>
        </p:nvPicPr>
        <p:blipFill>
          <a:blip r:embed="rId12"/>
          <a:srcRect l="0" t="0" r="0" b="0"/>
          <a:stretch>
            <a:fillRect/>
          </a:stretch>
        </p:blipFill>
        <p:spPr>
          <a:xfrm flipH="false" flipV="false" rot="0">
            <a:off x="1322090" y="9174774"/>
            <a:ext cx="2280566" cy="757304"/>
          </a:xfrm>
          <a:prstGeom prst="rect">
            <a:avLst/>
          </a:prstGeom>
        </p:spPr>
      </p:pic>
      <p:pic>
        <p:nvPicPr>
          <p:cNvPr name="Picture 19" id="19"/>
          <p:cNvPicPr>
            <a:picLocks noChangeAspect="true"/>
          </p:cNvPicPr>
          <p:nvPr/>
        </p:nvPicPr>
        <p:blipFill>
          <a:blip r:embed="rId13"/>
          <a:srcRect l="10179" t="14177" r="6419" b="14046"/>
          <a:stretch>
            <a:fillRect/>
          </a:stretch>
        </p:blipFill>
        <p:spPr>
          <a:xfrm flipH="false" flipV="false" rot="0">
            <a:off x="11332017" y="9149975"/>
            <a:ext cx="2330619" cy="748633"/>
          </a:xfrm>
          <a:prstGeom prst="rect">
            <a:avLst/>
          </a:prstGeom>
        </p:spPr>
      </p:pic>
      <p:pic>
        <p:nvPicPr>
          <p:cNvPr name="Picture 20" id="20"/>
          <p:cNvPicPr>
            <a:picLocks noChangeAspect="true"/>
          </p:cNvPicPr>
          <p:nvPr/>
        </p:nvPicPr>
        <p:blipFill>
          <a:blip r:embed="rId14"/>
          <a:srcRect l="0" t="0" r="0" b="0"/>
          <a:stretch>
            <a:fillRect/>
          </a:stretch>
        </p:blipFill>
        <p:spPr>
          <a:xfrm flipH="false" flipV="false" rot="0">
            <a:off x="11332017" y="6383624"/>
            <a:ext cx="2235205" cy="1588422"/>
          </a:xfrm>
          <a:prstGeom prst="rect">
            <a:avLst/>
          </a:prstGeom>
        </p:spPr>
      </p:pic>
      <p:pic>
        <p:nvPicPr>
          <p:cNvPr name="Picture 21" id="21"/>
          <p:cNvPicPr>
            <a:picLocks noChangeAspect="true"/>
          </p:cNvPicPr>
          <p:nvPr/>
        </p:nvPicPr>
        <p:blipFill>
          <a:blip r:embed="rId15"/>
          <a:srcRect l="0" t="0" r="0" b="0"/>
          <a:stretch>
            <a:fillRect/>
          </a:stretch>
        </p:blipFill>
        <p:spPr>
          <a:xfrm flipH="false" flipV="false" rot="0">
            <a:off x="5213637" y="4816830"/>
            <a:ext cx="1204125" cy="843123"/>
          </a:xfrm>
          <a:prstGeom prst="rect">
            <a:avLst/>
          </a:prstGeom>
        </p:spPr>
      </p:pic>
      <p:pic>
        <p:nvPicPr>
          <p:cNvPr name="Picture 22" id="22"/>
          <p:cNvPicPr>
            <a:picLocks noChangeAspect="true"/>
          </p:cNvPicPr>
          <p:nvPr/>
        </p:nvPicPr>
        <p:blipFill>
          <a:blip r:embed="rId16"/>
          <a:srcRect l="3768" t="43157" r="35617" b="4710"/>
          <a:stretch>
            <a:fillRect/>
          </a:stretch>
        </p:blipFill>
        <p:spPr>
          <a:xfrm flipH="false" flipV="false" rot="0">
            <a:off x="4910936" y="2118131"/>
            <a:ext cx="1753315" cy="1507956"/>
          </a:xfrm>
          <a:prstGeom prst="rect">
            <a:avLst/>
          </a:prstGeom>
        </p:spPr>
      </p:pic>
      <p:pic>
        <p:nvPicPr>
          <p:cNvPr name="Picture 23" id="23"/>
          <p:cNvPicPr>
            <a:picLocks noChangeAspect="true"/>
          </p:cNvPicPr>
          <p:nvPr/>
        </p:nvPicPr>
        <p:blipFill>
          <a:blip r:embed="rId17"/>
          <a:srcRect l="0" t="0" r="0" b="0"/>
          <a:stretch>
            <a:fillRect/>
          </a:stretch>
        </p:blipFill>
        <p:spPr>
          <a:xfrm flipH="false" flipV="false" rot="0">
            <a:off x="7931119" y="2079128"/>
            <a:ext cx="2425762" cy="1617175"/>
          </a:xfrm>
          <a:prstGeom prst="rect">
            <a:avLst/>
          </a:prstGeom>
        </p:spPr>
      </p:pic>
      <p:pic>
        <p:nvPicPr>
          <p:cNvPr name="Picture 24" id="24"/>
          <p:cNvPicPr>
            <a:picLocks noChangeAspect="true"/>
          </p:cNvPicPr>
          <p:nvPr/>
        </p:nvPicPr>
        <p:blipFill>
          <a:blip r:embed="rId18"/>
          <a:srcRect l="0" t="0" r="0" b="0"/>
          <a:stretch>
            <a:fillRect/>
          </a:stretch>
        </p:blipFill>
        <p:spPr>
          <a:xfrm flipH="false" flipV="false" rot="0">
            <a:off x="8433717" y="4879456"/>
            <a:ext cx="1420566" cy="698919"/>
          </a:xfrm>
          <a:prstGeom prst="rect">
            <a:avLst/>
          </a:prstGeom>
        </p:spPr>
      </p:pic>
      <p:pic>
        <p:nvPicPr>
          <p:cNvPr name="Picture 25" id="25"/>
          <p:cNvPicPr>
            <a:picLocks noChangeAspect="true"/>
          </p:cNvPicPr>
          <p:nvPr/>
        </p:nvPicPr>
        <p:blipFill>
          <a:blip r:embed="rId19"/>
          <a:srcRect l="0" t="0" r="0" b="0"/>
          <a:stretch>
            <a:fillRect/>
          </a:stretch>
        </p:blipFill>
        <p:spPr>
          <a:xfrm flipH="false" flipV="false" rot="0">
            <a:off x="5354417" y="9149975"/>
            <a:ext cx="866352" cy="866352"/>
          </a:xfrm>
          <a:prstGeom prst="rect">
            <a:avLst/>
          </a:prstGeom>
        </p:spPr>
      </p:pic>
      <p:pic>
        <p:nvPicPr>
          <p:cNvPr name="Picture 26" id="26"/>
          <p:cNvPicPr>
            <a:picLocks noChangeAspect="true"/>
          </p:cNvPicPr>
          <p:nvPr/>
        </p:nvPicPr>
        <p:blipFill>
          <a:blip r:embed="rId20"/>
          <a:srcRect l="0" t="0" r="0" b="0"/>
          <a:stretch>
            <a:fillRect/>
          </a:stretch>
        </p:blipFill>
        <p:spPr>
          <a:xfrm flipH="false" flipV="false" rot="0">
            <a:off x="14754592" y="9274465"/>
            <a:ext cx="2408270" cy="624143"/>
          </a:xfrm>
          <a:prstGeom prst="rect">
            <a:avLst/>
          </a:prstGeom>
        </p:spPr>
      </p:pic>
      <p:pic>
        <p:nvPicPr>
          <p:cNvPr name="Picture 27" id="27"/>
          <p:cNvPicPr>
            <a:picLocks noChangeAspect="true"/>
          </p:cNvPicPr>
          <p:nvPr/>
        </p:nvPicPr>
        <p:blipFill>
          <a:blip r:embed="rId21"/>
          <a:srcRect l="0" t="0" r="0" b="0"/>
          <a:stretch>
            <a:fillRect/>
          </a:stretch>
        </p:blipFill>
        <p:spPr>
          <a:xfrm flipH="false" flipV="false" rot="0">
            <a:off x="14368831" y="4849813"/>
            <a:ext cx="3179791" cy="695579"/>
          </a:xfrm>
          <a:prstGeom prst="rect">
            <a:avLst/>
          </a:prstGeom>
        </p:spPr>
      </p:pic>
      <p:sp>
        <p:nvSpPr>
          <p:cNvPr name="TextBox 28" id="28"/>
          <p:cNvSpPr txBox="true"/>
          <p:nvPr/>
        </p:nvSpPr>
        <p:spPr>
          <a:xfrm rot="0">
            <a:off x="11088679" y="4032135"/>
            <a:ext cx="2817294" cy="406400"/>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B</a:t>
            </a:r>
            <a:r>
              <a:rPr lang="en-US" sz="2500">
                <a:solidFill>
                  <a:srgbClr val="000000"/>
                </a:solidFill>
                <a:latin typeface="HK Grotesk Medium"/>
              </a:rPr>
              <a:t>ig Mac:  $5.65</a:t>
            </a:r>
          </a:p>
        </p:txBody>
      </p:sp>
      <p:sp>
        <p:nvSpPr>
          <p:cNvPr name="TextBox 29" id="29"/>
          <p:cNvSpPr txBox="true"/>
          <p:nvPr/>
        </p:nvSpPr>
        <p:spPr>
          <a:xfrm rot="0">
            <a:off x="1028700" y="253792"/>
            <a:ext cx="12178910" cy="1076325"/>
          </a:xfrm>
          <a:prstGeom prst="rect">
            <a:avLst/>
          </a:prstGeom>
        </p:spPr>
        <p:txBody>
          <a:bodyPr anchor="t" rtlCol="false" tIns="0" lIns="0" bIns="0" rIns="0">
            <a:spAutoFit/>
          </a:bodyPr>
          <a:lstStyle/>
          <a:p>
            <a:pPr>
              <a:lnSpc>
                <a:spcPts val="8400"/>
              </a:lnSpc>
            </a:pPr>
            <a:r>
              <a:rPr lang="en-US" sz="7000">
                <a:solidFill>
                  <a:srgbClr val="000000"/>
                </a:solidFill>
                <a:latin typeface="HK Grotesk Medium"/>
              </a:rPr>
              <a:t>Popular</a:t>
            </a:r>
            <a:r>
              <a:rPr lang="en-US" sz="7000">
                <a:solidFill>
                  <a:srgbClr val="D31134"/>
                </a:solidFill>
                <a:latin typeface="HK Grotesk Medium"/>
              </a:rPr>
              <a:t> Cheeseburger</a:t>
            </a:r>
            <a:r>
              <a:rPr lang="en-US" sz="7000">
                <a:solidFill>
                  <a:srgbClr val="000000"/>
                </a:solidFill>
                <a:latin typeface="HK Grotesk Medium"/>
              </a:rPr>
              <a:t> Prices</a:t>
            </a:r>
          </a:p>
        </p:txBody>
      </p:sp>
      <p:sp>
        <p:nvSpPr>
          <p:cNvPr name="TextBox 30" id="30"/>
          <p:cNvSpPr txBox="true"/>
          <p:nvPr/>
        </p:nvSpPr>
        <p:spPr>
          <a:xfrm rot="0">
            <a:off x="11088679" y="8188041"/>
            <a:ext cx="2817294" cy="815975"/>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FamousStar with Cheese:  $7.23</a:t>
            </a:r>
          </a:p>
        </p:txBody>
      </p:sp>
      <p:sp>
        <p:nvSpPr>
          <p:cNvPr name="TextBox 31" id="31"/>
          <p:cNvSpPr txBox="true"/>
          <p:nvPr/>
        </p:nvSpPr>
        <p:spPr>
          <a:xfrm rot="0">
            <a:off x="1028700" y="8212840"/>
            <a:ext cx="2817294" cy="815975"/>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Dave's Double: $6.69</a:t>
            </a:r>
          </a:p>
        </p:txBody>
      </p:sp>
      <p:sp>
        <p:nvSpPr>
          <p:cNvPr name="TextBox 32" id="32"/>
          <p:cNvSpPr txBox="true"/>
          <p:nvPr/>
        </p:nvSpPr>
        <p:spPr>
          <a:xfrm rot="0">
            <a:off x="7735353" y="3827347"/>
            <a:ext cx="2817294" cy="815975"/>
          </a:xfrm>
          <a:prstGeom prst="rect">
            <a:avLst/>
          </a:prstGeom>
        </p:spPr>
        <p:txBody>
          <a:bodyPr anchor="t" rtlCol="false" tIns="0" lIns="0" bIns="0" rIns="0">
            <a:spAutoFit/>
          </a:bodyPr>
          <a:lstStyle/>
          <a:p>
            <a:pPr algn="ctr">
              <a:lnSpc>
                <a:spcPts val="3250"/>
              </a:lnSpc>
            </a:pPr>
            <a:r>
              <a:rPr lang="en-US" sz="2500">
                <a:solidFill>
                  <a:srgbClr val="000000"/>
                </a:solidFill>
                <a:latin typeface="HK Grotesk Medium"/>
              </a:rPr>
              <a:t>Double Butter Burger $5.49</a:t>
            </a:r>
          </a:p>
        </p:txBody>
      </p:sp>
      <p:sp>
        <p:nvSpPr>
          <p:cNvPr name="TextBox 33" id="33"/>
          <p:cNvSpPr txBox="true"/>
          <p:nvPr/>
        </p:nvSpPr>
        <p:spPr>
          <a:xfrm rot="0">
            <a:off x="4378946" y="3811472"/>
            <a:ext cx="2817294" cy="1225550"/>
          </a:xfrm>
          <a:prstGeom prst="rect">
            <a:avLst/>
          </a:prstGeom>
        </p:spPr>
        <p:txBody>
          <a:bodyPr anchor="t" rtlCol="false" tIns="0" lIns="0" bIns="0" rIns="0">
            <a:spAutoFit/>
          </a:bodyPr>
          <a:lstStyle/>
          <a:p>
            <a:pPr algn="ctr">
              <a:lnSpc>
                <a:spcPts val="3249"/>
              </a:lnSpc>
            </a:pPr>
            <a:r>
              <a:rPr lang="en-US" sz="2499">
                <a:solidFill>
                  <a:srgbClr val="000000"/>
                </a:solidFill>
                <a:latin typeface="HK Grotesk Medium"/>
              </a:rPr>
              <a:t>Signature Stackburger</a:t>
            </a:r>
            <a:r>
              <a:rPr lang="en-US" sz="2499">
                <a:solidFill>
                  <a:srgbClr val="000000"/>
                </a:solidFill>
                <a:latin typeface="HK Grotesk Medium"/>
              </a:rPr>
              <a:t>: $4.89</a:t>
            </a:r>
          </a:p>
          <a:p>
            <a:pPr algn="ctr">
              <a:lnSpc>
                <a:spcPts val="3250"/>
              </a:lnSpc>
            </a:pPr>
          </a:p>
        </p:txBody>
      </p:sp>
      <p:sp>
        <p:nvSpPr>
          <p:cNvPr name="TextBox 34" id="34"/>
          <p:cNvSpPr txBox="true"/>
          <p:nvPr/>
        </p:nvSpPr>
        <p:spPr>
          <a:xfrm rot="0">
            <a:off x="6517442" y="8193095"/>
            <a:ext cx="5253117" cy="815975"/>
          </a:xfrm>
          <a:prstGeom prst="rect">
            <a:avLst/>
          </a:prstGeom>
        </p:spPr>
        <p:txBody>
          <a:bodyPr anchor="t" rtlCol="false" tIns="0" lIns="0" bIns="0" rIns="0">
            <a:spAutoFit/>
          </a:bodyPr>
          <a:lstStyle/>
          <a:p>
            <a:pPr algn="ctr">
              <a:lnSpc>
                <a:spcPts val="3249"/>
              </a:lnSpc>
            </a:pPr>
            <a:r>
              <a:rPr lang="en-US" sz="2499">
                <a:solidFill>
                  <a:srgbClr val="000000"/>
                </a:solidFill>
                <a:latin typeface="HK Grotesk Medium"/>
              </a:rPr>
              <a:t>SuperSONIC® Double </a:t>
            </a:r>
          </a:p>
          <a:p>
            <a:pPr algn="ctr">
              <a:lnSpc>
                <a:spcPts val="3250"/>
              </a:lnSpc>
            </a:pPr>
            <a:r>
              <a:rPr lang="en-US" sz="2500">
                <a:solidFill>
                  <a:srgbClr val="000000"/>
                </a:solidFill>
                <a:latin typeface="HK Grotesk Medium"/>
              </a:rPr>
              <a:t>Cheeseburger</a:t>
            </a:r>
            <a:r>
              <a:rPr lang="en-US" sz="2500">
                <a:solidFill>
                  <a:srgbClr val="000000"/>
                </a:solidFill>
                <a:latin typeface="HK Grotesk Medium"/>
              </a:rPr>
              <a:t>: $6.99</a:t>
            </a:r>
          </a:p>
        </p:txBody>
      </p:sp>
      <p:pic>
        <p:nvPicPr>
          <p:cNvPr name="Picture 35" id="35"/>
          <p:cNvPicPr>
            <a:picLocks noChangeAspect="true"/>
          </p:cNvPicPr>
          <p:nvPr/>
        </p:nvPicPr>
        <p:blipFill>
          <a:blip r:embed="rId22"/>
          <a:srcRect l="0" t="0" r="0" b="0"/>
          <a:stretch>
            <a:fillRect/>
          </a:stretch>
        </p:blipFill>
        <p:spPr>
          <a:xfrm flipH="false" flipV="false" rot="0">
            <a:off x="16260483" y="221642"/>
            <a:ext cx="1804758" cy="575075"/>
          </a:xfrm>
          <a:prstGeom prst="rect">
            <a:avLst/>
          </a:prstGeom>
        </p:spPr>
      </p:pic>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grpSp>
        <p:nvGrpSpPr>
          <p:cNvPr name="Group 2" id="2"/>
          <p:cNvGrpSpPr/>
          <p:nvPr/>
        </p:nvGrpSpPr>
        <p:grpSpPr>
          <a:xfrm rot="0">
            <a:off x="8952243" y="3089704"/>
            <a:ext cx="8307057" cy="4107591"/>
            <a:chOff x="0" y="0"/>
            <a:chExt cx="11076076" cy="5476788"/>
          </a:xfrm>
        </p:grpSpPr>
        <p:sp>
          <p:nvSpPr>
            <p:cNvPr name="TextBox 3" id="3"/>
            <p:cNvSpPr txBox="true"/>
            <p:nvPr/>
          </p:nvSpPr>
          <p:spPr>
            <a:xfrm rot="0">
              <a:off x="0" y="-9525"/>
              <a:ext cx="11076076" cy="2854325"/>
            </a:xfrm>
            <a:prstGeom prst="rect">
              <a:avLst/>
            </a:prstGeom>
          </p:spPr>
          <p:txBody>
            <a:bodyPr anchor="t" rtlCol="false" tIns="0" lIns="0" bIns="0" rIns="0">
              <a:spAutoFit/>
            </a:bodyPr>
            <a:lstStyle/>
            <a:p>
              <a:pPr>
                <a:lnSpc>
                  <a:spcPts val="8400"/>
                </a:lnSpc>
              </a:pPr>
              <a:r>
                <a:rPr lang="en-US" sz="7000">
                  <a:solidFill>
                    <a:srgbClr val="000000"/>
                  </a:solidFill>
                  <a:latin typeface="HK Grotesk Medium"/>
                </a:rPr>
                <a:t>Factors Influencing Price</a:t>
              </a:r>
            </a:p>
          </p:txBody>
        </p:sp>
        <p:grpSp>
          <p:nvGrpSpPr>
            <p:cNvPr name="Group 4" id="4"/>
            <p:cNvGrpSpPr/>
            <p:nvPr/>
          </p:nvGrpSpPr>
          <p:grpSpPr>
            <a:xfrm rot="0">
              <a:off x="0" y="3684991"/>
              <a:ext cx="9825081" cy="1791798"/>
              <a:chOff x="0" y="0"/>
              <a:chExt cx="4438229" cy="809399"/>
            </a:xfrm>
          </p:grpSpPr>
          <p:sp>
            <p:nvSpPr>
              <p:cNvPr name="Freeform 5" id="5"/>
              <p:cNvSpPr/>
              <p:nvPr/>
            </p:nvSpPr>
            <p:spPr>
              <a:xfrm>
                <a:off x="0" y="0"/>
                <a:ext cx="4438229" cy="809399"/>
              </a:xfrm>
              <a:custGeom>
                <a:avLst/>
                <a:gdLst/>
                <a:ahLst/>
                <a:cxnLst/>
                <a:rect r="r" b="b" t="t" l="l"/>
                <a:pathLst>
                  <a:path h="809399" w="4438229">
                    <a:moveTo>
                      <a:pt x="4313768" y="809399"/>
                    </a:moveTo>
                    <a:lnTo>
                      <a:pt x="124460" y="809399"/>
                    </a:lnTo>
                    <a:cubicBezTo>
                      <a:pt x="55880" y="809399"/>
                      <a:pt x="0" y="753519"/>
                      <a:pt x="0" y="684939"/>
                    </a:cubicBezTo>
                    <a:lnTo>
                      <a:pt x="0" y="124460"/>
                    </a:lnTo>
                    <a:cubicBezTo>
                      <a:pt x="0" y="55880"/>
                      <a:pt x="55880" y="0"/>
                      <a:pt x="124460" y="0"/>
                    </a:cubicBezTo>
                    <a:lnTo>
                      <a:pt x="4313768" y="0"/>
                    </a:lnTo>
                    <a:cubicBezTo>
                      <a:pt x="4382349" y="0"/>
                      <a:pt x="4438229" y="55880"/>
                      <a:pt x="4438229" y="124460"/>
                    </a:cubicBezTo>
                    <a:lnTo>
                      <a:pt x="4438229" y="684939"/>
                    </a:lnTo>
                    <a:cubicBezTo>
                      <a:pt x="4438229" y="753519"/>
                      <a:pt x="4382349" y="809399"/>
                      <a:pt x="4313768" y="809399"/>
                    </a:cubicBezTo>
                    <a:close/>
                  </a:path>
                </a:pathLst>
              </a:custGeom>
              <a:solidFill>
                <a:srgbClr val="D31134"/>
              </a:solidFill>
            </p:spPr>
          </p:sp>
        </p:grpSp>
        <p:sp>
          <p:nvSpPr>
            <p:cNvPr name="TextBox 6" id="6"/>
            <p:cNvSpPr txBox="true"/>
            <p:nvPr/>
          </p:nvSpPr>
          <p:spPr>
            <a:xfrm rot="0">
              <a:off x="548347" y="3961765"/>
              <a:ext cx="8728387" cy="1228725"/>
            </a:xfrm>
            <a:prstGeom prst="rect">
              <a:avLst/>
            </a:prstGeom>
          </p:spPr>
          <p:txBody>
            <a:bodyPr anchor="t" rtlCol="false" tIns="0" lIns="0" bIns="0" rIns="0">
              <a:spAutoFit/>
            </a:bodyPr>
            <a:lstStyle/>
            <a:p>
              <a:pPr>
                <a:lnSpc>
                  <a:spcPts val="3600"/>
                </a:lnSpc>
              </a:pPr>
              <a:r>
                <a:rPr lang="en-US" sz="3000">
                  <a:solidFill>
                    <a:srgbClr val="FAFAFA"/>
                  </a:solidFill>
                  <a:latin typeface="HK Grotesk Medium Bold"/>
                </a:rPr>
                <a:t>What factors might influence the price of a cheeseburger?</a:t>
              </a:r>
            </a:p>
          </p:txBody>
        </p:sp>
      </p:grpSp>
      <p:sp>
        <p:nvSpPr>
          <p:cNvPr name="AutoShape 7" id="7"/>
          <p:cNvSpPr/>
          <p:nvPr/>
        </p:nvSpPr>
        <p:spPr>
          <a:xfrm rot="0">
            <a:off x="0" y="0"/>
            <a:ext cx="4661751" cy="10287000"/>
          </a:xfrm>
          <a:prstGeom prst="rect">
            <a:avLst/>
          </a:prstGeom>
          <a:solidFill>
            <a:srgbClr val="D31134"/>
          </a:solidFill>
        </p:spPr>
      </p:sp>
      <p:grpSp>
        <p:nvGrpSpPr>
          <p:cNvPr name="Group 8" id="8"/>
          <p:cNvGrpSpPr>
            <a:grpSpLocks noChangeAspect="true"/>
          </p:cNvGrpSpPr>
          <p:nvPr/>
        </p:nvGrpSpPr>
        <p:grpSpPr>
          <a:xfrm rot="0">
            <a:off x="1890446" y="1303221"/>
            <a:ext cx="5542610" cy="7680558"/>
            <a:chOff x="0" y="0"/>
            <a:chExt cx="4734560" cy="6560820"/>
          </a:xfrm>
        </p:grpSpPr>
        <p:sp>
          <p:nvSpPr>
            <p:cNvPr name="Freeform 9" id="9"/>
            <p:cNvSpPr/>
            <p:nvPr/>
          </p:nvSpPr>
          <p:spPr>
            <a:xfrm>
              <a:off x="36830" y="50800"/>
              <a:ext cx="4645660" cy="6473190"/>
            </a:xfrm>
            <a:custGeom>
              <a:avLst/>
              <a:gdLst/>
              <a:ahLst/>
              <a:cxnLst/>
              <a:rect r="r" b="b" t="t" l="l"/>
              <a:pathLst>
                <a:path h="6473190" w="4645660">
                  <a:moveTo>
                    <a:pt x="4368800" y="0"/>
                  </a:moveTo>
                  <a:lnTo>
                    <a:pt x="276860" y="0"/>
                  </a:lnTo>
                  <a:cubicBezTo>
                    <a:pt x="124460" y="0"/>
                    <a:pt x="0" y="123190"/>
                    <a:pt x="0" y="276860"/>
                  </a:cubicBezTo>
                  <a:lnTo>
                    <a:pt x="0" y="6196330"/>
                  </a:lnTo>
                  <a:cubicBezTo>
                    <a:pt x="0" y="6350000"/>
                    <a:pt x="124460" y="6473190"/>
                    <a:pt x="276860" y="6473190"/>
                  </a:cubicBezTo>
                  <a:lnTo>
                    <a:pt x="4368800" y="6473190"/>
                  </a:lnTo>
                  <a:cubicBezTo>
                    <a:pt x="4522470" y="6473190"/>
                    <a:pt x="4645660" y="6348730"/>
                    <a:pt x="4645660" y="6196330"/>
                  </a:cubicBezTo>
                  <a:lnTo>
                    <a:pt x="4645660" y="276860"/>
                  </a:lnTo>
                  <a:cubicBezTo>
                    <a:pt x="4645660" y="123190"/>
                    <a:pt x="4522470" y="0"/>
                    <a:pt x="4368800" y="0"/>
                  </a:cubicBezTo>
                  <a:close/>
                  <a:moveTo>
                    <a:pt x="4425950" y="6156960"/>
                  </a:moveTo>
                  <a:cubicBezTo>
                    <a:pt x="4425950" y="6212840"/>
                    <a:pt x="4380230" y="6258560"/>
                    <a:pt x="4324350" y="6258560"/>
                  </a:cubicBezTo>
                  <a:lnTo>
                    <a:pt x="321310" y="6258560"/>
                  </a:lnTo>
                  <a:cubicBezTo>
                    <a:pt x="265430" y="6258560"/>
                    <a:pt x="219710" y="6212840"/>
                    <a:pt x="219710" y="6156960"/>
                  </a:cubicBezTo>
                  <a:lnTo>
                    <a:pt x="219710" y="316230"/>
                  </a:lnTo>
                  <a:cubicBezTo>
                    <a:pt x="219710" y="260350"/>
                    <a:pt x="265430" y="214630"/>
                    <a:pt x="321310" y="214630"/>
                  </a:cubicBezTo>
                  <a:lnTo>
                    <a:pt x="4325620" y="214630"/>
                  </a:lnTo>
                  <a:cubicBezTo>
                    <a:pt x="4381500" y="214630"/>
                    <a:pt x="4427220" y="260350"/>
                    <a:pt x="4427220" y="316230"/>
                  </a:cubicBezTo>
                  <a:lnTo>
                    <a:pt x="4427220" y="6156960"/>
                  </a:lnTo>
                  <a:close/>
                </a:path>
              </a:pathLst>
            </a:custGeom>
            <a:solidFill>
              <a:srgbClr val="000000"/>
            </a:solidFill>
          </p:spPr>
        </p:sp>
        <p:sp>
          <p:nvSpPr>
            <p:cNvPr name="Freeform 10" id="10"/>
            <p:cNvSpPr/>
            <p:nvPr/>
          </p:nvSpPr>
          <p:spPr>
            <a:xfrm>
              <a:off x="0" y="16511"/>
              <a:ext cx="4716780" cy="6544310"/>
            </a:xfrm>
            <a:custGeom>
              <a:avLst/>
              <a:gdLst/>
              <a:ahLst/>
              <a:cxnLst/>
              <a:rect r="r" b="b" t="t" l="l"/>
              <a:pathLst>
                <a:path h="6544310" w="4716780">
                  <a:moveTo>
                    <a:pt x="4395470" y="36829"/>
                  </a:moveTo>
                  <a:cubicBezTo>
                    <a:pt x="4552950" y="36829"/>
                    <a:pt x="4681220" y="165099"/>
                    <a:pt x="4681220" y="322579"/>
                  </a:cubicBezTo>
                  <a:lnTo>
                    <a:pt x="4681220" y="6222999"/>
                  </a:lnTo>
                  <a:cubicBezTo>
                    <a:pt x="4681220" y="6380479"/>
                    <a:pt x="4552950" y="6508750"/>
                    <a:pt x="4395470" y="6508750"/>
                  </a:cubicBezTo>
                  <a:lnTo>
                    <a:pt x="321310" y="6508750"/>
                  </a:lnTo>
                  <a:cubicBezTo>
                    <a:pt x="163830" y="6508750"/>
                    <a:pt x="35560" y="6380480"/>
                    <a:pt x="35560" y="6223000"/>
                  </a:cubicBezTo>
                  <a:lnTo>
                    <a:pt x="35560" y="322580"/>
                  </a:lnTo>
                  <a:cubicBezTo>
                    <a:pt x="35560" y="165100"/>
                    <a:pt x="163830" y="36830"/>
                    <a:pt x="321310" y="36830"/>
                  </a:cubicBezTo>
                  <a:lnTo>
                    <a:pt x="4395470" y="36830"/>
                  </a:lnTo>
                  <a:moveTo>
                    <a:pt x="4395470" y="0"/>
                  </a:moveTo>
                  <a:lnTo>
                    <a:pt x="321310" y="0"/>
                  </a:lnTo>
                  <a:cubicBezTo>
                    <a:pt x="143510" y="0"/>
                    <a:pt x="0" y="144780"/>
                    <a:pt x="0" y="322580"/>
                  </a:cubicBezTo>
                  <a:lnTo>
                    <a:pt x="0" y="6223000"/>
                  </a:lnTo>
                  <a:cubicBezTo>
                    <a:pt x="0" y="6400800"/>
                    <a:pt x="143510" y="6544309"/>
                    <a:pt x="321310" y="6544309"/>
                  </a:cubicBezTo>
                  <a:lnTo>
                    <a:pt x="4395470" y="6544309"/>
                  </a:lnTo>
                  <a:cubicBezTo>
                    <a:pt x="4573270" y="6544309"/>
                    <a:pt x="4716780" y="6400800"/>
                    <a:pt x="4716780" y="6223000"/>
                  </a:cubicBezTo>
                  <a:lnTo>
                    <a:pt x="4716780" y="322580"/>
                  </a:lnTo>
                  <a:cubicBezTo>
                    <a:pt x="4716780" y="144780"/>
                    <a:pt x="4573270" y="0"/>
                    <a:pt x="4395470" y="0"/>
                  </a:cubicBezTo>
                  <a:close/>
                </a:path>
              </a:pathLst>
            </a:custGeom>
            <a:solidFill>
              <a:srgbClr val="565656"/>
            </a:solidFill>
          </p:spPr>
        </p:sp>
        <p:sp>
          <p:nvSpPr>
            <p:cNvPr name="Freeform 11" id="11"/>
            <p:cNvSpPr/>
            <p:nvPr/>
          </p:nvSpPr>
          <p:spPr>
            <a:xfrm>
              <a:off x="256540" y="265430"/>
              <a:ext cx="4207510" cy="6043930"/>
            </a:xfrm>
            <a:custGeom>
              <a:avLst/>
              <a:gdLst/>
              <a:ahLst/>
              <a:cxnLst/>
              <a:rect r="r" b="b" t="t" l="l"/>
              <a:pathLst>
                <a:path h="6043930" w="4207510">
                  <a:moveTo>
                    <a:pt x="4206240" y="5942330"/>
                  </a:moveTo>
                  <a:cubicBezTo>
                    <a:pt x="4206240" y="5998210"/>
                    <a:pt x="4160520" y="6043930"/>
                    <a:pt x="4104640" y="6043930"/>
                  </a:cubicBezTo>
                  <a:lnTo>
                    <a:pt x="101600" y="6043930"/>
                  </a:lnTo>
                  <a:cubicBezTo>
                    <a:pt x="45720" y="6043930"/>
                    <a:pt x="0" y="5998210"/>
                    <a:pt x="0" y="5942330"/>
                  </a:cubicBezTo>
                  <a:lnTo>
                    <a:pt x="0" y="101600"/>
                  </a:lnTo>
                  <a:cubicBezTo>
                    <a:pt x="0" y="45720"/>
                    <a:pt x="45720" y="0"/>
                    <a:pt x="101600" y="0"/>
                  </a:cubicBezTo>
                  <a:lnTo>
                    <a:pt x="4105910" y="0"/>
                  </a:lnTo>
                  <a:cubicBezTo>
                    <a:pt x="4161790" y="0"/>
                    <a:pt x="4207510" y="45720"/>
                    <a:pt x="4207510" y="101600"/>
                  </a:cubicBezTo>
                  <a:lnTo>
                    <a:pt x="4207510" y="5942330"/>
                  </a:lnTo>
                  <a:close/>
                </a:path>
              </a:pathLst>
            </a:custGeom>
            <a:blipFill>
              <a:blip r:embed="rId2"/>
              <a:stretch>
                <a:fillRect l="0" r="0" t="-11880" b="-11880"/>
              </a:stretch>
            </a:blipFill>
          </p:spPr>
        </p:sp>
        <p:sp>
          <p:nvSpPr>
            <p:cNvPr name="Freeform 12" id="12"/>
            <p:cNvSpPr/>
            <p:nvPr/>
          </p:nvSpPr>
          <p:spPr>
            <a:xfrm>
              <a:off x="1951378" y="120589"/>
              <a:ext cx="79963" cy="76322"/>
            </a:xfrm>
            <a:custGeom>
              <a:avLst/>
              <a:gdLst/>
              <a:ahLst/>
              <a:cxnLst/>
              <a:rect r="r" b="b" t="t" l="l"/>
              <a:pathLst>
                <a:path h="76322" w="79963">
                  <a:moveTo>
                    <a:pt x="39982" y="61"/>
                  </a:moveTo>
                  <a:cubicBezTo>
                    <a:pt x="26330" y="0"/>
                    <a:pt x="13688" y="7248"/>
                    <a:pt x="6844" y="19062"/>
                  </a:cubicBezTo>
                  <a:cubicBezTo>
                    <a:pt x="0" y="30875"/>
                    <a:pt x="0" y="45447"/>
                    <a:pt x="6844" y="57260"/>
                  </a:cubicBezTo>
                  <a:cubicBezTo>
                    <a:pt x="13688" y="69074"/>
                    <a:pt x="26330" y="76322"/>
                    <a:pt x="39982" y="76261"/>
                  </a:cubicBezTo>
                  <a:cubicBezTo>
                    <a:pt x="53634" y="76322"/>
                    <a:pt x="66276" y="69074"/>
                    <a:pt x="73120" y="57260"/>
                  </a:cubicBezTo>
                  <a:cubicBezTo>
                    <a:pt x="79964" y="45447"/>
                    <a:pt x="79964" y="30875"/>
                    <a:pt x="73120" y="19062"/>
                  </a:cubicBezTo>
                  <a:cubicBezTo>
                    <a:pt x="66276" y="7248"/>
                    <a:pt x="53634" y="0"/>
                    <a:pt x="39982" y="61"/>
                  </a:cubicBezTo>
                  <a:close/>
                </a:path>
              </a:pathLst>
            </a:custGeom>
            <a:solidFill>
              <a:srgbClr val="555555"/>
            </a:solidFill>
          </p:spPr>
        </p:sp>
        <p:sp>
          <p:nvSpPr>
            <p:cNvPr name="Freeform 13" id="13"/>
            <p:cNvSpPr/>
            <p:nvPr/>
          </p:nvSpPr>
          <p:spPr>
            <a:xfrm>
              <a:off x="2119473" y="104052"/>
              <a:ext cx="114614" cy="109395"/>
            </a:xfrm>
            <a:custGeom>
              <a:avLst/>
              <a:gdLst/>
              <a:ahLst/>
              <a:cxnLst/>
              <a:rect r="r" b="b" t="t" l="l"/>
              <a:pathLst>
                <a:path h="109395" w="114614">
                  <a:moveTo>
                    <a:pt x="57307" y="88"/>
                  </a:moveTo>
                  <a:cubicBezTo>
                    <a:pt x="37739" y="0"/>
                    <a:pt x="19619" y="10390"/>
                    <a:pt x="9809" y="27322"/>
                  </a:cubicBezTo>
                  <a:cubicBezTo>
                    <a:pt x="0" y="44255"/>
                    <a:pt x="0" y="65141"/>
                    <a:pt x="9809" y="82074"/>
                  </a:cubicBezTo>
                  <a:cubicBezTo>
                    <a:pt x="19619" y="99006"/>
                    <a:pt x="37739" y="109396"/>
                    <a:pt x="57307" y="109308"/>
                  </a:cubicBezTo>
                  <a:cubicBezTo>
                    <a:pt x="76875" y="109396"/>
                    <a:pt x="94995" y="99006"/>
                    <a:pt x="104804" y="82074"/>
                  </a:cubicBezTo>
                  <a:cubicBezTo>
                    <a:pt x="114614" y="65141"/>
                    <a:pt x="114614" y="44255"/>
                    <a:pt x="104804" y="27322"/>
                  </a:cubicBezTo>
                  <a:cubicBezTo>
                    <a:pt x="94995" y="10390"/>
                    <a:pt x="76875" y="0"/>
                    <a:pt x="57307" y="88"/>
                  </a:cubicBezTo>
                  <a:close/>
                </a:path>
              </a:pathLst>
            </a:custGeom>
            <a:solidFill>
              <a:srgbClr val="555555"/>
            </a:solidFill>
          </p:spPr>
        </p:sp>
        <p:sp>
          <p:nvSpPr>
            <p:cNvPr name="Freeform 14" id="14"/>
            <p:cNvSpPr/>
            <p:nvPr/>
          </p:nvSpPr>
          <p:spPr>
            <a:xfrm>
              <a:off x="2328944" y="128221"/>
              <a:ext cx="63971" cy="61058"/>
            </a:xfrm>
            <a:custGeom>
              <a:avLst/>
              <a:gdLst/>
              <a:ahLst/>
              <a:cxnLst/>
              <a:rect r="r" b="b" t="t" l="l"/>
              <a:pathLst>
                <a:path h="61058" w="63971">
                  <a:moveTo>
                    <a:pt x="31986" y="49"/>
                  </a:moveTo>
                  <a:cubicBezTo>
                    <a:pt x="21064" y="0"/>
                    <a:pt x="10951" y="5799"/>
                    <a:pt x="5476" y="15250"/>
                  </a:cubicBezTo>
                  <a:cubicBezTo>
                    <a:pt x="0" y="24700"/>
                    <a:pt x="0" y="36358"/>
                    <a:pt x="5476" y="45808"/>
                  </a:cubicBezTo>
                  <a:cubicBezTo>
                    <a:pt x="10951" y="55259"/>
                    <a:pt x="21064" y="61058"/>
                    <a:pt x="31986" y="61009"/>
                  </a:cubicBezTo>
                  <a:cubicBezTo>
                    <a:pt x="42908" y="61058"/>
                    <a:pt x="53021" y="55259"/>
                    <a:pt x="58496" y="45808"/>
                  </a:cubicBezTo>
                  <a:cubicBezTo>
                    <a:pt x="63971" y="36358"/>
                    <a:pt x="63971" y="24700"/>
                    <a:pt x="58496" y="15250"/>
                  </a:cubicBezTo>
                  <a:cubicBezTo>
                    <a:pt x="53021" y="5799"/>
                    <a:pt x="42908" y="0"/>
                    <a:pt x="31986" y="49"/>
                  </a:cubicBezTo>
                  <a:close/>
                </a:path>
              </a:pathLst>
            </a:custGeom>
            <a:solidFill>
              <a:srgbClr val="555555"/>
            </a:solidFill>
          </p:spPr>
        </p:sp>
        <p:sp>
          <p:nvSpPr>
            <p:cNvPr name="Freeform 15" id="15"/>
            <p:cNvSpPr/>
            <p:nvPr/>
          </p:nvSpPr>
          <p:spPr>
            <a:xfrm>
              <a:off x="2346270" y="144758"/>
              <a:ext cx="29320" cy="27985"/>
            </a:xfrm>
            <a:custGeom>
              <a:avLst/>
              <a:gdLst/>
              <a:ahLst/>
              <a:cxnLst/>
              <a:rect r="r" b="b" t="t" l="l"/>
              <a:pathLst>
                <a:path h="27985" w="29320">
                  <a:moveTo>
                    <a:pt x="14660" y="22"/>
                  </a:moveTo>
                  <a:cubicBezTo>
                    <a:pt x="9654" y="0"/>
                    <a:pt x="5019" y="2657"/>
                    <a:pt x="2509" y="6989"/>
                  </a:cubicBezTo>
                  <a:cubicBezTo>
                    <a:pt x="0" y="11320"/>
                    <a:pt x="0" y="16664"/>
                    <a:pt x="2509" y="20995"/>
                  </a:cubicBezTo>
                  <a:cubicBezTo>
                    <a:pt x="5019" y="25327"/>
                    <a:pt x="9654" y="27984"/>
                    <a:pt x="14660" y="27962"/>
                  </a:cubicBezTo>
                  <a:cubicBezTo>
                    <a:pt x="19666" y="27984"/>
                    <a:pt x="24301" y="25327"/>
                    <a:pt x="26811" y="20995"/>
                  </a:cubicBezTo>
                  <a:cubicBezTo>
                    <a:pt x="29320" y="16664"/>
                    <a:pt x="29320" y="11320"/>
                    <a:pt x="26811" y="6989"/>
                  </a:cubicBezTo>
                  <a:cubicBezTo>
                    <a:pt x="24301" y="2657"/>
                    <a:pt x="19666" y="0"/>
                    <a:pt x="14660" y="22"/>
                  </a:cubicBezTo>
                  <a:close/>
                </a:path>
              </a:pathLst>
            </a:custGeom>
            <a:solidFill>
              <a:srgbClr val="FAFAFA"/>
            </a:solidFill>
          </p:spPr>
        </p:sp>
        <p:sp>
          <p:nvSpPr>
            <p:cNvPr name="Freeform 16" id="16"/>
            <p:cNvSpPr/>
            <p:nvPr/>
          </p:nvSpPr>
          <p:spPr>
            <a:xfrm>
              <a:off x="2344044" y="144768"/>
              <a:ext cx="15993" cy="15264"/>
            </a:xfrm>
            <a:custGeom>
              <a:avLst/>
              <a:gdLst/>
              <a:ahLst/>
              <a:cxnLst/>
              <a:rect r="r" b="b" t="t" l="l"/>
              <a:pathLst>
                <a:path h="15264" w="15993">
                  <a:moveTo>
                    <a:pt x="7996" y="12"/>
                  </a:moveTo>
                  <a:cubicBezTo>
                    <a:pt x="5266" y="0"/>
                    <a:pt x="2737" y="1449"/>
                    <a:pt x="1368" y="3812"/>
                  </a:cubicBezTo>
                  <a:cubicBezTo>
                    <a:pt x="0" y="6175"/>
                    <a:pt x="0" y="9089"/>
                    <a:pt x="1368" y="11452"/>
                  </a:cubicBezTo>
                  <a:cubicBezTo>
                    <a:pt x="2737" y="13815"/>
                    <a:pt x="5266" y="15264"/>
                    <a:pt x="7996" y="15252"/>
                  </a:cubicBezTo>
                  <a:cubicBezTo>
                    <a:pt x="10726" y="15264"/>
                    <a:pt x="13255" y="13815"/>
                    <a:pt x="14623" y="11452"/>
                  </a:cubicBezTo>
                  <a:cubicBezTo>
                    <a:pt x="15992" y="9089"/>
                    <a:pt x="15992" y="6175"/>
                    <a:pt x="14623" y="3812"/>
                  </a:cubicBezTo>
                  <a:cubicBezTo>
                    <a:pt x="13255" y="1449"/>
                    <a:pt x="10726" y="0"/>
                    <a:pt x="7996" y="12"/>
                  </a:cubicBezTo>
                  <a:close/>
                </a:path>
              </a:pathLst>
            </a:custGeom>
            <a:solidFill>
              <a:srgbClr val="000000"/>
            </a:solidFill>
          </p:spPr>
        </p:sp>
        <p:sp>
          <p:nvSpPr>
            <p:cNvPr name="Freeform 17" id="17"/>
            <p:cNvSpPr/>
            <p:nvPr/>
          </p:nvSpPr>
          <p:spPr>
            <a:xfrm>
              <a:off x="4716780" y="534670"/>
              <a:ext cx="19050" cy="278130"/>
            </a:xfrm>
            <a:custGeom>
              <a:avLst/>
              <a:gdLst/>
              <a:ahLst/>
              <a:cxnLst/>
              <a:rect r="r" b="b" t="t" l="l"/>
              <a:pathLst>
                <a:path h="278130" w="19050">
                  <a:moveTo>
                    <a:pt x="0" y="0"/>
                  </a:moveTo>
                  <a:lnTo>
                    <a:pt x="0" y="278130"/>
                  </a:lnTo>
                  <a:cubicBezTo>
                    <a:pt x="19050" y="278130"/>
                    <a:pt x="16510" y="262890"/>
                    <a:pt x="16510" y="243840"/>
                  </a:cubicBezTo>
                  <a:lnTo>
                    <a:pt x="16510" y="35560"/>
                  </a:lnTo>
                  <a:cubicBezTo>
                    <a:pt x="16510" y="16510"/>
                    <a:pt x="19050" y="0"/>
                    <a:pt x="0" y="0"/>
                  </a:cubicBezTo>
                  <a:close/>
                </a:path>
              </a:pathLst>
            </a:custGeom>
            <a:solidFill>
              <a:srgbClr val="424242"/>
            </a:solidFill>
          </p:spPr>
        </p:sp>
        <p:sp>
          <p:nvSpPr>
            <p:cNvPr name="Freeform 18" id="18"/>
            <p:cNvSpPr/>
            <p:nvPr/>
          </p:nvSpPr>
          <p:spPr>
            <a:xfrm>
              <a:off x="4716780" y="861060"/>
              <a:ext cx="19050" cy="278130"/>
            </a:xfrm>
            <a:custGeom>
              <a:avLst/>
              <a:gdLst/>
              <a:ahLst/>
              <a:cxnLst/>
              <a:rect r="r" b="b" t="t" l="l"/>
              <a:pathLst>
                <a:path h="278130" w="19050">
                  <a:moveTo>
                    <a:pt x="0" y="0"/>
                  </a:moveTo>
                  <a:lnTo>
                    <a:pt x="0" y="278130"/>
                  </a:lnTo>
                  <a:cubicBezTo>
                    <a:pt x="19050" y="278130"/>
                    <a:pt x="16510" y="262890"/>
                    <a:pt x="16510" y="243840"/>
                  </a:cubicBezTo>
                  <a:lnTo>
                    <a:pt x="16510" y="35560"/>
                  </a:lnTo>
                  <a:cubicBezTo>
                    <a:pt x="16510" y="16510"/>
                    <a:pt x="19050" y="0"/>
                    <a:pt x="0" y="0"/>
                  </a:cubicBezTo>
                  <a:close/>
                </a:path>
              </a:pathLst>
            </a:custGeom>
            <a:solidFill>
              <a:srgbClr val="424242"/>
            </a:solidFill>
          </p:spPr>
        </p:sp>
        <p:sp>
          <p:nvSpPr>
            <p:cNvPr name="Freeform 19" id="19"/>
            <p:cNvSpPr/>
            <p:nvPr/>
          </p:nvSpPr>
          <p:spPr>
            <a:xfrm>
              <a:off x="4064000" y="-2540"/>
              <a:ext cx="320040" cy="19050"/>
            </a:xfrm>
            <a:custGeom>
              <a:avLst/>
              <a:gdLst/>
              <a:ahLst/>
              <a:cxnLst/>
              <a:rect r="r" b="b" t="t" l="l"/>
              <a:pathLst>
                <a:path h="19050" w="320040">
                  <a:moveTo>
                    <a:pt x="0" y="19050"/>
                  </a:moveTo>
                  <a:lnTo>
                    <a:pt x="320040" y="19050"/>
                  </a:lnTo>
                  <a:cubicBezTo>
                    <a:pt x="320040" y="0"/>
                    <a:pt x="304800" y="2540"/>
                    <a:pt x="285750" y="2540"/>
                  </a:cubicBezTo>
                  <a:lnTo>
                    <a:pt x="34290" y="2540"/>
                  </a:lnTo>
                  <a:cubicBezTo>
                    <a:pt x="15240" y="2540"/>
                    <a:pt x="0" y="0"/>
                    <a:pt x="0" y="19050"/>
                  </a:cubicBezTo>
                  <a:close/>
                </a:path>
              </a:pathLst>
            </a:custGeom>
            <a:solidFill>
              <a:srgbClr val="424242"/>
            </a:solidFill>
          </p:spPr>
        </p:sp>
      </p:grpSp>
      <p:sp>
        <p:nvSpPr>
          <p:cNvPr name="TextBox 20" id="20"/>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21" id="21"/>
          <p:cNvPicPr>
            <a:picLocks noChangeAspect="true"/>
          </p:cNvPicPr>
          <p:nvPr/>
        </p:nvPicPr>
        <p:blipFill>
          <a:blip r:embed="rId3"/>
          <a:srcRect l="0" t="0" r="0" b="0"/>
          <a:stretch>
            <a:fillRect/>
          </a:stretch>
        </p:blipFill>
        <p:spPr>
          <a:xfrm flipH="false" flipV="false" rot="0">
            <a:off x="186119" y="9756551"/>
            <a:ext cx="470533" cy="496199"/>
          </a:xfrm>
          <a:prstGeom prst="rect">
            <a:avLst/>
          </a:prstGeom>
        </p:spPr>
      </p:pic>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4661751" cy="10287000"/>
          </a:xfrm>
          <a:prstGeom prst="rect">
            <a:avLst/>
          </a:prstGeom>
          <a:solidFill>
            <a:srgbClr val="D31134"/>
          </a:solidFill>
        </p:spPr>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028700" y="2445759"/>
            <a:ext cx="5505595" cy="5395483"/>
          </a:xfrm>
          <a:prstGeom prst="rect">
            <a:avLst/>
          </a:prstGeom>
        </p:spPr>
      </p:pic>
      <p:grpSp>
        <p:nvGrpSpPr>
          <p:cNvPr name="Group 4" id="4"/>
          <p:cNvGrpSpPr/>
          <p:nvPr/>
        </p:nvGrpSpPr>
        <p:grpSpPr>
          <a:xfrm rot="0">
            <a:off x="8558056" y="2045502"/>
            <a:ext cx="8701244" cy="2720722"/>
            <a:chOff x="0" y="0"/>
            <a:chExt cx="11601659" cy="3627630"/>
          </a:xfrm>
        </p:grpSpPr>
        <p:sp>
          <p:nvSpPr>
            <p:cNvPr name="TextBox 5" id="5"/>
            <p:cNvSpPr txBox="true"/>
            <p:nvPr/>
          </p:nvSpPr>
          <p:spPr>
            <a:xfrm rot="0">
              <a:off x="0" y="0"/>
              <a:ext cx="11601659" cy="1489896"/>
            </a:xfrm>
            <a:prstGeom prst="rect">
              <a:avLst/>
            </a:prstGeom>
          </p:spPr>
          <p:txBody>
            <a:bodyPr anchor="t" rtlCol="false" tIns="0" lIns="0" bIns="0" rIns="0">
              <a:spAutoFit/>
            </a:bodyPr>
            <a:lstStyle/>
            <a:p>
              <a:pPr>
                <a:lnSpc>
                  <a:spcPts val="8798"/>
                </a:lnSpc>
              </a:pPr>
              <a:r>
                <a:rPr lang="en-US" sz="7332">
                  <a:solidFill>
                    <a:srgbClr val="000000"/>
                  </a:solidFill>
                  <a:latin typeface="HK Grotesk Medium"/>
                </a:rPr>
                <a:t>Cheeseburger Prices</a:t>
              </a:r>
            </a:p>
          </p:txBody>
        </p:sp>
        <p:sp>
          <p:nvSpPr>
            <p:cNvPr name="TextBox 6" id="6"/>
            <p:cNvSpPr txBox="true"/>
            <p:nvPr/>
          </p:nvSpPr>
          <p:spPr>
            <a:xfrm rot="0">
              <a:off x="574367" y="2989103"/>
              <a:ext cx="9142567" cy="638527"/>
            </a:xfrm>
            <a:prstGeom prst="rect">
              <a:avLst/>
            </a:prstGeom>
          </p:spPr>
          <p:txBody>
            <a:bodyPr anchor="t" rtlCol="false" tIns="0" lIns="0" bIns="0" rIns="0">
              <a:spAutoFit/>
            </a:bodyPr>
            <a:lstStyle/>
            <a:p>
              <a:pPr>
                <a:lnSpc>
                  <a:spcPts val="3770"/>
                </a:lnSpc>
              </a:pPr>
            </a:p>
          </p:txBody>
        </p:sp>
      </p:grpSp>
      <p:grpSp>
        <p:nvGrpSpPr>
          <p:cNvPr name="Group 7" id="7"/>
          <p:cNvGrpSpPr/>
          <p:nvPr/>
        </p:nvGrpSpPr>
        <p:grpSpPr>
          <a:xfrm rot="0">
            <a:off x="7580344" y="3692047"/>
            <a:ext cx="10292251" cy="4149194"/>
            <a:chOff x="0" y="0"/>
            <a:chExt cx="4938076" cy="2461810"/>
          </a:xfrm>
        </p:grpSpPr>
        <p:sp>
          <p:nvSpPr>
            <p:cNvPr name="Freeform 8" id="8"/>
            <p:cNvSpPr/>
            <p:nvPr/>
          </p:nvSpPr>
          <p:spPr>
            <a:xfrm>
              <a:off x="0" y="0"/>
              <a:ext cx="4938076" cy="2461810"/>
            </a:xfrm>
            <a:custGeom>
              <a:avLst/>
              <a:gdLst/>
              <a:ahLst/>
              <a:cxnLst/>
              <a:rect r="r" b="b" t="t" l="l"/>
              <a:pathLst>
                <a:path h="2461810" w="4938076">
                  <a:moveTo>
                    <a:pt x="4813615" y="2461810"/>
                  </a:moveTo>
                  <a:lnTo>
                    <a:pt x="124460" y="2461810"/>
                  </a:lnTo>
                  <a:cubicBezTo>
                    <a:pt x="55880" y="2461810"/>
                    <a:pt x="0" y="2405930"/>
                    <a:pt x="0" y="2337350"/>
                  </a:cubicBezTo>
                  <a:lnTo>
                    <a:pt x="0" y="124460"/>
                  </a:lnTo>
                  <a:cubicBezTo>
                    <a:pt x="0" y="55880"/>
                    <a:pt x="55880" y="0"/>
                    <a:pt x="124460" y="0"/>
                  </a:cubicBezTo>
                  <a:lnTo>
                    <a:pt x="4813615" y="0"/>
                  </a:lnTo>
                  <a:cubicBezTo>
                    <a:pt x="4882195" y="0"/>
                    <a:pt x="4938076" y="55880"/>
                    <a:pt x="4938076" y="124460"/>
                  </a:cubicBezTo>
                  <a:lnTo>
                    <a:pt x="4938076" y="2337350"/>
                  </a:lnTo>
                  <a:cubicBezTo>
                    <a:pt x="4938076" y="2405930"/>
                    <a:pt x="4882195" y="2461810"/>
                    <a:pt x="4813615" y="2461810"/>
                  </a:cubicBezTo>
                  <a:close/>
                </a:path>
              </a:pathLst>
            </a:custGeom>
            <a:solidFill>
              <a:srgbClr val="D31134"/>
            </a:solidFill>
          </p:spPr>
        </p:sp>
      </p:grpSp>
      <p:sp>
        <p:nvSpPr>
          <p:cNvPr name="TextBox 9" id="9"/>
          <p:cNvSpPr txBox="true"/>
          <p:nvPr/>
        </p:nvSpPr>
        <p:spPr>
          <a:xfrm rot="0">
            <a:off x="8890696" y="3856882"/>
            <a:ext cx="7671546" cy="3810000"/>
          </a:xfrm>
          <a:prstGeom prst="rect">
            <a:avLst/>
          </a:prstGeom>
        </p:spPr>
        <p:txBody>
          <a:bodyPr anchor="t" rtlCol="false" tIns="0" lIns="0" bIns="0" rIns="0">
            <a:spAutoFit/>
          </a:bodyPr>
          <a:lstStyle/>
          <a:p>
            <a:pPr>
              <a:lnSpc>
                <a:spcPts val="4320"/>
              </a:lnSpc>
              <a:spcBef>
                <a:spcPct val="0"/>
              </a:spcBef>
            </a:pPr>
            <a:r>
              <a:rPr lang="en-US" sz="3600">
                <a:solidFill>
                  <a:srgbClr val="FAFAFA"/>
                </a:solidFill>
                <a:latin typeface="HK Grotesk Medium Bold"/>
              </a:rPr>
              <a:t>In some cases, geography can play a role when determining price.  In the case of a traditional cheeseburger, some markets might have a larger supply of ingredients while others might have to pay higher shipping costs to receive those ingredients. </a:t>
            </a:r>
          </a:p>
        </p:txBody>
      </p:sp>
      <p:sp>
        <p:nvSpPr>
          <p:cNvPr name="TextBox 10" id="10"/>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1" id="11"/>
          <p:cNvPicPr>
            <a:picLocks noChangeAspect="true"/>
          </p:cNvPicPr>
          <p:nvPr/>
        </p:nvPicPr>
        <p:blipFill>
          <a:blip r:embed="rId4"/>
          <a:srcRect l="0" t="0" r="0" b="0"/>
          <a:stretch>
            <a:fillRect/>
          </a:stretch>
        </p:blipFill>
        <p:spPr>
          <a:xfrm flipH="false" flipV="false" rot="0">
            <a:off x="186119" y="9756551"/>
            <a:ext cx="470533" cy="496199"/>
          </a:xfrm>
          <a:prstGeom prst="rect">
            <a:avLst/>
          </a:prstGeom>
        </p:spPr>
      </p:pic>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0" r="0" b="0"/>
          <a:stretch>
            <a:fillRect/>
          </a:stretch>
        </p:blipFill>
        <p:spPr>
          <a:xfrm flipH="false" flipV="false" rot="0">
            <a:off x="5114828" y="-643286"/>
            <a:ext cx="13173172" cy="11573572"/>
          </a:xfrm>
          <a:prstGeom prst="rect">
            <a:avLst/>
          </a:prstGeom>
        </p:spPr>
      </p:pic>
      <p:sp>
        <p:nvSpPr>
          <p:cNvPr name="AutoShape 3" id="3"/>
          <p:cNvSpPr/>
          <p:nvPr/>
        </p:nvSpPr>
        <p:spPr>
          <a:xfrm rot="0">
            <a:off x="0" y="0"/>
            <a:ext cx="5114828" cy="10287000"/>
          </a:xfrm>
          <a:prstGeom prst="rect">
            <a:avLst/>
          </a:prstGeom>
          <a:solidFill>
            <a:srgbClr val="D31134"/>
          </a:solidFill>
        </p:spPr>
      </p:sp>
      <p:sp>
        <p:nvSpPr>
          <p:cNvPr name="TextBox 4" id="4"/>
          <p:cNvSpPr txBox="true"/>
          <p:nvPr/>
        </p:nvSpPr>
        <p:spPr>
          <a:xfrm rot="0">
            <a:off x="440109" y="426336"/>
            <a:ext cx="4234611" cy="8743950"/>
          </a:xfrm>
          <a:prstGeom prst="rect">
            <a:avLst/>
          </a:prstGeom>
        </p:spPr>
        <p:txBody>
          <a:bodyPr anchor="t" rtlCol="false" tIns="0" lIns="0" bIns="0" rIns="0">
            <a:spAutoFit/>
          </a:bodyPr>
          <a:lstStyle/>
          <a:p>
            <a:pPr>
              <a:lnSpc>
                <a:spcPts val="4199"/>
              </a:lnSpc>
            </a:pPr>
            <a:r>
              <a:rPr lang="en-US" sz="3499">
                <a:solidFill>
                  <a:srgbClr val="FAFAFA"/>
                </a:solidFill>
                <a:latin typeface="HK Grotesk Medium Bold Italics"/>
              </a:rPr>
              <a:t>Home-Cooked Cheeseburger Prices</a:t>
            </a:r>
          </a:p>
          <a:p>
            <a:pPr>
              <a:lnSpc>
                <a:spcPts val="3600"/>
              </a:lnSpc>
            </a:pPr>
          </a:p>
          <a:p>
            <a:pPr>
              <a:lnSpc>
                <a:spcPts val="3000"/>
              </a:lnSpc>
            </a:pPr>
            <a:r>
              <a:rPr lang="en-US" sz="2500">
                <a:solidFill>
                  <a:srgbClr val="FAFAFA"/>
                </a:solidFill>
                <a:latin typeface="HK Grotesk Medium Bold"/>
              </a:rPr>
              <a:t>Simple Thrifty Living.com calculated the cost of ingredients in each state to prepare a home-cooked cheeseburger, including ground beef, ketchup, mustard, onion, mayo, lettuce, pickles, tomato and a slice of Kraft American cheese.  </a:t>
            </a:r>
          </a:p>
          <a:p>
            <a:pPr>
              <a:lnSpc>
                <a:spcPts val="3000"/>
              </a:lnSpc>
            </a:pPr>
          </a:p>
          <a:p>
            <a:pPr>
              <a:lnSpc>
                <a:spcPts val="3000"/>
              </a:lnSpc>
              <a:spcBef>
                <a:spcPct val="0"/>
              </a:spcBef>
            </a:pPr>
            <a:r>
              <a:rPr lang="en-US" sz="2500">
                <a:solidFill>
                  <a:srgbClr val="FAFAFA"/>
                </a:solidFill>
                <a:latin typeface="HK Grotesk Medium Bold"/>
              </a:rPr>
              <a:t>They created this infographic sharing that data, and it helps to illustrate the cost associated with producing a cheeseburger.  Why do you think the ingredients cost more in Hawaii (at $2.95) than Arizona (at $2.34).  </a:t>
            </a:r>
          </a:p>
        </p:txBody>
      </p:sp>
      <p:sp>
        <p:nvSpPr>
          <p:cNvPr name="TextBox 5" id="5"/>
          <p:cNvSpPr txBox="true"/>
          <p:nvPr/>
        </p:nvSpPr>
        <p:spPr>
          <a:xfrm rot="0">
            <a:off x="-306622" y="988208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6" id="6"/>
          <p:cNvPicPr>
            <a:picLocks noChangeAspect="true"/>
          </p:cNvPicPr>
          <p:nvPr/>
        </p:nvPicPr>
        <p:blipFill>
          <a:blip r:embed="rId3"/>
          <a:srcRect l="0" t="0" r="0" b="0"/>
          <a:stretch>
            <a:fillRect/>
          </a:stretch>
        </p:blipFill>
        <p:spPr>
          <a:xfrm flipH="false" flipV="false" rot="0">
            <a:off x="219822" y="9790801"/>
            <a:ext cx="470533" cy="496199"/>
          </a:xfrm>
          <a:prstGeom prst="rect">
            <a:avLst/>
          </a:prstGeom>
        </p:spPr>
      </p:pic>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AFAFA"/>
        </a:solidFill>
      </p:bgPr>
    </p:bg>
    <p:spTree>
      <p:nvGrpSpPr>
        <p:cNvPr id="1" name=""/>
        <p:cNvGrpSpPr/>
        <p:nvPr/>
      </p:nvGrpSpPr>
      <p:grpSpPr>
        <a:xfrm>
          <a:off x="0" y="0"/>
          <a:ext cx="0" cy="0"/>
          <a:chOff x="0" y="0"/>
          <a:chExt cx="0" cy="0"/>
        </a:xfrm>
      </p:grpSpPr>
      <p:sp>
        <p:nvSpPr>
          <p:cNvPr name="AutoShape 2" id="2"/>
          <p:cNvSpPr/>
          <p:nvPr/>
        </p:nvSpPr>
        <p:spPr>
          <a:xfrm rot="0">
            <a:off x="0" y="0"/>
            <a:ext cx="4661751" cy="10287000"/>
          </a:xfrm>
          <a:prstGeom prst="rect">
            <a:avLst/>
          </a:prstGeom>
          <a:solidFill>
            <a:srgbClr val="D31134"/>
          </a:solidFill>
        </p:spPr>
      </p:sp>
      <p:pic>
        <p:nvPicPr>
          <p:cNvPr name="Picture 3" id="3"/>
          <p:cNvPicPr>
            <a:picLocks noChangeAspect="true"/>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0" t="0" r="0" b="0"/>
          <a:stretch>
            <a:fillRect/>
          </a:stretch>
        </p:blipFill>
        <p:spPr>
          <a:xfrm flipH="false" flipV="false" rot="0">
            <a:off x="1028700" y="2445759"/>
            <a:ext cx="5505595" cy="5395483"/>
          </a:xfrm>
          <a:prstGeom prst="rect">
            <a:avLst/>
          </a:prstGeom>
        </p:spPr>
      </p:pic>
      <p:grpSp>
        <p:nvGrpSpPr>
          <p:cNvPr name="Group 4" id="4"/>
          <p:cNvGrpSpPr/>
          <p:nvPr/>
        </p:nvGrpSpPr>
        <p:grpSpPr>
          <a:xfrm rot="0">
            <a:off x="8558056" y="2045502"/>
            <a:ext cx="8701244" cy="2720722"/>
            <a:chOff x="0" y="0"/>
            <a:chExt cx="11601659" cy="3627630"/>
          </a:xfrm>
        </p:grpSpPr>
        <p:sp>
          <p:nvSpPr>
            <p:cNvPr name="TextBox 5" id="5"/>
            <p:cNvSpPr txBox="true"/>
            <p:nvPr/>
          </p:nvSpPr>
          <p:spPr>
            <a:xfrm rot="0">
              <a:off x="0" y="0"/>
              <a:ext cx="11601659" cy="1489896"/>
            </a:xfrm>
            <a:prstGeom prst="rect">
              <a:avLst/>
            </a:prstGeom>
          </p:spPr>
          <p:txBody>
            <a:bodyPr anchor="t" rtlCol="false" tIns="0" lIns="0" bIns="0" rIns="0">
              <a:spAutoFit/>
            </a:bodyPr>
            <a:lstStyle/>
            <a:p>
              <a:pPr>
                <a:lnSpc>
                  <a:spcPts val="8798"/>
                </a:lnSpc>
              </a:pPr>
              <a:r>
                <a:rPr lang="en-US" sz="7332">
                  <a:solidFill>
                    <a:srgbClr val="000000"/>
                  </a:solidFill>
                  <a:latin typeface="HK Grotesk Medium"/>
                </a:rPr>
                <a:t>Cheeseburger Prices</a:t>
              </a:r>
            </a:p>
          </p:txBody>
        </p:sp>
        <p:sp>
          <p:nvSpPr>
            <p:cNvPr name="TextBox 6" id="6"/>
            <p:cNvSpPr txBox="true"/>
            <p:nvPr/>
          </p:nvSpPr>
          <p:spPr>
            <a:xfrm rot="0">
              <a:off x="574367" y="2989103"/>
              <a:ext cx="9142567" cy="638527"/>
            </a:xfrm>
            <a:prstGeom prst="rect">
              <a:avLst/>
            </a:prstGeom>
          </p:spPr>
          <p:txBody>
            <a:bodyPr anchor="t" rtlCol="false" tIns="0" lIns="0" bIns="0" rIns="0">
              <a:spAutoFit/>
            </a:bodyPr>
            <a:lstStyle/>
            <a:p>
              <a:pPr>
                <a:lnSpc>
                  <a:spcPts val="3770"/>
                </a:lnSpc>
              </a:pPr>
            </a:p>
          </p:txBody>
        </p:sp>
      </p:grpSp>
      <p:grpSp>
        <p:nvGrpSpPr>
          <p:cNvPr name="Group 7" id="7"/>
          <p:cNvGrpSpPr/>
          <p:nvPr/>
        </p:nvGrpSpPr>
        <p:grpSpPr>
          <a:xfrm rot="0">
            <a:off x="7580344" y="3692047"/>
            <a:ext cx="10292251" cy="4149194"/>
            <a:chOff x="0" y="0"/>
            <a:chExt cx="4938076" cy="2461810"/>
          </a:xfrm>
        </p:grpSpPr>
        <p:sp>
          <p:nvSpPr>
            <p:cNvPr name="Freeform 8" id="8"/>
            <p:cNvSpPr/>
            <p:nvPr/>
          </p:nvSpPr>
          <p:spPr>
            <a:xfrm>
              <a:off x="0" y="0"/>
              <a:ext cx="4938076" cy="2461810"/>
            </a:xfrm>
            <a:custGeom>
              <a:avLst/>
              <a:gdLst/>
              <a:ahLst/>
              <a:cxnLst/>
              <a:rect r="r" b="b" t="t" l="l"/>
              <a:pathLst>
                <a:path h="2461810" w="4938076">
                  <a:moveTo>
                    <a:pt x="4813615" y="2461810"/>
                  </a:moveTo>
                  <a:lnTo>
                    <a:pt x="124460" y="2461810"/>
                  </a:lnTo>
                  <a:cubicBezTo>
                    <a:pt x="55880" y="2461810"/>
                    <a:pt x="0" y="2405930"/>
                    <a:pt x="0" y="2337350"/>
                  </a:cubicBezTo>
                  <a:lnTo>
                    <a:pt x="0" y="124460"/>
                  </a:lnTo>
                  <a:cubicBezTo>
                    <a:pt x="0" y="55880"/>
                    <a:pt x="55880" y="0"/>
                    <a:pt x="124460" y="0"/>
                  </a:cubicBezTo>
                  <a:lnTo>
                    <a:pt x="4813615" y="0"/>
                  </a:lnTo>
                  <a:cubicBezTo>
                    <a:pt x="4882195" y="0"/>
                    <a:pt x="4938076" y="55880"/>
                    <a:pt x="4938076" y="124460"/>
                  </a:cubicBezTo>
                  <a:lnTo>
                    <a:pt x="4938076" y="2337350"/>
                  </a:lnTo>
                  <a:cubicBezTo>
                    <a:pt x="4938076" y="2405930"/>
                    <a:pt x="4882195" y="2461810"/>
                    <a:pt x="4813615" y="2461810"/>
                  </a:cubicBezTo>
                  <a:close/>
                </a:path>
              </a:pathLst>
            </a:custGeom>
            <a:solidFill>
              <a:srgbClr val="D31134"/>
            </a:solidFill>
          </p:spPr>
        </p:sp>
      </p:grpSp>
      <p:sp>
        <p:nvSpPr>
          <p:cNvPr name="TextBox 9" id="9"/>
          <p:cNvSpPr txBox="true"/>
          <p:nvPr/>
        </p:nvSpPr>
        <p:spPr>
          <a:xfrm rot="0">
            <a:off x="8890696" y="4128344"/>
            <a:ext cx="7671546" cy="3267075"/>
          </a:xfrm>
          <a:prstGeom prst="rect">
            <a:avLst/>
          </a:prstGeom>
        </p:spPr>
        <p:txBody>
          <a:bodyPr anchor="t" rtlCol="false" tIns="0" lIns="0" bIns="0" rIns="0">
            <a:spAutoFit/>
          </a:bodyPr>
          <a:lstStyle/>
          <a:p>
            <a:pPr>
              <a:lnSpc>
                <a:spcPts val="4320"/>
              </a:lnSpc>
              <a:spcBef>
                <a:spcPct val="0"/>
              </a:spcBef>
            </a:pPr>
            <a:r>
              <a:rPr lang="en-US" sz="3600">
                <a:solidFill>
                  <a:srgbClr val="FAFAFA"/>
                </a:solidFill>
                <a:latin typeface="HK Grotesk Medium Bold"/>
              </a:rPr>
              <a:t>In other cases, brand can play a significant role in the cost of a product or service and can also impact sales.  What do you think might be the most popular fast-food brands in each state?</a:t>
            </a:r>
          </a:p>
        </p:txBody>
      </p:sp>
      <p:sp>
        <p:nvSpPr>
          <p:cNvPr name="TextBox 10" id="10"/>
          <p:cNvSpPr txBox="true"/>
          <p:nvPr/>
        </p:nvSpPr>
        <p:spPr>
          <a:xfrm rot="0">
            <a:off x="-340325" y="9847830"/>
            <a:ext cx="5728072" cy="274134"/>
          </a:xfrm>
          <a:prstGeom prst="rect">
            <a:avLst/>
          </a:prstGeom>
        </p:spPr>
        <p:txBody>
          <a:bodyPr anchor="t" rtlCol="false" tIns="0" lIns="0" bIns="0" rIns="0">
            <a:spAutoFit/>
          </a:bodyPr>
          <a:lstStyle/>
          <a:p>
            <a:pPr algn="ctr">
              <a:lnSpc>
                <a:spcPts val="2215"/>
              </a:lnSpc>
              <a:spcBef>
                <a:spcPct val="0"/>
              </a:spcBef>
            </a:pPr>
            <a:r>
              <a:rPr lang="en-US" sz="1582">
                <a:solidFill>
                  <a:srgbClr val="000000"/>
                </a:solidFill>
                <a:latin typeface="HK Grotesk Medium"/>
              </a:rPr>
              <a:t>www.sportscareerconsulting.com</a:t>
            </a:r>
          </a:p>
        </p:txBody>
      </p:sp>
      <p:pic>
        <p:nvPicPr>
          <p:cNvPr name="Picture 11" id="11"/>
          <p:cNvPicPr>
            <a:picLocks noChangeAspect="true"/>
          </p:cNvPicPr>
          <p:nvPr/>
        </p:nvPicPr>
        <p:blipFill>
          <a:blip r:embed="rId4"/>
          <a:srcRect l="0" t="0" r="0" b="0"/>
          <a:stretch>
            <a:fillRect/>
          </a:stretch>
        </p:blipFill>
        <p:spPr>
          <a:xfrm flipH="false" flipV="false" rot="0">
            <a:off x="186119" y="9756551"/>
            <a:ext cx="470533" cy="49619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DAE3n5N1V2k</dc:identifier>
  <dcterms:modified xsi:type="dcterms:W3CDTF">2011-08-01T06:04:30Z</dcterms:modified>
  <cp:revision>1</cp:revision>
  <dc:title>Burger Time!  Pricing Discussion</dc:title>
</cp:coreProperties>
</file>