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18288000" cy="10287000"/>
  <p:notesSz cx="6858000" cy="9144000"/>
  <p:embeddedFontLst>
    <p:embeddedFont>
      <p:font typeface="Bebas Neue" panose="020B0606020202050201" pitchFamily="34" charset="77"/>
      <p:regular r:id="rId26"/>
    </p:embeddedFont>
    <p:embeddedFont>
      <p:font typeface="Bebas Neue Bold" panose="020B0606020202050201" pitchFamily="34" charset="77"/>
      <p:regular r:id="rId27"/>
      <p:bold r:id="rId28"/>
    </p:embeddedFont>
    <p:embeddedFont>
      <p:font typeface="Calibri" panose="020F0502020204030204" pitchFamily="34" charset="0"/>
      <p:regular r:id="rId29"/>
      <p:bold r:id="rId30"/>
      <p:italic r:id="rId31"/>
      <p:boldItalic r:id="rId32"/>
    </p:embeddedFont>
    <p:embeddedFont>
      <p:font typeface="HK Grotesk Medium" pitchFamily="2" charset="77"/>
      <p:regular r:id="rId33"/>
    </p:embeddedFont>
    <p:embeddedFont>
      <p:font typeface="Montserrat" pitchFamily="2" charset="77"/>
      <p:regular r:id="rId34"/>
      <p:bold r:id="rId35"/>
    </p:embeddedFont>
    <p:embeddedFont>
      <p:font typeface="Montserrat Light" panose="020F0302020204030204" pitchFamily="34" charset="0"/>
      <p:regular r:id="rId36"/>
    </p:embeddedFont>
    <p:embeddedFont>
      <p:font typeface="Montserrat Light Bold" pitchFamily="2" charset="77"/>
      <p:regular r:id="rId37"/>
      <p:bold r:id="rId3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autoAdjust="0"/>
    <p:restoredTop sz="94558" autoAdjust="0"/>
  </p:normalViewPr>
  <p:slideViewPr>
    <p:cSldViewPr>
      <p:cViewPr varScale="1">
        <p:scale>
          <a:sx n="80" d="100"/>
          <a:sy n="80" d="100"/>
        </p:scale>
        <p:origin x="824" y="22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font" Target="fonts/font9.fntdata"/><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8.fntdata"/><Relationship Id="rId38" Type="http://schemas.openxmlformats.org/officeDocument/2006/relationships/font" Target="fonts/font13.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3/3/22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3/3/22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3/3/22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3/3/22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3/3/22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3/3/22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3/3/22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3/3/22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3/3/22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3/3/22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3/3/22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3/3/22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2.png"/><Relationship Id="rId7" Type="http://schemas.openxmlformats.org/officeDocument/2006/relationships/image" Target="../media/image19.png"/><Relationship Id="rId2" Type="http://schemas.openxmlformats.org/officeDocument/2006/relationships/slideLayout" Target="../slideLayouts/slideLayout7.xml"/><Relationship Id="rId1" Type="http://schemas.openxmlformats.org/officeDocument/2006/relationships/video" Target="https://www.youtube.com/watch?v=IWf6Tq5HgJM" TargetMode="External"/><Relationship Id="rId6" Type="http://schemas.openxmlformats.org/officeDocument/2006/relationships/image" Target="../media/image18.png"/><Relationship Id="rId5" Type="http://schemas.openxmlformats.org/officeDocument/2006/relationships/image" Target="../media/image4.png"/><Relationship Id="rId4" Type="http://schemas.openxmlformats.org/officeDocument/2006/relationships/image" Target="../media/image3.svg"/></Relationships>
</file>

<file path=ppt/slides/_rels/slide1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22.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21.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25.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3.svg"/><Relationship Id="rId7" Type="http://schemas.openxmlformats.org/officeDocument/2006/relationships/image" Target="../media/image28.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7.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32.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3.svg"/><Relationship Id="rId9"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35.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38.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11.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2.png"/><Relationship Id="rId7" Type="http://schemas.openxmlformats.org/officeDocument/2006/relationships/image" Target="../media/image16.png"/><Relationship Id="rId2" Type="http://schemas.openxmlformats.org/officeDocument/2006/relationships/slideLayout" Target="../slideLayouts/slideLayout7.xml"/><Relationship Id="rId1" Type="http://schemas.openxmlformats.org/officeDocument/2006/relationships/video" Target="https://www.youtube.com/watch?v=mhhwQmNQzNE" TargetMode="External"/><Relationship Id="rId6" Type="http://schemas.openxmlformats.org/officeDocument/2006/relationships/image" Target="../media/image15.jpeg"/><Relationship Id="rId5" Type="http://schemas.openxmlformats.org/officeDocument/2006/relationships/image" Target="../media/image4.png"/><Relationship Id="rId4" Type="http://schemas.openxmlformats.org/officeDocument/2006/relationships/image" Target="../media/image3.svg"/></Relationships>
</file>

<file path=ppt/slides/_rels/slide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7.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137256" y="0"/>
            <a:ext cx="12150744" cy="10287000"/>
            <a:chOff x="0" y="0"/>
            <a:chExt cx="16200991" cy="13716000"/>
          </a:xfrm>
        </p:grpSpPr>
        <p:pic>
          <p:nvPicPr>
            <p:cNvPr id="3" name="Picture 3"/>
            <p:cNvPicPr>
              <a:picLocks noChangeAspect="1"/>
            </p:cNvPicPr>
            <p:nvPr/>
          </p:nvPicPr>
          <p:blipFill>
            <a:blip r:embed="rId2"/>
            <a:srcRect l="10615" r="10615"/>
            <a:stretch>
              <a:fillRect/>
            </a:stretch>
          </p:blipFill>
          <p:spPr>
            <a:xfrm>
              <a:off x="0" y="0"/>
              <a:ext cx="16200991" cy="13716000"/>
            </a:xfrm>
            <a:prstGeom prst="rect">
              <a:avLst/>
            </a:prstGeom>
          </p:spPr>
        </p:pic>
      </p:grpSp>
      <p:grpSp>
        <p:nvGrpSpPr>
          <p:cNvPr id="4" name="Group 4"/>
          <p:cNvGrpSpPr/>
          <p:nvPr/>
        </p:nvGrpSpPr>
        <p:grpSpPr>
          <a:xfrm>
            <a:off x="0" y="-206884"/>
            <a:ext cx="6137256" cy="10493884"/>
            <a:chOff x="0" y="0"/>
            <a:chExt cx="2076060" cy="3549783"/>
          </a:xfrm>
        </p:grpSpPr>
        <p:sp>
          <p:nvSpPr>
            <p:cNvPr id="5" name="Freeform 5"/>
            <p:cNvSpPr/>
            <p:nvPr/>
          </p:nvSpPr>
          <p:spPr>
            <a:xfrm>
              <a:off x="0" y="0"/>
              <a:ext cx="2076060" cy="3549783"/>
            </a:xfrm>
            <a:custGeom>
              <a:avLst/>
              <a:gdLst/>
              <a:ahLst/>
              <a:cxnLst/>
              <a:rect l="l" t="t" r="r" b="b"/>
              <a:pathLst>
                <a:path w="2076060" h="3549783">
                  <a:moveTo>
                    <a:pt x="0" y="0"/>
                  </a:moveTo>
                  <a:lnTo>
                    <a:pt x="2076060" y="0"/>
                  </a:lnTo>
                  <a:lnTo>
                    <a:pt x="2076060" y="3549783"/>
                  </a:lnTo>
                  <a:lnTo>
                    <a:pt x="0" y="3549783"/>
                  </a:lnTo>
                  <a:close/>
                </a:path>
              </a:pathLst>
            </a:custGeom>
            <a:solidFill>
              <a:srgbClr val="F34A5C"/>
            </a:solidFill>
          </p:spPr>
        </p:sp>
      </p:grpSp>
      <p:grpSp>
        <p:nvGrpSpPr>
          <p:cNvPr id="6" name="Group 6"/>
          <p:cNvGrpSpPr/>
          <p:nvPr/>
        </p:nvGrpSpPr>
        <p:grpSpPr>
          <a:xfrm>
            <a:off x="620657" y="8358469"/>
            <a:ext cx="4429718" cy="314522"/>
            <a:chOff x="0" y="0"/>
            <a:chExt cx="4688987" cy="332740"/>
          </a:xfrm>
        </p:grpSpPr>
        <p:sp>
          <p:nvSpPr>
            <p:cNvPr id="7" name="Freeform 7"/>
            <p:cNvSpPr/>
            <p:nvPr/>
          </p:nvSpPr>
          <p:spPr>
            <a:xfrm>
              <a:off x="0" y="0"/>
              <a:ext cx="4688987" cy="297180"/>
            </a:xfrm>
            <a:custGeom>
              <a:avLst/>
              <a:gdLst/>
              <a:ahLst/>
              <a:cxnLst/>
              <a:rect l="l" t="t" r="r" b="b"/>
              <a:pathLst>
                <a:path w="4688987" h="297180">
                  <a:moveTo>
                    <a:pt x="4391808" y="0"/>
                  </a:moveTo>
                  <a:lnTo>
                    <a:pt x="4391808" y="129540"/>
                  </a:lnTo>
                  <a:lnTo>
                    <a:pt x="297180" y="129540"/>
                  </a:lnTo>
                  <a:lnTo>
                    <a:pt x="297180" y="0"/>
                  </a:lnTo>
                  <a:lnTo>
                    <a:pt x="0" y="0"/>
                  </a:lnTo>
                  <a:lnTo>
                    <a:pt x="0" y="297180"/>
                  </a:lnTo>
                  <a:lnTo>
                    <a:pt x="297180" y="297180"/>
                  </a:lnTo>
                  <a:lnTo>
                    <a:pt x="297180" y="167640"/>
                  </a:lnTo>
                  <a:lnTo>
                    <a:pt x="4390537" y="167640"/>
                  </a:lnTo>
                  <a:lnTo>
                    <a:pt x="4390537" y="297180"/>
                  </a:lnTo>
                  <a:lnTo>
                    <a:pt x="4688987" y="297180"/>
                  </a:lnTo>
                  <a:lnTo>
                    <a:pt x="4688987" y="0"/>
                  </a:lnTo>
                  <a:lnTo>
                    <a:pt x="4391808" y="0"/>
                  </a:lnTo>
                  <a:close/>
                  <a:moveTo>
                    <a:pt x="260350" y="260350"/>
                  </a:moveTo>
                  <a:lnTo>
                    <a:pt x="36830" y="260350"/>
                  </a:lnTo>
                  <a:lnTo>
                    <a:pt x="36830" y="36830"/>
                  </a:lnTo>
                  <a:lnTo>
                    <a:pt x="260350" y="36830"/>
                  </a:lnTo>
                  <a:lnTo>
                    <a:pt x="260350" y="260350"/>
                  </a:lnTo>
                  <a:close/>
                  <a:moveTo>
                    <a:pt x="4652158" y="260350"/>
                  </a:moveTo>
                  <a:lnTo>
                    <a:pt x="4428637" y="260350"/>
                  </a:lnTo>
                  <a:lnTo>
                    <a:pt x="4428637" y="36830"/>
                  </a:lnTo>
                  <a:lnTo>
                    <a:pt x="4652158" y="36830"/>
                  </a:lnTo>
                  <a:lnTo>
                    <a:pt x="4652158" y="260350"/>
                  </a:lnTo>
                  <a:close/>
                </a:path>
              </a:pathLst>
            </a:custGeom>
            <a:solidFill>
              <a:srgbClr val="FFFFFF"/>
            </a:solidFill>
          </p:spPr>
        </p:sp>
      </p:grpSp>
      <p:grpSp>
        <p:nvGrpSpPr>
          <p:cNvPr id="8" name="Group 8"/>
          <p:cNvGrpSpPr/>
          <p:nvPr/>
        </p:nvGrpSpPr>
        <p:grpSpPr>
          <a:xfrm>
            <a:off x="620657" y="871439"/>
            <a:ext cx="4429718" cy="314522"/>
            <a:chOff x="0" y="0"/>
            <a:chExt cx="4688987" cy="332740"/>
          </a:xfrm>
        </p:grpSpPr>
        <p:sp>
          <p:nvSpPr>
            <p:cNvPr id="9" name="Freeform 9"/>
            <p:cNvSpPr/>
            <p:nvPr/>
          </p:nvSpPr>
          <p:spPr>
            <a:xfrm>
              <a:off x="0" y="0"/>
              <a:ext cx="4688987" cy="297180"/>
            </a:xfrm>
            <a:custGeom>
              <a:avLst/>
              <a:gdLst/>
              <a:ahLst/>
              <a:cxnLst/>
              <a:rect l="l" t="t" r="r" b="b"/>
              <a:pathLst>
                <a:path w="4688987" h="297180">
                  <a:moveTo>
                    <a:pt x="4391808" y="0"/>
                  </a:moveTo>
                  <a:lnTo>
                    <a:pt x="4391808" y="129540"/>
                  </a:lnTo>
                  <a:lnTo>
                    <a:pt x="297180" y="129540"/>
                  </a:lnTo>
                  <a:lnTo>
                    <a:pt x="297180" y="0"/>
                  </a:lnTo>
                  <a:lnTo>
                    <a:pt x="0" y="0"/>
                  </a:lnTo>
                  <a:lnTo>
                    <a:pt x="0" y="297180"/>
                  </a:lnTo>
                  <a:lnTo>
                    <a:pt x="297180" y="297180"/>
                  </a:lnTo>
                  <a:lnTo>
                    <a:pt x="297180" y="167640"/>
                  </a:lnTo>
                  <a:lnTo>
                    <a:pt x="4390537" y="167640"/>
                  </a:lnTo>
                  <a:lnTo>
                    <a:pt x="4390537" y="297180"/>
                  </a:lnTo>
                  <a:lnTo>
                    <a:pt x="4688987" y="297180"/>
                  </a:lnTo>
                  <a:lnTo>
                    <a:pt x="4688987" y="0"/>
                  </a:lnTo>
                  <a:lnTo>
                    <a:pt x="4391808" y="0"/>
                  </a:lnTo>
                  <a:close/>
                  <a:moveTo>
                    <a:pt x="260350" y="260350"/>
                  </a:moveTo>
                  <a:lnTo>
                    <a:pt x="36830" y="260350"/>
                  </a:lnTo>
                  <a:lnTo>
                    <a:pt x="36830" y="36830"/>
                  </a:lnTo>
                  <a:lnTo>
                    <a:pt x="260350" y="36830"/>
                  </a:lnTo>
                  <a:lnTo>
                    <a:pt x="260350" y="260350"/>
                  </a:lnTo>
                  <a:close/>
                  <a:moveTo>
                    <a:pt x="4652158" y="260350"/>
                  </a:moveTo>
                  <a:lnTo>
                    <a:pt x="4428637" y="260350"/>
                  </a:lnTo>
                  <a:lnTo>
                    <a:pt x="4428637" y="36830"/>
                  </a:lnTo>
                  <a:lnTo>
                    <a:pt x="4652158" y="36830"/>
                  </a:lnTo>
                  <a:lnTo>
                    <a:pt x="4652158" y="260350"/>
                  </a:lnTo>
                  <a:close/>
                </a:path>
              </a:pathLst>
            </a:custGeom>
            <a:solidFill>
              <a:srgbClr val="FFFFFF"/>
            </a:solidFill>
          </p:spPr>
        </p:sp>
      </p:grpSp>
      <p:pic>
        <p:nvPicPr>
          <p:cNvPr id="10" name="Picture 10"/>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5400000">
            <a:off x="-495770" y="9496597"/>
            <a:ext cx="3525474" cy="2533934"/>
          </a:xfrm>
          <a:prstGeom prst="rect">
            <a:avLst/>
          </a:prstGeom>
        </p:spPr>
      </p:pic>
      <p:sp>
        <p:nvSpPr>
          <p:cNvPr id="11" name="TextBox 11"/>
          <p:cNvSpPr txBox="1"/>
          <p:nvPr/>
        </p:nvSpPr>
        <p:spPr>
          <a:xfrm>
            <a:off x="1998115" y="10000380"/>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pic>
        <p:nvPicPr>
          <p:cNvPr id="12" name="Picture 1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5400000">
            <a:off x="3107552" y="-2001004"/>
            <a:ext cx="3525474" cy="2533934"/>
          </a:xfrm>
          <a:prstGeom prst="rect">
            <a:avLst/>
          </a:prstGeom>
        </p:spPr>
      </p:pic>
      <p:pic>
        <p:nvPicPr>
          <p:cNvPr id="13" name="Picture 13"/>
          <p:cNvPicPr>
            <a:picLocks noChangeAspect="1"/>
          </p:cNvPicPr>
          <p:nvPr/>
        </p:nvPicPr>
        <p:blipFill>
          <a:blip r:embed="rId5"/>
          <a:srcRect/>
          <a:stretch>
            <a:fillRect/>
          </a:stretch>
        </p:blipFill>
        <p:spPr>
          <a:xfrm>
            <a:off x="2574802" y="9949246"/>
            <a:ext cx="320284" cy="337754"/>
          </a:xfrm>
          <a:prstGeom prst="rect">
            <a:avLst/>
          </a:prstGeom>
        </p:spPr>
      </p:pic>
      <p:sp>
        <p:nvSpPr>
          <p:cNvPr id="14" name="TextBox 14"/>
          <p:cNvSpPr txBox="1"/>
          <p:nvPr/>
        </p:nvSpPr>
        <p:spPr>
          <a:xfrm>
            <a:off x="620657" y="1412033"/>
            <a:ext cx="3541396" cy="1714500"/>
          </a:xfrm>
          <a:prstGeom prst="rect">
            <a:avLst/>
          </a:prstGeom>
        </p:spPr>
        <p:txBody>
          <a:bodyPr lIns="0" tIns="0" rIns="0" bIns="0" rtlCol="0" anchor="t">
            <a:spAutoFit/>
          </a:bodyPr>
          <a:lstStyle/>
          <a:p>
            <a:pPr>
              <a:lnSpc>
                <a:spcPts val="6762"/>
              </a:lnSpc>
            </a:pPr>
            <a:r>
              <a:rPr lang="en-US" sz="5635" spc="394">
                <a:solidFill>
                  <a:srgbClr val="FFFFFF"/>
                </a:solidFill>
                <a:latin typeface="Bebas Neue Bold"/>
              </a:rPr>
              <a:t>FALSE</a:t>
            </a:r>
          </a:p>
          <a:p>
            <a:pPr>
              <a:lnSpc>
                <a:spcPts val="6762"/>
              </a:lnSpc>
            </a:pPr>
            <a:r>
              <a:rPr lang="en-US" sz="5635" spc="394">
                <a:solidFill>
                  <a:srgbClr val="FFFFFF"/>
                </a:solidFill>
                <a:latin typeface="Bebas Neue Bold"/>
              </a:rPr>
              <a:t>ADVERTISING</a:t>
            </a:r>
          </a:p>
        </p:txBody>
      </p:sp>
      <p:sp>
        <p:nvSpPr>
          <p:cNvPr id="15" name="TextBox 15"/>
          <p:cNvSpPr txBox="1"/>
          <p:nvPr/>
        </p:nvSpPr>
        <p:spPr>
          <a:xfrm>
            <a:off x="605780" y="3286458"/>
            <a:ext cx="4444594" cy="4581525"/>
          </a:xfrm>
          <a:prstGeom prst="rect">
            <a:avLst/>
          </a:prstGeom>
        </p:spPr>
        <p:txBody>
          <a:bodyPr lIns="0" tIns="0" rIns="0" bIns="0" rtlCol="0" anchor="t">
            <a:spAutoFit/>
          </a:bodyPr>
          <a:lstStyle/>
          <a:p>
            <a:pPr>
              <a:lnSpc>
                <a:spcPts val="2322"/>
              </a:lnSpc>
            </a:pPr>
            <a:r>
              <a:rPr lang="en-US" sz="1935" spc="135">
                <a:solidFill>
                  <a:srgbClr val="FFFFFF"/>
                </a:solidFill>
                <a:latin typeface="Montserrat Light"/>
              </a:rPr>
              <a:t>IN THE LAST FIFTEEN YEARS, THE FEDERAL TRADE COMMISSION HAS AIDED IN THE RETURN  OF MILLIONS OF DOLLARS TO CONSUMERS WHO WERE VICTIMS OF FALSE, DECEPTIVE &amp; MISLEADING ADVERTISING.  </a:t>
            </a:r>
          </a:p>
          <a:p>
            <a:pPr>
              <a:lnSpc>
                <a:spcPts val="2322"/>
              </a:lnSpc>
            </a:pPr>
            <a:endParaRPr lang="en-US" sz="1935" spc="135">
              <a:solidFill>
                <a:srgbClr val="FFFFFF"/>
              </a:solidFill>
              <a:latin typeface="Montserrat Light"/>
            </a:endParaRPr>
          </a:p>
          <a:p>
            <a:pPr>
              <a:lnSpc>
                <a:spcPts val="2322"/>
              </a:lnSpc>
            </a:pPr>
            <a:r>
              <a:rPr lang="en-US" sz="1935" spc="135">
                <a:solidFill>
                  <a:srgbClr val="FFFFFF"/>
                </a:solidFill>
                <a:latin typeface="Montserrat Light"/>
              </a:rPr>
              <a:t>IN THE FOLLOWING PRESENTATION, WE WILL REVIEW SEVERAL EXAMPLES.  </a:t>
            </a:r>
          </a:p>
          <a:p>
            <a:pPr>
              <a:lnSpc>
                <a:spcPts val="2322"/>
              </a:lnSpc>
            </a:pPr>
            <a:endParaRPr lang="en-US" sz="1935" spc="135">
              <a:solidFill>
                <a:srgbClr val="FFFFFF"/>
              </a:solidFill>
              <a:latin typeface="Montserrat Light"/>
            </a:endParaRPr>
          </a:p>
          <a:p>
            <a:pPr>
              <a:lnSpc>
                <a:spcPts val="2322"/>
              </a:lnSpc>
            </a:pPr>
            <a:r>
              <a:rPr lang="en-US" sz="1935" spc="135">
                <a:solidFill>
                  <a:srgbClr val="FFFFFF"/>
                </a:solidFill>
                <a:latin typeface="Montserrat Light"/>
              </a:rPr>
              <a:t>CAN YOU GUESS WHAT THE MISLEADING CLAIM IS IN EACH ADVERTISEMENT?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300" y="-1740584"/>
            <a:ext cx="5187022" cy="12027584"/>
            <a:chOff x="0" y="0"/>
            <a:chExt cx="1530881" cy="3549783"/>
          </a:xfrm>
        </p:grpSpPr>
        <p:sp>
          <p:nvSpPr>
            <p:cNvPr id="3" name="Freeform 3"/>
            <p:cNvSpPr/>
            <p:nvPr/>
          </p:nvSpPr>
          <p:spPr>
            <a:xfrm>
              <a:off x="0" y="0"/>
              <a:ext cx="1530881" cy="3549783"/>
            </a:xfrm>
            <a:custGeom>
              <a:avLst/>
              <a:gdLst/>
              <a:ahLst/>
              <a:cxnLst/>
              <a:rect l="l" t="t" r="r" b="b"/>
              <a:pathLst>
                <a:path w="1530881" h="3549783">
                  <a:moveTo>
                    <a:pt x="0" y="0"/>
                  </a:moveTo>
                  <a:lnTo>
                    <a:pt x="1530881" y="0"/>
                  </a:lnTo>
                  <a:lnTo>
                    <a:pt x="1530881" y="3549783"/>
                  </a:lnTo>
                  <a:lnTo>
                    <a:pt x="0" y="3549783"/>
                  </a:lnTo>
                  <a:close/>
                </a:path>
              </a:pathLst>
            </a:custGeom>
            <a:solidFill>
              <a:srgbClr val="F34A5C"/>
            </a:solidFill>
          </p:spPr>
        </p:sp>
      </p:gr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5400000">
            <a:off x="-1187720" y="9754070"/>
            <a:ext cx="3525474" cy="2533934"/>
          </a:xfrm>
          <a:prstGeom prst="rect">
            <a:avLst/>
          </a:prstGeom>
        </p:spPr>
      </p:pic>
      <p:sp>
        <p:nvSpPr>
          <p:cNvPr id="5" name="TextBox 5"/>
          <p:cNvSpPr txBox="1"/>
          <p:nvPr/>
        </p:nvSpPr>
        <p:spPr>
          <a:xfrm>
            <a:off x="14790676" y="9880239"/>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grpSp>
        <p:nvGrpSpPr>
          <p:cNvPr id="6" name="Group 6"/>
          <p:cNvGrpSpPr/>
          <p:nvPr/>
        </p:nvGrpSpPr>
        <p:grpSpPr>
          <a:xfrm>
            <a:off x="335888" y="1534359"/>
            <a:ext cx="4286646" cy="259729"/>
            <a:chOff x="0" y="0"/>
            <a:chExt cx="5494778" cy="332740"/>
          </a:xfrm>
        </p:grpSpPr>
        <p:sp>
          <p:nvSpPr>
            <p:cNvPr id="7" name="Freeform 7"/>
            <p:cNvSpPr/>
            <p:nvPr/>
          </p:nvSpPr>
          <p:spPr>
            <a:xfrm>
              <a:off x="0" y="0"/>
              <a:ext cx="5494778" cy="297180"/>
            </a:xfrm>
            <a:custGeom>
              <a:avLst/>
              <a:gdLst/>
              <a:ahLst/>
              <a:cxnLst/>
              <a:rect l="l" t="t" r="r" b="b"/>
              <a:pathLst>
                <a:path w="5494778" h="297180">
                  <a:moveTo>
                    <a:pt x="5197598" y="0"/>
                  </a:moveTo>
                  <a:lnTo>
                    <a:pt x="5197598" y="129540"/>
                  </a:lnTo>
                  <a:lnTo>
                    <a:pt x="297180" y="129540"/>
                  </a:lnTo>
                  <a:lnTo>
                    <a:pt x="297180" y="0"/>
                  </a:lnTo>
                  <a:lnTo>
                    <a:pt x="0" y="0"/>
                  </a:lnTo>
                  <a:lnTo>
                    <a:pt x="0" y="297180"/>
                  </a:lnTo>
                  <a:lnTo>
                    <a:pt x="297180" y="297180"/>
                  </a:lnTo>
                  <a:lnTo>
                    <a:pt x="297180" y="167640"/>
                  </a:lnTo>
                  <a:lnTo>
                    <a:pt x="5196328" y="167640"/>
                  </a:lnTo>
                  <a:lnTo>
                    <a:pt x="5196328" y="297180"/>
                  </a:lnTo>
                  <a:lnTo>
                    <a:pt x="5494778" y="297180"/>
                  </a:lnTo>
                  <a:lnTo>
                    <a:pt x="5494778" y="0"/>
                  </a:lnTo>
                  <a:lnTo>
                    <a:pt x="5197598" y="0"/>
                  </a:lnTo>
                  <a:close/>
                  <a:moveTo>
                    <a:pt x="260350" y="260350"/>
                  </a:moveTo>
                  <a:lnTo>
                    <a:pt x="36830" y="260350"/>
                  </a:lnTo>
                  <a:lnTo>
                    <a:pt x="36830" y="36830"/>
                  </a:lnTo>
                  <a:lnTo>
                    <a:pt x="260350" y="36830"/>
                  </a:lnTo>
                  <a:lnTo>
                    <a:pt x="260350" y="260350"/>
                  </a:lnTo>
                  <a:close/>
                  <a:moveTo>
                    <a:pt x="5457948" y="260350"/>
                  </a:moveTo>
                  <a:lnTo>
                    <a:pt x="5234428" y="260350"/>
                  </a:lnTo>
                  <a:lnTo>
                    <a:pt x="5234428" y="36830"/>
                  </a:lnTo>
                  <a:lnTo>
                    <a:pt x="5457948" y="36830"/>
                  </a:lnTo>
                  <a:lnTo>
                    <a:pt x="5457948" y="260350"/>
                  </a:lnTo>
                  <a:close/>
                </a:path>
              </a:pathLst>
            </a:custGeom>
            <a:solidFill>
              <a:srgbClr val="FFFFFF"/>
            </a:solidFill>
          </p:spPr>
        </p:sp>
      </p:grpSp>
      <p:pic>
        <p:nvPicPr>
          <p:cNvPr id="8" name="Picture 8"/>
          <p:cNvPicPr>
            <a:picLocks noChangeAspect="1"/>
          </p:cNvPicPr>
          <p:nvPr/>
        </p:nvPicPr>
        <p:blipFill>
          <a:blip r:embed="rId5"/>
          <a:srcRect/>
          <a:stretch>
            <a:fillRect/>
          </a:stretch>
        </p:blipFill>
        <p:spPr>
          <a:xfrm>
            <a:off x="15443819" y="9829105"/>
            <a:ext cx="320284" cy="337754"/>
          </a:xfrm>
          <a:prstGeom prst="rect">
            <a:avLst/>
          </a:prstGeom>
        </p:spPr>
      </p:pic>
      <p:pic>
        <p:nvPicPr>
          <p:cNvPr id="9" name="Picture 9"/>
          <p:cNvPicPr>
            <a:picLocks noChangeAspect="1"/>
          </p:cNvPicPr>
          <p:nvPr/>
        </p:nvPicPr>
        <p:blipFill>
          <a:blip r:embed="rId6"/>
          <a:srcRect/>
          <a:stretch>
            <a:fillRect/>
          </a:stretch>
        </p:blipFill>
        <p:spPr>
          <a:xfrm>
            <a:off x="1274543" y="399772"/>
            <a:ext cx="2409336" cy="883423"/>
          </a:xfrm>
          <a:prstGeom prst="rect">
            <a:avLst/>
          </a:prstGeom>
        </p:spPr>
      </p:pic>
      <p:pic>
        <p:nvPicPr>
          <p:cNvPr id="10" name="Picture 10"/>
          <p:cNvPicPr>
            <a:picLocks noChangeAspect="1"/>
          </p:cNvPicPr>
          <p:nvPr/>
        </p:nvPicPr>
        <p:blipFill>
          <a:blip r:embed="rId7"/>
          <a:srcRect/>
          <a:stretch>
            <a:fillRect/>
          </a:stretch>
        </p:blipFill>
        <p:spPr>
          <a:xfrm>
            <a:off x="665290" y="3271378"/>
            <a:ext cx="3627842" cy="5152308"/>
          </a:xfrm>
          <a:prstGeom prst="rect">
            <a:avLst/>
          </a:prstGeom>
        </p:spPr>
      </p:pic>
      <p:sp>
        <p:nvSpPr>
          <p:cNvPr id="11" name="TextBox 11"/>
          <p:cNvSpPr txBox="1"/>
          <p:nvPr/>
        </p:nvSpPr>
        <p:spPr>
          <a:xfrm>
            <a:off x="124046" y="597424"/>
            <a:ext cx="4710330" cy="2114550"/>
          </a:xfrm>
          <a:prstGeom prst="rect">
            <a:avLst/>
          </a:prstGeom>
        </p:spPr>
        <p:txBody>
          <a:bodyPr lIns="0" tIns="0" rIns="0" bIns="0" rtlCol="0" anchor="t">
            <a:spAutoFit/>
          </a:bodyPr>
          <a:lstStyle/>
          <a:p>
            <a:pPr algn="ctr">
              <a:lnSpc>
                <a:spcPts val="4132"/>
              </a:lnSpc>
            </a:pPr>
            <a:endParaRPr/>
          </a:p>
          <a:p>
            <a:pPr algn="ctr">
              <a:lnSpc>
                <a:spcPts val="4132"/>
              </a:lnSpc>
            </a:pPr>
            <a:endParaRPr/>
          </a:p>
          <a:p>
            <a:pPr algn="ctr">
              <a:lnSpc>
                <a:spcPts val="4132"/>
              </a:lnSpc>
            </a:pPr>
            <a:endParaRPr/>
          </a:p>
          <a:p>
            <a:pPr algn="ctr">
              <a:lnSpc>
                <a:spcPts val="4132"/>
              </a:lnSpc>
            </a:pPr>
            <a:r>
              <a:rPr lang="en-US" sz="3444" spc="241">
                <a:solidFill>
                  <a:srgbClr val="FFFFFF"/>
                </a:solidFill>
                <a:latin typeface="Bebas Neue"/>
              </a:rPr>
              <a:t>PRODUCT: CEREAL </a:t>
            </a:r>
          </a:p>
        </p:txBody>
      </p:sp>
      <p:pic>
        <p:nvPicPr>
          <p:cNvPr id="12" name="Picture 12"/>
          <p:cNvPicPr>
            <a:picLocks noChangeAspect="1"/>
          </p:cNvPicPr>
          <p:nvPr>
            <a:videoFile r:link="rId1"/>
          </p:nvPr>
        </p:nvPicPr>
        <p:blipFill>
          <a:blip r:embed="rId8"/>
          <a:stretch>
            <a:fillRect/>
          </a:stretch>
        </p:blipFill>
        <p:spPr>
          <a:xfrm>
            <a:off x="6665038" y="1346462"/>
            <a:ext cx="10125433" cy="7594076"/>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300" y="-1740584"/>
            <a:ext cx="5187022" cy="12027584"/>
            <a:chOff x="0" y="0"/>
            <a:chExt cx="1530881" cy="3549783"/>
          </a:xfrm>
        </p:grpSpPr>
        <p:sp>
          <p:nvSpPr>
            <p:cNvPr id="3" name="Freeform 3"/>
            <p:cNvSpPr/>
            <p:nvPr/>
          </p:nvSpPr>
          <p:spPr>
            <a:xfrm>
              <a:off x="0" y="0"/>
              <a:ext cx="1530881" cy="3549783"/>
            </a:xfrm>
            <a:custGeom>
              <a:avLst/>
              <a:gdLst/>
              <a:ahLst/>
              <a:cxnLst/>
              <a:rect l="l" t="t" r="r" b="b"/>
              <a:pathLst>
                <a:path w="1530881" h="3549783">
                  <a:moveTo>
                    <a:pt x="0" y="0"/>
                  </a:moveTo>
                  <a:lnTo>
                    <a:pt x="1530881" y="0"/>
                  </a:lnTo>
                  <a:lnTo>
                    <a:pt x="1530881" y="3549783"/>
                  </a:lnTo>
                  <a:lnTo>
                    <a:pt x="0" y="3549783"/>
                  </a:lnTo>
                  <a:close/>
                </a:path>
              </a:pathLst>
            </a:custGeom>
            <a:solidFill>
              <a:srgbClr val="F34A5C"/>
            </a:solidFill>
          </p:spPr>
        </p:sp>
      </p:gr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1187720" y="9754070"/>
            <a:ext cx="3525474" cy="2533934"/>
          </a:xfrm>
          <a:prstGeom prst="rect">
            <a:avLst/>
          </a:prstGeom>
        </p:spPr>
      </p:pic>
      <p:grpSp>
        <p:nvGrpSpPr>
          <p:cNvPr id="5" name="Group 5"/>
          <p:cNvGrpSpPr/>
          <p:nvPr/>
        </p:nvGrpSpPr>
        <p:grpSpPr>
          <a:xfrm>
            <a:off x="335888" y="1534359"/>
            <a:ext cx="4286646" cy="259729"/>
            <a:chOff x="0" y="0"/>
            <a:chExt cx="5494778" cy="332740"/>
          </a:xfrm>
        </p:grpSpPr>
        <p:sp>
          <p:nvSpPr>
            <p:cNvPr id="6" name="Freeform 6"/>
            <p:cNvSpPr/>
            <p:nvPr/>
          </p:nvSpPr>
          <p:spPr>
            <a:xfrm>
              <a:off x="0" y="0"/>
              <a:ext cx="5494778" cy="297180"/>
            </a:xfrm>
            <a:custGeom>
              <a:avLst/>
              <a:gdLst/>
              <a:ahLst/>
              <a:cxnLst/>
              <a:rect l="l" t="t" r="r" b="b"/>
              <a:pathLst>
                <a:path w="5494778" h="297180">
                  <a:moveTo>
                    <a:pt x="5197598" y="0"/>
                  </a:moveTo>
                  <a:lnTo>
                    <a:pt x="5197598" y="129540"/>
                  </a:lnTo>
                  <a:lnTo>
                    <a:pt x="297180" y="129540"/>
                  </a:lnTo>
                  <a:lnTo>
                    <a:pt x="297180" y="0"/>
                  </a:lnTo>
                  <a:lnTo>
                    <a:pt x="0" y="0"/>
                  </a:lnTo>
                  <a:lnTo>
                    <a:pt x="0" y="297180"/>
                  </a:lnTo>
                  <a:lnTo>
                    <a:pt x="297180" y="297180"/>
                  </a:lnTo>
                  <a:lnTo>
                    <a:pt x="297180" y="167640"/>
                  </a:lnTo>
                  <a:lnTo>
                    <a:pt x="5196328" y="167640"/>
                  </a:lnTo>
                  <a:lnTo>
                    <a:pt x="5196328" y="297180"/>
                  </a:lnTo>
                  <a:lnTo>
                    <a:pt x="5494778" y="297180"/>
                  </a:lnTo>
                  <a:lnTo>
                    <a:pt x="5494778" y="0"/>
                  </a:lnTo>
                  <a:lnTo>
                    <a:pt x="5197598" y="0"/>
                  </a:lnTo>
                  <a:close/>
                  <a:moveTo>
                    <a:pt x="260350" y="260350"/>
                  </a:moveTo>
                  <a:lnTo>
                    <a:pt x="36830" y="260350"/>
                  </a:lnTo>
                  <a:lnTo>
                    <a:pt x="36830" y="36830"/>
                  </a:lnTo>
                  <a:lnTo>
                    <a:pt x="260350" y="36830"/>
                  </a:lnTo>
                  <a:lnTo>
                    <a:pt x="260350" y="260350"/>
                  </a:lnTo>
                  <a:close/>
                  <a:moveTo>
                    <a:pt x="5457948" y="260350"/>
                  </a:moveTo>
                  <a:lnTo>
                    <a:pt x="5234428" y="260350"/>
                  </a:lnTo>
                  <a:lnTo>
                    <a:pt x="5234428" y="36830"/>
                  </a:lnTo>
                  <a:lnTo>
                    <a:pt x="5457948" y="36830"/>
                  </a:lnTo>
                  <a:lnTo>
                    <a:pt x="5457948" y="260350"/>
                  </a:lnTo>
                  <a:close/>
                </a:path>
              </a:pathLst>
            </a:custGeom>
            <a:solidFill>
              <a:srgbClr val="FFFFFF"/>
            </a:solidFill>
          </p:spPr>
        </p:sp>
      </p:grpSp>
      <p:sp>
        <p:nvSpPr>
          <p:cNvPr id="7" name="TextBox 7"/>
          <p:cNvSpPr txBox="1"/>
          <p:nvPr/>
        </p:nvSpPr>
        <p:spPr>
          <a:xfrm>
            <a:off x="14790676" y="9880239"/>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pic>
        <p:nvPicPr>
          <p:cNvPr id="8" name="Picture 8"/>
          <p:cNvPicPr>
            <a:picLocks noChangeAspect="1"/>
          </p:cNvPicPr>
          <p:nvPr/>
        </p:nvPicPr>
        <p:blipFill>
          <a:blip r:embed="rId4"/>
          <a:srcRect/>
          <a:stretch>
            <a:fillRect/>
          </a:stretch>
        </p:blipFill>
        <p:spPr>
          <a:xfrm>
            <a:off x="15443819" y="9829105"/>
            <a:ext cx="320284" cy="337754"/>
          </a:xfrm>
          <a:prstGeom prst="rect">
            <a:avLst/>
          </a:prstGeom>
        </p:spPr>
      </p:pic>
      <p:pic>
        <p:nvPicPr>
          <p:cNvPr id="9" name="Picture 9"/>
          <p:cNvPicPr>
            <a:picLocks noChangeAspect="1"/>
          </p:cNvPicPr>
          <p:nvPr/>
        </p:nvPicPr>
        <p:blipFill>
          <a:blip r:embed="rId5"/>
          <a:srcRect/>
          <a:stretch>
            <a:fillRect/>
          </a:stretch>
        </p:blipFill>
        <p:spPr>
          <a:xfrm>
            <a:off x="1274543" y="399772"/>
            <a:ext cx="2409336" cy="883423"/>
          </a:xfrm>
          <a:prstGeom prst="rect">
            <a:avLst/>
          </a:prstGeom>
        </p:spPr>
      </p:pic>
      <p:pic>
        <p:nvPicPr>
          <p:cNvPr id="10" name="Picture 10"/>
          <p:cNvPicPr>
            <a:picLocks noChangeAspect="1"/>
          </p:cNvPicPr>
          <p:nvPr/>
        </p:nvPicPr>
        <p:blipFill>
          <a:blip r:embed="rId6"/>
          <a:srcRect/>
          <a:stretch>
            <a:fillRect/>
          </a:stretch>
        </p:blipFill>
        <p:spPr>
          <a:xfrm>
            <a:off x="665290" y="3271378"/>
            <a:ext cx="3627842" cy="5152308"/>
          </a:xfrm>
          <a:prstGeom prst="rect">
            <a:avLst/>
          </a:prstGeom>
        </p:spPr>
      </p:pic>
      <p:sp>
        <p:nvSpPr>
          <p:cNvPr id="11" name="TextBox 11"/>
          <p:cNvSpPr txBox="1"/>
          <p:nvPr/>
        </p:nvSpPr>
        <p:spPr>
          <a:xfrm>
            <a:off x="6164313" y="1226045"/>
            <a:ext cx="10870250" cy="5724854"/>
          </a:xfrm>
          <a:prstGeom prst="rect">
            <a:avLst/>
          </a:prstGeom>
        </p:spPr>
        <p:txBody>
          <a:bodyPr lIns="0" tIns="0" rIns="0" bIns="0" rtlCol="0" anchor="t">
            <a:spAutoFit/>
          </a:bodyPr>
          <a:lstStyle/>
          <a:p>
            <a:pPr>
              <a:lnSpc>
                <a:spcPts val="3821"/>
              </a:lnSpc>
            </a:pPr>
            <a:r>
              <a:rPr lang="en-US" sz="2749" spc="109">
                <a:solidFill>
                  <a:srgbClr val="000000"/>
                </a:solidFill>
                <a:latin typeface="Montserrat Light Bold"/>
              </a:rPr>
              <a:t>THE CLAIM:</a:t>
            </a:r>
          </a:p>
          <a:p>
            <a:pPr>
              <a:lnSpc>
                <a:spcPts val="3821"/>
              </a:lnSpc>
            </a:pPr>
            <a:endParaRPr lang="en-US" sz="2749" spc="109">
              <a:solidFill>
                <a:srgbClr val="000000"/>
              </a:solidFill>
              <a:latin typeface="Montserrat Light Bold"/>
            </a:endParaRPr>
          </a:p>
          <a:p>
            <a:pPr>
              <a:lnSpc>
                <a:spcPts val="3821"/>
              </a:lnSpc>
            </a:pPr>
            <a:r>
              <a:rPr lang="en-US" sz="2749" spc="109">
                <a:solidFill>
                  <a:srgbClr val="000000"/>
                </a:solidFill>
                <a:latin typeface="Montserrat"/>
              </a:rPr>
              <a:t>In this commercial, Kellogg's made the claim that its Frosted Mini Wheats cereal was "clinically proven" to improve attentiveness in children by 20%.</a:t>
            </a:r>
          </a:p>
          <a:p>
            <a:pPr>
              <a:lnSpc>
                <a:spcPts val="3821"/>
              </a:lnSpc>
            </a:pPr>
            <a:endParaRPr lang="en-US" sz="2749" spc="109">
              <a:solidFill>
                <a:srgbClr val="000000"/>
              </a:solidFill>
              <a:latin typeface="Montserrat"/>
            </a:endParaRPr>
          </a:p>
          <a:p>
            <a:pPr>
              <a:lnSpc>
                <a:spcPts val="3821"/>
              </a:lnSpc>
            </a:pPr>
            <a:r>
              <a:rPr lang="en-US" sz="2749" spc="109">
                <a:solidFill>
                  <a:srgbClr val="000000"/>
                </a:solidFill>
                <a:latin typeface="Montserrat"/>
              </a:rPr>
              <a:t>The FTC found this claim to be unsubstantiated, and Kellogg's agreed to a $4 million settlement and to stop using the ads.  They also agreed to discontinue any advertising messaging that suggested the brand could improve attentiveness. </a:t>
            </a:r>
          </a:p>
          <a:p>
            <a:pPr>
              <a:lnSpc>
                <a:spcPts val="3821"/>
              </a:lnSpc>
            </a:pPr>
            <a:endParaRPr lang="en-US" sz="2749" spc="109">
              <a:solidFill>
                <a:srgbClr val="000000"/>
              </a:solidFill>
              <a:latin typeface="Montserrat"/>
            </a:endParaRPr>
          </a:p>
        </p:txBody>
      </p:sp>
      <p:sp>
        <p:nvSpPr>
          <p:cNvPr id="12" name="TextBox 12"/>
          <p:cNvSpPr txBox="1"/>
          <p:nvPr/>
        </p:nvSpPr>
        <p:spPr>
          <a:xfrm>
            <a:off x="124046" y="597424"/>
            <a:ext cx="4710330" cy="2114550"/>
          </a:xfrm>
          <a:prstGeom prst="rect">
            <a:avLst/>
          </a:prstGeom>
        </p:spPr>
        <p:txBody>
          <a:bodyPr lIns="0" tIns="0" rIns="0" bIns="0" rtlCol="0" anchor="t">
            <a:spAutoFit/>
          </a:bodyPr>
          <a:lstStyle/>
          <a:p>
            <a:pPr algn="ctr">
              <a:lnSpc>
                <a:spcPts val="4132"/>
              </a:lnSpc>
            </a:pPr>
            <a:endParaRPr/>
          </a:p>
          <a:p>
            <a:pPr algn="ctr">
              <a:lnSpc>
                <a:spcPts val="4132"/>
              </a:lnSpc>
            </a:pPr>
            <a:endParaRPr/>
          </a:p>
          <a:p>
            <a:pPr algn="ctr">
              <a:lnSpc>
                <a:spcPts val="4132"/>
              </a:lnSpc>
            </a:pPr>
            <a:endParaRPr/>
          </a:p>
          <a:p>
            <a:pPr algn="ctr">
              <a:lnSpc>
                <a:spcPts val="4132"/>
              </a:lnSpc>
            </a:pPr>
            <a:r>
              <a:rPr lang="en-US" sz="3444" spc="241">
                <a:solidFill>
                  <a:srgbClr val="FFFFFF"/>
                </a:solidFill>
                <a:latin typeface="Bebas Neue"/>
              </a:rPr>
              <a:t>PRODUCT: CEREAL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300" y="-1740584"/>
            <a:ext cx="5187022" cy="12027584"/>
            <a:chOff x="0" y="0"/>
            <a:chExt cx="1530881" cy="3549783"/>
          </a:xfrm>
        </p:grpSpPr>
        <p:sp>
          <p:nvSpPr>
            <p:cNvPr id="3" name="Freeform 3"/>
            <p:cNvSpPr/>
            <p:nvPr/>
          </p:nvSpPr>
          <p:spPr>
            <a:xfrm>
              <a:off x="0" y="0"/>
              <a:ext cx="1530881" cy="3549783"/>
            </a:xfrm>
            <a:custGeom>
              <a:avLst/>
              <a:gdLst/>
              <a:ahLst/>
              <a:cxnLst/>
              <a:rect l="l" t="t" r="r" b="b"/>
              <a:pathLst>
                <a:path w="1530881" h="3549783">
                  <a:moveTo>
                    <a:pt x="0" y="0"/>
                  </a:moveTo>
                  <a:lnTo>
                    <a:pt x="1530881" y="0"/>
                  </a:lnTo>
                  <a:lnTo>
                    <a:pt x="1530881" y="3549783"/>
                  </a:lnTo>
                  <a:lnTo>
                    <a:pt x="0" y="3549783"/>
                  </a:lnTo>
                  <a:close/>
                </a:path>
              </a:pathLst>
            </a:custGeom>
            <a:solidFill>
              <a:srgbClr val="F34A5C"/>
            </a:solidFill>
          </p:spPr>
        </p:sp>
      </p:gr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1187720" y="9754070"/>
            <a:ext cx="3525474" cy="2533934"/>
          </a:xfrm>
          <a:prstGeom prst="rect">
            <a:avLst/>
          </a:prstGeom>
        </p:spPr>
      </p:pic>
      <p:sp>
        <p:nvSpPr>
          <p:cNvPr id="5" name="TextBox 5"/>
          <p:cNvSpPr txBox="1"/>
          <p:nvPr/>
        </p:nvSpPr>
        <p:spPr>
          <a:xfrm>
            <a:off x="14790676" y="9880239"/>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pic>
        <p:nvPicPr>
          <p:cNvPr id="6" name="Picture 6"/>
          <p:cNvPicPr>
            <a:picLocks noChangeAspect="1"/>
          </p:cNvPicPr>
          <p:nvPr/>
        </p:nvPicPr>
        <p:blipFill>
          <a:blip r:embed="rId4"/>
          <a:srcRect/>
          <a:stretch>
            <a:fillRect/>
          </a:stretch>
        </p:blipFill>
        <p:spPr>
          <a:xfrm>
            <a:off x="15443819" y="9829105"/>
            <a:ext cx="320284" cy="337754"/>
          </a:xfrm>
          <a:prstGeom prst="rect">
            <a:avLst/>
          </a:prstGeom>
        </p:spPr>
      </p:pic>
      <p:pic>
        <p:nvPicPr>
          <p:cNvPr id="7" name="Picture 7"/>
          <p:cNvPicPr>
            <a:picLocks noChangeAspect="1"/>
          </p:cNvPicPr>
          <p:nvPr/>
        </p:nvPicPr>
        <p:blipFill>
          <a:blip r:embed="rId5"/>
          <a:srcRect/>
          <a:stretch>
            <a:fillRect/>
          </a:stretch>
        </p:blipFill>
        <p:spPr>
          <a:xfrm>
            <a:off x="6193968" y="1664224"/>
            <a:ext cx="10760647" cy="6219891"/>
          </a:xfrm>
          <a:prstGeom prst="rect">
            <a:avLst/>
          </a:prstGeom>
        </p:spPr>
      </p:pic>
      <p:sp>
        <p:nvSpPr>
          <p:cNvPr id="8" name="TextBox 8"/>
          <p:cNvSpPr txBox="1"/>
          <p:nvPr/>
        </p:nvSpPr>
        <p:spPr>
          <a:xfrm>
            <a:off x="124046" y="597424"/>
            <a:ext cx="4710330" cy="2114550"/>
          </a:xfrm>
          <a:prstGeom prst="rect">
            <a:avLst/>
          </a:prstGeom>
        </p:spPr>
        <p:txBody>
          <a:bodyPr lIns="0" tIns="0" rIns="0" bIns="0" rtlCol="0" anchor="t">
            <a:spAutoFit/>
          </a:bodyPr>
          <a:lstStyle/>
          <a:p>
            <a:pPr algn="ctr">
              <a:lnSpc>
                <a:spcPts val="4132"/>
              </a:lnSpc>
            </a:pPr>
            <a:endParaRPr/>
          </a:p>
          <a:p>
            <a:pPr algn="ctr">
              <a:lnSpc>
                <a:spcPts val="4132"/>
              </a:lnSpc>
            </a:pPr>
            <a:endParaRPr/>
          </a:p>
          <a:p>
            <a:pPr algn="ctr">
              <a:lnSpc>
                <a:spcPts val="4132"/>
              </a:lnSpc>
            </a:pPr>
            <a:endParaRPr/>
          </a:p>
          <a:p>
            <a:pPr algn="ctr">
              <a:lnSpc>
                <a:spcPts val="4132"/>
              </a:lnSpc>
            </a:pPr>
            <a:r>
              <a:rPr lang="en-US" sz="3444" spc="241">
                <a:solidFill>
                  <a:srgbClr val="FFFFFF"/>
                </a:solidFill>
                <a:latin typeface="Bebas Neue"/>
              </a:rPr>
              <a:t>PRODUCT: GUM </a:t>
            </a:r>
          </a:p>
        </p:txBody>
      </p:sp>
      <p:grpSp>
        <p:nvGrpSpPr>
          <p:cNvPr id="9" name="Group 9"/>
          <p:cNvGrpSpPr/>
          <p:nvPr/>
        </p:nvGrpSpPr>
        <p:grpSpPr>
          <a:xfrm>
            <a:off x="335888" y="1534359"/>
            <a:ext cx="4286646" cy="259729"/>
            <a:chOff x="0" y="0"/>
            <a:chExt cx="5494778" cy="332740"/>
          </a:xfrm>
        </p:grpSpPr>
        <p:sp>
          <p:nvSpPr>
            <p:cNvPr id="10" name="Freeform 10"/>
            <p:cNvSpPr/>
            <p:nvPr/>
          </p:nvSpPr>
          <p:spPr>
            <a:xfrm>
              <a:off x="0" y="0"/>
              <a:ext cx="5494778" cy="297180"/>
            </a:xfrm>
            <a:custGeom>
              <a:avLst/>
              <a:gdLst/>
              <a:ahLst/>
              <a:cxnLst/>
              <a:rect l="l" t="t" r="r" b="b"/>
              <a:pathLst>
                <a:path w="5494778" h="297180">
                  <a:moveTo>
                    <a:pt x="5197598" y="0"/>
                  </a:moveTo>
                  <a:lnTo>
                    <a:pt x="5197598" y="129540"/>
                  </a:lnTo>
                  <a:lnTo>
                    <a:pt x="297180" y="129540"/>
                  </a:lnTo>
                  <a:lnTo>
                    <a:pt x="297180" y="0"/>
                  </a:lnTo>
                  <a:lnTo>
                    <a:pt x="0" y="0"/>
                  </a:lnTo>
                  <a:lnTo>
                    <a:pt x="0" y="297180"/>
                  </a:lnTo>
                  <a:lnTo>
                    <a:pt x="297180" y="297180"/>
                  </a:lnTo>
                  <a:lnTo>
                    <a:pt x="297180" y="167640"/>
                  </a:lnTo>
                  <a:lnTo>
                    <a:pt x="5196328" y="167640"/>
                  </a:lnTo>
                  <a:lnTo>
                    <a:pt x="5196328" y="297180"/>
                  </a:lnTo>
                  <a:lnTo>
                    <a:pt x="5494778" y="297180"/>
                  </a:lnTo>
                  <a:lnTo>
                    <a:pt x="5494778" y="0"/>
                  </a:lnTo>
                  <a:lnTo>
                    <a:pt x="5197598" y="0"/>
                  </a:lnTo>
                  <a:close/>
                  <a:moveTo>
                    <a:pt x="260350" y="260350"/>
                  </a:moveTo>
                  <a:lnTo>
                    <a:pt x="36830" y="260350"/>
                  </a:lnTo>
                  <a:lnTo>
                    <a:pt x="36830" y="36830"/>
                  </a:lnTo>
                  <a:lnTo>
                    <a:pt x="260350" y="36830"/>
                  </a:lnTo>
                  <a:lnTo>
                    <a:pt x="260350" y="260350"/>
                  </a:lnTo>
                  <a:close/>
                  <a:moveTo>
                    <a:pt x="5457948" y="260350"/>
                  </a:moveTo>
                  <a:lnTo>
                    <a:pt x="5234428" y="260350"/>
                  </a:lnTo>
                  <a:lnTo>
                    <a:pt x="5234428" y="36830"/>
                  </a:lnTo>
                  <a:lnTo>
                    <a:pt x="5457948" y="36830"/>
                  </a:lnTo>
                  <a:lnTo>
                    <a:pt x="5457948" y="260350"/>
                  </a:lnTo>
                  <a:close/>
                </a:path>
              </a:pathLst>
            </a:custGeom>
            <a:solidFill>
              <a:srgbClr val="FFFFFF"/>
            </a:solidFill>
          </p:spPr>
        </p:sp>
      </p:grpSp>
      <p:pic>
        <p:nvPicPr>
          <p:cNvPr id="11" name="Picture 11"/>
          <p:cNvPicPr>
            <a:picLocks noChangeAspect="1"/>
          </p:cNvPicPr>
          <p:nvPr/>
        </p:nvPicPr>
        <p:blipFill>
          <a:blip r:embed="rId6"/>
          <a:srcRect t="40412" b="39401"/>
          <a:stretch>
            <a:fillRect/>
          </a:stretch>
        </p:blipFill>
        <p:spPr>
          <a:xfrm>
            <a:off x="1141480" y="616474"/>
            <a:ext cx="2675462" cy="540069"/>
          </a:xfrm>
          <a:prstGeom prst="rect">
            <a:avLst/>
          </a:prstGeom>
        </p:spPr>
      </p:pic>
      <p:pic>
        <p:nvPicPr>
          <p:cNvPr id="12" name="Picture 12"/>
          <p:cNvPicPr>
            <a:picLocks noChangeAspect="1"/>
          </p:cNvPicPr>
          <p:nvPr/>
        </p:nvPicPr>
        <p:blipFill>
          <a:blip r:embed="rId7"/>
          <a:srcRect l="12518" t="10400" r="17526" b="16948"/>
          <a:stretch>
            <a:fillRect/>
          </a:stretch>
        </p:blipFill>
        <p:spPr>
          <a:xfrm>
            <a:off x="695173" y="3413959"/>
            <a:ext cx="3568077" cy="4817289"/>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300" y="-1740584"/>
            <a:ext cx="5187022" cy="12027584"/>
            <a:chOff x="0" y="0"/>
            <a:chExt cx="1530881" cy="3549783"/>
          </a:xfrm>
        </p:grpSpPr>
        <p:sp>
          <p:nvSpPr>
            <p:cNvPr id="3" name="Freeform 3"/>
            <p:cNvSpPr/>
            <p:nvPr/>
          </p:nvSpPr>
          <p:spPr>
            <a:xfrm>
              <a:off x="0" y="0"/>
              <a:ext cx="1530881" cy="3549783"/>
            </a:xfrm>
            <a:custGeom>
              <a:avLst/>
              <a:gdLst/>
              <a:ahLst/>
              <a:cxnLst/>
              <a:rect l="l" t="t" r="r" b="b"/>
              <a:pathLst>
                <a:path w="1530881" h="3549783">
                  <a:moveTo>
                    <a:pt x="0" y="0"/>
                  </a:moveTo>
                  <a:lnTo>
                    <a:pt x="1530881" y="0"/>
                  </a:lnTo>
                  <a:lnTo>
                    <a:pt x="1530881" y="3549783"/>
                  </a:lnTo>
                  <a:lnTo>
                    <a:pt x="0" y="3549783"/>
                  </a:lnTo>
                  <a:close/>
                </a:path>
              </a:pathLst>
            </a:custGeom>
            <a:solidFill>
              <a:srgbClr val="F34A5C"/>
            </a:solidFill>
          </p:spPr>
        </p:sp>
      </p:gr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1187720" y="9754070"/>
            <a:ext cx="3525474" cy="2533934"/>
          </a:xfrm>
          <a:prstGeom prst="rect">
            <a:avLst/>
          </a:prstGeom>
        </p:spPr>
      </p:pic>
      <p:grpSp>
        <p:nvGrpSpPr>
          <p:cNvPr id="5" name="Group 5"/>
          <p:cNvGrpSpPr/>
          <p:nvPr/>
        </p:nvGrpSpPr>
        <p:grpSpPr>
          <a:xfrm>
            <a:off x="335888" y="1534359"/>
            <a:ext cx="4286646" cy="259729"/>
            <a:chOff x="0" y="0"/>
            <a:chExt cx="5494778" cy="332740"/>
          </a:xfrm>
        </p:grpSpPr>
        <p:sp>
          <p:nvSpPr>
            <p:cNvPr id="6" name="Freeform 6"/>
            <p:cNvSpPr/>
            <p:nvPr/>
          </p:nvSpPr>
          <p:spPr>
            <a:xfrm>
              <a:off x="0" y="0"/>
              <a:ext cx="5494778" cy="297180"/>
            </a:xfrm>
            <a:custGeom>
              <a:avLst/>
              <a:gdLst/>
              <a:ahLst/>
              <a:cxnLst/>
              <a:rect l="l" t="t" r="r" b="b"/>
              <a:pathLst>
                <a:path w="5494778" h="297180">
                  <a:moveTo>
                    <a:pt x="5197598" y="0"/>
                  </a:moveTo>
                  <a:lnTo>
                    <a:pt x="5197598" y="129540"/>
                  </a:lnTo>
                  <a:lnTo>
                    <a:pt x="297180" y="129540"/>
                  </a:lnTo>
                  <a:lnTo>
                    <a:pt x="297180" y="0"/>
                  </a:lnTo>
                  <a:lnTo>
                    <a:pt x="0" y="0"/>
                  </a:lnTo>
                  <a:lnTo>
                    <a:pt x="0" y="297180"/>
                  </a:lnTo>
                  <a:lnTo>
                    <a:pt x="297180" y="297180"/>
                  </a:lnTo>
                  <a:lnTo>
                    <a:pt x="297180" y="167640"/>
                  </a:lnTo>
                  <a:lnTo>
                    <a:pt x="5196328" y="167640"/>
                  </a:lnTo>
                  <a:lnTo>
                    <a:pt x="5196328" y="297180"/>
                  </a:lnTo>
                  <a:lnTo>
                    <a:pt x="5494778" y="297180"/>
                  </a:lnTo>
                  <a:lnTo>
                    <a:pt x="5494778" y="0"/>
                  </a:lnTo>
                  <a:lnTo>
                    <a:pt x="5197598" y="0"/>
                  </a:lnTo>
                  <a:close/>
                  <a:moveTo>
                    <a:pt x="260350" y="260350"/>
                  </a:moveTo>
                  <a:lnTo>
                    <a:pt x="36830" y="260350"/>
                  </a:lnTo>
                  <a:lnTo>
                    <a:pt x="36830" y="36830"/>
                  </a:lnTo>
                  <a:lnTo>
                    <a:pt x="260350" y="36830"/>
                  </a:lnTo>
                  <a:lnTo>
                    <a:pt x="260350" y="260350"/>
                  </a:lnTo>
                  <a:close/>
                  <a:moveTo>
                    <a:pt x="5457948" y="260350"/>
                  </a:moveTo>
                  <a:lnTo>
                    <a:pt x="5234428" y="260350"/>
                  </a:lnTo>
                  <a:lnTo>
                    <a:pt x="5234428" y="36830"/>
                  </a:lnTo>
                  <a:lnTo>
                    <a:pt x="5457948" y="36830"/>
                  </a:lnTo>
                  <a:lnTo>
                    <a:pt x="5457948" y="260350"/>
                  </a:lnTo>
                  <a:close/>
                </a:path>
              </a:pathLst>
            </a:custGeom>
            <a:solidFill>
              <a:srgbClr val="FFFFFF"/>
            </a:solidFill>
          </p:spPr>
        </p:sp>
      </p:grpSp>
      <p:sp>
        <p:nvSpPr>
          <p:cNvPr id="7" name="TextBox 7"/>
          <p:cNvSpPr txBox="1"/>
          <p:nvPr/>
        </p:nvSpPr>
        <p:spPr>
          <a:xfrm>
            <a:off x="14790676" y="9880239"/>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pic>
        <p:nvPicPr>
          <p:cNvPr id="8" name="Picture 8"/>
          <p:cNvPicPr>
            <a:picLocks noChangeAspect="1"/>
          </p:cNvPicPr>
          <p:nvPr/>
        </p:nvPicPr>
        <p:blipFill>
          <a:blip r:embed="rId4"/>
          <a:srcRect/>
          <a:stretch>
            <a:fillRect/>
          </a:stretch>
        </p:blipFill>
        <p:spPr>
          <a:xfrm>
            <a:off x="15443819" y="9829105"/>
            <a:ext cx="320284" cy="337754"/>
          </a:xfrm>
          <a:prstGeom prst="rect">
            <a:avLst/>
          </a:prstGeom>
        </p:spPr>
      </p:pic>
      <p:pic>
        <p:nvPicPr>
          <p:cNvPr id="9" name="Picture 9"/>
          <p:cNvPicPr>
            <a:picLocks noChangeAspect="1"/>
          </p:cNvPicPr>
          <p:nvPr/>
        </p:nvPicPr>
        <p:blipFill>
          <a:blip r:embed="rId5"/>
          <a:srcRect t="40412" b="39401"/>
          <a:stretch>
            <a:fillRect/>
          </a:stretch>
        </p:blipFill>
        <p:spPr>
          <a:xfrm>
            <a:off x="1141480" y="616474"/>
            <a:ext cx="2675462" cy="540069"/>
          </a:xfrm>
          <a:prstGeom prst="rect">
            <a:avLst/>
          </a:prstGeom>
        </p:spPr>
      </p:pic>
      <p:pic>
        <p:nvPicPr>
          <p:cNvPr id="10" name="Picture 10"/>
          <p:cNvPicPr>
            <a:picLocks noChangeAspect="1"/>
          </p:cNvPicPr>
          <p:nvPr/>
        </p:nvPicPr>
        <p:blipFill>
          <a:blip r:embed="rId6"/>
          <a:srcRect/>
          <a:stretch>
            <a:fillRect/>
          </a:stretch>
        </p:blipFill>
        <p:spPr>
          <a:xfrm>
            <a:off x="335888" y="3215800"/>
            <a:ext cx="4685252" cy="2708178"/>
          </a:xfrm>
          <a:prstGeom prst="rect">
            <a:avLst/>
          </a:prstGeom>
        </p:spPr>
      </p:pic>
      <p:sp>
        <p:nvSpPr>
          <p:cNvPr id="11" name="TextBox 11"/>
          <p:cNvSpPr txBox="1"/>
          <p:nvPr/>
        </p:nvSpPr>
        <p:spPr>
          <a:xfrm>
            <a:off x="6164313" y="1226045"/>
            <a:ext cx="10870250" cy="4296104"/>
          </a:xfrm>
          <a:prstGeom prst="rect">
            <a:avLst/>
          </a:prstGeom>
        </p:spPr>
        <p:txBody>
          <a:bodyPr lIns="0" tIns="0" rIns="0" bIns="0" rtlCol="0" anchor="t">
            <a:spAutoFit/>
          </a:bodyPr>
          <a:lstStyle/>
          <a:p>
            <a:pPr>
              <a:lnSpc>
                <a:spcPts val="3821"/>
              </a:lnSpc>
            </a:pPr>
            <a:r>
              <a:rPr lang="en-US" sz="2749" spc="109">
                <a:solidFill>
                  <a:srgbClr val="000000"/>
                </a:solidFill>
                <a:latin typeface="Montserrat Light Bold"/>
              </a:rPr>
              <a:t>THE CLAIM:</a:t>
            </a:r>
          </a:p>
          <a:p>
            <a:pPr>
              <a:lnSpc>
                <a:spcPts val="3821"/>
              </a:lnSpc>
            </a:pPr>
            <a:endParaRPr lang="en-US" sz="2749" spc="109">
              <a:solidFill>
                <a:srgbClr val="000000"/>
              </a:solidFill>
              <a:latin typeface="Montserrat Light Bold"/>
            </a:endParaRPr>
          </a:p>
          <a:p>
            <a:pPr>
              <a:lnSpc>
                <a:spcPts val="3821"/>
              </a:lnSpc>
            </a:pPr>
            <a:r>
              <a:rPr lang="en-US" sz="2749" spc="109">
                <a:solidFill>
                  <a:srgbClr val="000000"/>
                </a:solidFill>
                <a:latin typeface="Montserrat"/>
              </a:rPr>
              <a:t>The Wrigley Company promoted its Eclipse Gum as a product that could kill 99.9% of the germs that cause bad breath using a secret ingredient, magnolia bark extract (a traditional Chinese medicine).  The claim was found to be deceptive, and the company paid $6 million to settle a class-action suit. </a:t>
            </a:r>
          </a:p>
          <a:p>
            <a:pPr>
              <a:lnSpc>
                <a:spcPts val="3821"/>
              </a:lnSpc>
            </a:pPr>
            <a:endParaRPr lang="en-US" sz="2749" spc="109">
              <a:solidFill>
                <a:srgbClr val="000000"/>
              </a:solidFill>
              <a:latin typeface="Montserrat"/>
            </a:endParaRPr>
          </a:p>
        </p:txBody>
      </p:sp>
      <p:sp>
        <p:nvSpPr>
          <p:cNvPr id="12" name="TextBox 12"/>
          <p:cNvSpPr txBox="1"/>
          <p:nvPr/>
        </p:nvSpPr>
        <p:spPr>
          <a:xfrm>
            <a:off x="124046" y="597424"/>
            <a:ext cx="4710330" cy="2114550"/>
          </a:xfrm>
          <a:prstGeom prst="rect">
            <a:avLst/>
          </a:prstGeom>
        </p:spPr>
        <p:txBody>
          <a:bodyPr lIns="0" tIns="0" rIns="0" bIns="0" rtlCol="0" anchor="t">
            <a:spAutoFit/>
          </a:bodyPr>
          <a:lstStyle/>
          <a:p>
            <a:pPr algn="ctr">
              <a:lnSpc>
                <a:spcPts val="4132"/>
              </a:lnSpc>
            </a:pPr>
            <a:endParaRPr/>
          </a:p>
          <a:p>
            <a:pPr algn="ctr">
              <a:lnSpc>
                <a:spcPts val="4132"/>
              </a:lnSpc>
            </a:pPr>
            <a:endParaRPr/>
          </a:p>
          <a:p>
            <a:pPr algn="ctr">
              <a:lnSpc>
                <a:spcPts val="4132"/>
              </a:lnSpc>
            </a:pPr>
            <a:endParaRPr/>
          </a:p>
          <a:p>
            <a:pPr algn="ctr">
              <a:lnSpc>
                <a:spcPts val="4132"/>
              </a:lnSpc>
            </a:pPr>
            <a:r>
              <a:rPr lang="en-US" sz="3444" spc="241">
                <a:solidFill>
                  <a:srgbClr val="FFFFFF"/>
                </a:solidFill>
                <a:latin typeface="Bebas Neue"/>
              </a:rPr>
              <a:t>PRODUCT: GUM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300" y="-1740584"/>
            <a:ext cx="5187022" cy="12027584"/>
            <a:chOff x="0" y="0"/>
            <a:chExt cx="1530881" cy="3549783"/>
          </a:xfrm>
        </p:grpSpPr>
        <p:sp>
          <p:nvSpPr>
            <p:cNvPr id="3" name="Freeform 3"/>
            <p:cNvSpPr/>
            <p:nvPr/>
          </p:nvSpPr>
          <p:spPr>
            <a:xfrm>
              <a:off x="0" y="0"/>
              <a:ext cx="1530881" cy="3549783"/>
            </a:xfrm>
            <a:custGeom>
              <a:avLst/>
              <a:gdLst/>
              <a:ahLst/>
              <a:cxnLst/>
              <a:rect l="l" t="t" r="r" b="b"/>
              <a:pathLst>
                <a:path w="1530881" h="3549783">
                  <a:moveTo>
                    <a:pt x="0" y="0"/>
                  </a:moveTo>
                  <a:lnTo>
                    <a:pt x="1530881" y="0"/>
                  </a:lnTo>
                  <a:lnTo>
                    <a:pt x="1530881" y="3549783"/>
                  </a:lnTo>
                  <a:lnTo>
                    <a:pt x="0" y="3549783"/>
                  </a:lnTo>
                  <a:close/>
                </a:path>
              </a:pathLst>
            </a:custGeom>
            <a:solidFill>
              <a:srgbClr val="F34A5C"/>
            </a:solidFill>
          </p:spPr>
        </p:sp>
      </p:gr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1187720" y="9754070"/>
            <a:ext cx="3525474" cy="2533934"/>
          </a:xfrm>
          <a:prstGeom prst="rect">
            <a:avLst/>
          </a:prstGeom>
        </p:spPr>
      </p:pic>
      <p:sp>
        <p:nvSpPr>
          <p:cNvPr id="5" name="TextBox 5"/>
          <p:cNvSpPr txBox="1"/>
          <p:nvPr/>
        </p:nvSpPr>
        <p:spPr>
          <a:xfrm>
            <a:off x="14790676" y="9880239"/>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grpSp>
        <p:nvGrpSpPr>
          <p:cNvPr id="6" name="Group 6"/>
          <p:cNvGrpSpPr/>
          <p:nvPr/>
        </p:nvGrpSpPr>
        <p:grpSpPr>
          <a:xfrm>
            <a:off x="335888" y="1534359"/>
            <a:ext cx="4286646" cy="259729"/>
            <a:chOff x="0" y="0"/>
            <a:chExt cx="5494778" cy="332740"/>
          </a:xfrm>
        </p:grpSpPr>
        <p:sp>
          <p:nvSpPr>
            <p:cNvPr id="7" name="Freeform 7"/>
            <p:cNvSpPr/>
            <p:nvPr/>
          </p:nvSpPr>
          <p:spPr>
            <a:xfrm>
              <a:off x="0" y="0"/>
              <a:ext cx="5494778" cy="297180"/>
            </a:xfrm>
            <a:custGeom>
              <a:avLst/>
              <a:gdLst/>
              <a:ahLst/>
              <a:cxnLst/>
              <a:rect l="l" t="t" r="r" b="b"/>
              <a:pathLst>
                <a:path w="5494778" h="297180">
                  <a:moveTo>
                    <a:pt x="5197598" y="0"/>
                  </a:moveTo>
                  <a:lnTo>
                    <a:pt x="5197598" y="129540"/>
                  </a:lnTo>
                  <a:lnTo>
                    <a:pt x="297180" y="129540"/>
                  </a:lnTo>
                  <a:lnTo>
                    <a:pt x="297180" y="0"/>
                  </a:lnTo>
                  <a:lnTo>
                    <a:pt x="0" y="0"/>
                  </a:lnTo>
                  <a:lnTo>
                    <a:pt x="0" y="297180"/>
                  </a:lnTo>
                  <a:lnTo>
                    <a:pt x="297180" y="297180"/>
                  </a:lnTo>
                  <a:lnTo>
                    <a:pt x="297180" y="167640"/>
                  </a:lnTo>
                  <a:lnTo>
                    <a:pt x="5196328" y="167640"/>
                  </a:lnTo>
                  <a:lnTo>
                    <a:pt x="5196328" y="297180"/>
                  </a:lnTo>
                  <a:lnTo>
                    <a:pt x="5494778" y="297180"/>
                  </a:lnTo>
                  <a:lnTo>
                    <a:pt x="5494778" y="0"/>
                  </a:lnTo>
                  <a:lnTo>
                    <a:pt x="5197598" y="0"/>
                  </a:lnTo>
                  <a:close/>
                  <a:moveTo>
                    <a:pt x="260350" y="260350"/>
                  </a:moveTo>
                  <a:lnTo>
                    <a:pt x="36830" y="260350"/>
                  </a:lnTo>
                  <a:lnTo>
                    <a:pt x="36830" y="36830"/>
                  </a:lnTo>
                  <a:lnTo>
                    <a:pt x="260350" y="36830"/>
                  </a:lnTo>
                  <a:lnTo>
                    <a:pt x="260350" y="260350"/>
                  </a:lnTo>
                  <a:close/>
                  <a:moveTo>
                    <a:pt x="5457948" y="260350"/>
                  </a:moveTo>
                  <a:lnTo>
                    <a:pt x="5234428" y="260350"/>
                  </a:lnTo>
                  <a:lnTo>
                    <a:pt x="5234428" y="36830"/>
                  </a:lnTo>
                  <a:lnTo>
                    <a:pt x="5457948" y="36830"/>
                  </a:lnTo>
                  <a:lnTo>
                    <a:pt x="5457948" y="260350"/>
                  </a:lnTo>
                  <a:close/>
                </a:path>
              </a:pathLst>
            </a:custGeom>
            <a:solidFill>
              <a:srgbClr val="FFFFFF"/>
            </a:solidFill>
          </p:spPr>
        </p:sp>
      </p:grpSp>
      <p:pic>
        <p:nvPicPr>
          <p:cNvPr id="8" name="Picture 8"/>
          <p:cNvPicPr>
            <a:picLocks noChangeAspect="1"/>
          </p:cNvPicPr>
          <p:nvPr/>
        </p:nvPicPr>
        <p:blipFill>
          <a:blip r:embed="rId4"/>
          <a:srcRect/>
          <a:stretch>
            <a:fillRect/>
          </a:stretch>
        </p:blipFill>
        <p:spPr>
          <a:xfrm>
            <a:off x="15443819" y="9829105"/>
            <a:ext cx="320284" cy="337754"/>
          </a:xfrm>
          <a:prstGeom prst="rect">
            <a:avLst/>
          </a:prstGeom>
        </p:spPr>
      </p:pic>
      <p:pic>
        <p:nvPicPr>
          <p:cNvPr id="9" name="Picture 9"/>
          <p:cNvPicPr>
            <a:picLocks noChangeAspect="1"/>
          </p:cNvPicPr>
          <p:nvPr/>
        </p:nvPicPr>
        <p:blipFill>
          <a:blip r:embed="rId5"/>
          <a:srcRect/>
          <a:stretch>
            <a:fillRect/>
          </a:stretch>
        </p:blipFill>
        <p:spPr>
          <a:xfrm>
            <a:off x="1249385" y="16257"/>
            <a:ext cx="2459652" cy="1647967"/>
          </a:xfrm>
          <a:prstGeom prst="rect">
            <a:avLst/>
          </a:prstGeom>
        </p:spPr>
      </p:pic>
      <p:pic>
        <p:nvPicPr>
          <p:cNvPr id="10" name="Picture 10"/>
          <p:cNvPicPr>
            <a:picLocks noChangeAspect="1"/>
          </p:cNvPicPr>
          <p:nvPr/>
        </p:nvPicPr>
        <p:blipFill>
          <a:blip r:embed="rId6"/>
          <a:srcRect/>
          <a:stretch>
            <a:fillRect/>
          </a:stretch>
        </p:blipFill>
        <p:spPr>
          <a:xfrm>
            <a:off x="-114300" y="2960455"/>
            <a:ext cx="5156409" cy="5613628"/>
          </a:xfrm>
          <a:prstGeom prst="rect">
            <a:avLst/>
          </a:prstGeom>
        </p:spPr>
      </p:pic>
      <p:sp>
        <p:nvSpPr>
          <p:cNvPr id="11" name="TextBox 11"/>
          <p:cNvSpPr txBox="1"/>
          <p:nvPr/>
        </p:nvSpPr>
        <p:spPr>
          <a:xfrm>
            <a:off x="124046" y="597424"/>
            <a:ext cx="4710330" cy="2114550"/>
          </a:xfrm>
          <a:prstGeom prst="rect">
            <a:avLst/>
          </a:prstGeom>
        </p:spPr>
        <p:txBody>
          <a:bodyPr lIns="0" tIns="0" rIns="0" bIns="0" rtlCol="0" anchor="t">
            <a:spAutoFit/>
          </a:bodyPr>
          <a:lstStyle/>
          <a:p>
            <a:pPr algn="ctr">
              <a:lnSpc>
                <a:spcPts val="4132"/>
              </a:lnSpc>
            </a:pPr>
            <a:endParaRPr/>
          </a:p>
          <a:p>
            <a:pPr algn="ctr">
              <a:lnSpc>
                <a:spcPts val="4132"/>
              </a:lnSpc>
            </a:pPr>
            <a:endParaRPr/>
          </a:p>
          <a:p>
            <a:pPr algn="ctr">
              <a:lnSpc>
                <a:spcPts val="4132"/>
              </a:lnSpc>
            </a:pPr>
            <a:endParaRPr/>
          </a:p>
          <a:p>
            <a:pPr algn="ctr">
              <a:lnSpc>
                <a:spcPts val="4132"/>
              </a:lnSpc>
            </a:pPr>
            <a:r>
              <a:rPr lang="en-US" sz="3444" spc="241">
                <a:solidFill>
                  <a:srgbClr val="FFFFFF"/>
                </a:solidFill>
                <a:latin typeface="Bebas Neue"/>
              </a:rPr>
              <a:t>PRODUCT: YOGURT </a:t>
            </a:r>
          </a:p>
        </p:txBody>
      </p:sp>
      <p:pic>
        <p:nvPicPr>
          <p:cNvPr id="1026" name="Picture 2" descr="Publication Update! Toned Tummies &amp;amp;amp; Bloated Bellies: Activia Yogurt &amp;amp;amp;  Gendered Digestion | Emily Contois">
            <a:extLst>
              <a:ext uri="{FF2B5EF4-FFF2-40B4-BE49-F238E27FC236}">
                <a16:creationId xmlns:a16="http://schemas.microsoft.com/office/drawing/2014/main" id="{2A74650E-F17D-3A4F-90B2-DF3DA8E9929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74010" y="193017"/>
            <a:ext cx="7305904" cy="941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300" y="-1740584"/>
            <a:ext cx="5187022" cy="12027584"/>
            <a:chOff x="0" y="0"/>
            <a:chExt cx="1530881" cy="3549783"/>
          </a:xfrm>
        </p:grpSpPr>
        <p:sp>
          <p:nvSpPr>
            <p:cNvPr id="3" name="Freeform 3"/>
            <p:cNvSpPr/>
            <p:nvPr/>
          </p:nvSpPr>
          <p:spPr>
            <a:xfrm>
              <a:off x="0" y="0"/>
              <a:ext cx="1530881" cy="3549783"/>
            </a:xfrm>
            <a:custGeom>
              <a:avLst/>
              <a:gdLst/>
              <a:ahLst/>
              <a:cxnLst/>
              <a:rect l="l" t="t" r="r" b="b"/>
              <a:pathLst>
                <a:path w="1530881" h="3549783">
                  <a:moveTo>
                    <a:pt x="0" y="0"/>
                  </a:moveTo>
                  <a:lnTo>
                    <a:pt x="1530881" y="0"/>
                  </a:lnTo>
                  <a:lnTo>
                    <a:pt x="1530881" y="3549783"/>
                  </a:lnTo>
                  <a:lnTo>
                    <a:pt x="0" y="3549783"/>
                  </a:lnTo>
                  <a:close/>
                </a:path>
              </a:pathLst>
            </a:custGeom>
            <a:solidFill>
              <a:srgbClr val="F34A5C"/>
            </a:solidFill>
          </p:spPr>
        </p:sp>
      </p:gr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1187720" y="9754070"/>
            <a:ext cx="3525474" cy="2533934"/>
          </a:xfrm>
          <a:prstGeom prst="rect">
            <a:avLst/>
          </a:prstGeom>
        </p:spPr>
      </p:pic>
      <p:grpSp>
        <p:nvGrpSpPr>
          <p:cNvPr id="5" name="Group 5"/>
          <p:cNvGrpSpPr/>
          <p:nvPr/>
        </p:nvGrpSpPr>
        <p:grpSpPr>
          <a:xfrm>
            <a:off x="335888" y="1534359"/>
            <a:ext cx="4286646" cy="259729"/>
            <a:chOff x="0" y="0"/>
            <a:chExt cx="5494778" cy="332740"/>
          </a:xfrm>
        </p:grpSpPr>
        <p:sp>
          <p:nvSpPr>
            <p:cNvPr id="6" name="Freeform 6"/>
            <p:cNvSpPr/>
            <p:nvPr/>
          </p:nvSpPr>
          <p:spPr>
            <a:xfrm>
              <a:off x="0" y="0"/>
              <a:ext cx="5494778" cy="297180"/>
            </a:xfrm>
            <a:custGeom>
              <a:avLst/>
              <a:gdLst/>
              <a:ahLst/>
              <a:cxnLst/>
              <a:rect l="l" t="t" r="r" b="b"/>
              <a:pathLst>
                <a:path w="5494778" h="297180">
                  <a:moveTo>
                    <a:pt x="5197598" y="0"/>
                  </a:moveTo>
                  <a:lnTo>
                    <a:pt x="5197598" y="129540"/>
                  </a:lnTo>
                  <a:lnTo>
                    <a:pt x="297180" y="129540"/>
                  </a:lnTo>
                  <a:lnTo>
                    <a:pt x="297180" y="0"/>
                  </a:lnTo>
                  <a:lnTo>
                    <a:pt x="0" y="0"/>
                  </a:lnTo>
                  <a:lnTo>
                    <a:pt x="0" y="297180"/>
                  </a:lnTo>
                  <a:lnTo>
                    <a:pt x="297180" y="297180"/>
                  </a:lnTo>
                  <a:lnTo>
                    <a:pt x="297180" y="167640"/>
                  </a:lnTo>
                  <a:lnTo>
                    <a:pt x="5196328" y="167640"/>
                  </a:lnTo>
                  <a:lnTo>
                    <a:pt x="5196328" y="297180"/>
                  </a:lnTo>
                  <a:lnTo>
                    <a:pt x="5494778" y="297180"/>
                  </a:lnTo>
                  <a:lnTo>
                    <a:pt x="5494778" y="0"/>
                  </a:lnTo>
                  <a:lnTo>
                    <a:pt x="5197598" y="0"/>
                  </a:lnTo>
                  <a:close/>
                  <a:moveTo>
                    <a:pt x="260350" y="260350"/>
                  </a:moveTo>
                  <a:lnTo>
                    <a:pt x="36830" y="260350"/>
                  </a:lnTo>
                  <a:lnTo>
                    <a:pt x="36830" y="36830"/>
                  </a:lnTo>
                  <a:lnTo>
                    <a:pt x="260350" y="36830"/>
                  </a:lnTo>
                  <a:lnTo>
                    <a:pt x="260350" y="260350"/>
                  </a:lnTo>
                  <a:close/>
                  <a:moveTo>
                    <a:pt x="5457948" y="260350"/>
                  </a:moveTo>
                  <a:lnTo>
                    <a:pt x="5234428" y="260350"/>
                  </a:lnTo>
                  <a:lnTo>
                    <a:pt x="5234428" y="36830"/>
                  </a:lnTo>
                  <a:lnTo>
                    <a:pt x="5457948" y="36830"/>
                  </a:lnTo>
                  <a:lnTo>
                    <a:pt x="5457948" y="260350"/>
                  </a:lnTo>
                  <a:close/>
                </a:path>
              </a:pathLst>
            </a:custGeom>
            <a:solidFill>
              <a:srgbClr val="FFFFFF"/>
            </a:solidFill>
          </p:spPr>
        </p:sp>
      </p:grpSp>
      <p:sp>
        <p:nvSpPr>
          <p:cNvPr id="7" name="TextBox 7"/>
          <p:cNvSpPr txBox="1"/>
          <p:nvPr/>
        </p:nvSpPr>
        <p:spPr>
          <a:xfrm>
            <a:off x="14790676" y="9880239"/>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pic>
        <p:nvPicPr>
          <p:cNvPr id="8" name="Picture 8"/>
          <p:cNvPicPr>
            <a:picLocks noChangeAspect="1"/>
          </p:cNvPicPr>
          <p:nvPr/>
        </p:nvPicPr>
        <p:blipFill>
          <a:blip r:embed="rId4"/>
          <a:srcRect/>
          <a:stretch>
            <a:fillRect/>
          </a:stretch>
        </p:blipFill>
        <p:spPr>
          <a:xfrm>
            <a:off x="15443819" y="9829105"/>
            <a:ext cx="320284" cy="337754"/>
          </a:xfrm>
          <a:prstGeom prst="rect">
            <a:avLst/>
          </a:prstGeom>
        </p:spPr>
      </p:pic>
      <p:pic>
        <p:nvPicPr>
          <p:cNvPr id="9" name="Picture 9"/>
          <p:cNvPicPr>
            <a:picLocks noChangeAspect="1"/>
          </p:cNvPicPr>
          <p:nvPr/>
        </p:nvPicPr>
        <p:blipFill>
          <a:blip r:embed="rId5"/>
          <a:srcRect/>
          <a:stretch>
            <a:fillRect/>
          </a:stretch>
        </p:blipFill>
        <p:spPr>
          <a:xfrm>
            <a:off x="1249385" y="16257"/>
            <a:ext cx="2459652" cy="1647967"/>
          </a:xfrm>
          <a:prstGeom prst="rect">
            <a:avLst/>
          </a:prstGeom>
        </p:spPr>
      </p:pic>
      <p:pic>
        <p:nvPicPr>
          <p:cNvPr id="10" name="Picture 10"/>
          <p:cNvPicPr>
            <a:picLocks noChangeAspect="1"/>
          </p:cNvPicPr>
          <p:nvPr/>
        </p:nvPicPr>
        <p:blipFill>
          <a:blip r:embed="rId6"/>
          <a:srcRect/>
          <a:stretch>
            <a:fillRect/>
          </a:stretch>
        </p:blipFill>
        <p:spPr>
          <a:xfrm>
            <a:off x="-114300" y="2960455"/>
            <a:ext cx="5156409" cy="5613628"/>
          </a:xfrm>
          <a:prstGeom prst="rect">
            <a:avLst/>
          </a:prstGeom>
        </p:spPr>
      </p:pic>
      <p:sp>
        <p:nvSpPr>
          <p:cNvPr id="11" name="TextBox 11"/>
          <p:cNvSpPr txBox="1"/>
          <p:nvPr/>
        </p:nvSpPr>
        <p:spPr>
          <a:xfrm>
            <a:off x="6164313" y="1226045"/>
            <a:ext cx="10870250" cy="5724854"/>
          </a:xfrm>
          <a:prstGeom prst="rect">
            <a:avLst/>
          </a:prstGeom>
        </p:spPr>
        <p:txBody>
          <a:bodyPr lIns="0" tIns="0" rIns="0" bIns="0" rtlCol="0" anchor="t">
            <a:spAutoFit/>
          </a:bodyPr>
          <a:lstStyle/>
          <a:p>
            <a:pPr>
              <a:lnSpc>
                <a:spcPts val="3821"/>
              </a:lnSpc>
            </a:pPr>
            <a:r>
              <a:rPr lang="en-US" sz="2749" spc="109">
                <a:solidFill>
                  <a:srgbClr val="000000"/>
                </a:solidFill>
                <a:latin typeface="Montserrat Light Bold"/>
              </a:rPr>
              <a:t>THE CLAIM:</a:t>
            </a:r>
          </a:p>
          <a:p>
            <a:pPr>
              <a:lnSpc>
                <a:spcPts val="3821"/>
              </a:lnSpc>
            </a:pPr>
            <a:endParaRPr lang="en-US" sz="2749" spc="109">
              <a:solidFill>
                <a:srgbClr val="000000"/>
              </a:solidFill>
              <a:latin typeface="Montserrat Light Bold"/>
            </a:endParaRPr>
          </a:p>
          <a:p>
            <a:pPr>
              <a:lnSpc>
                <a:spcPts val="3821"/>
              </a:lnSpc>
            </a:pPr>
            <a:r>
              <a:rPr lang="en-US" sz="2749" spc="109">
                <a:solidFill>
                  <a:srgbClr val="000000"/>
                </a:solidFill>
                <a:latin typeface="Montserrat"/>
              </a:rPr>
              <a:t>Actress Jamie Lee Curtis starred in a series of Dannon ads promoting its yogurt brand Activia.  Part of the campaign was to communicate to consumers that Activia was "scientifically proven" to help regulate digestion, a claim that was unfounded.</a:t>
            </a:r>
          </a:p>
          <a:p>
            <a:pPr>
              <a:lnSpc>
                <a:spcPts val="3821"/>
              </a:lnSpc>
            </a:pPr>
            <a:endParaRPr lang="en-US" sz="2749" spc="109">
              <a:solidFill>
                <a:srgbClr val="000000"/>
              </a:solidFill>
              <a:latin typeface="Montserrat"/>
            </a:endParaRPr>
          </a:p>
          <a:p>
            <a:pPr>
              <a:lnSpc>
                <a:spcPts val="3821"/>
              </a:lnSpc>
            </a:pPr>
            <a:r>
              <a:rPr lang="en-US" sz="2749" spc="109">
                <a:solidFill>
                  <a:srgbClr val="000000"/>
                </a:solidFill>
                <a:latin typeface="Montserrat"/>
              </a:rPr>
              <a:t>Unable to prove that the claim was a true, a judge ordered the company to pay a $45 million settlement  and the FTC required Dannon to stop promoting the product  as a solution to “occasional irregularity."</a:t>
            </a:r>
          </a:p>
        </p:txBody>
      </p:sp>
      <p:sp>
        <p:nvSpPr>
          <p:cNvPr id="12" name="TextBox 12"/>
          <p:cNvSpPr txBox="1"/>
          <p:nvPr/>
        </p:nvSpPr>
        <p:spPr>
          <a:xfrm>
            <a:off x="124046" y="597424"/>
            <a:ext cx="4710330" cy="2114550"/>
          </a:xfrm>
          <a:prstGeom prst="rect">
            <a:avLst/>
          </a:prstGeom>
        </p:spPr>
        <p:txBody>
          <a:bodyPr lIns="0" tIns="0" rIns="0" bIns="0" rtlCol="0" anchor="t">
            <a:spAutoFit/>
          </a:bodyPr>
          <a:lstStyle/>
          <a:p>
            <a:pPr algn="ctr">
              <a:lnSpc>
                <a:spcPts val="4132"/>
              </a:lnSpc>
            </a:pPr>
            <a:endParaRPr/>
          </a:p>
          <a:p>
            <a:pPr algn="ctr">
              <a:lnSpc>
                <a:spcPts val="4132"/>
              </a:lnSpc>
            </a:pPr>
            <a:endParaRPr/>
          </a:p>
          <a:p>
            <a:pPr algn="ctr">
              <a:lnSpc>
                <a:spcPts val="4132"/>
              </a:lnSpc>
            </a:pPr>
            <a:endParaRPr/>
          </a:p>
          <a:p>
            <a:pPr algn="ctr">
              <a:lnSpc>
                <a:spcPts val="4132"/>
              </a:lnSpc>
            </a:pPr>
            <a:r>
              <a:rPr lang="en-US" sz="3444" spc="241">
                <a:solidFill>
                  <a:srgbClr val="FFFFFF"/>
                </a:solidFill>
                <a:latin typeface="Bebas Neue"/>
              </a:rPr>
              <a:t>PRODUCT: YOGURT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300" y="-1740584"/>
            <a:ext cx="5187022" cy="12027584"/>
            <a:chOff x="0" y="0"/>
            <a:chExt cx="1530881" cy="3549783"/>
          </a:xfrm>
        </p:grpSpPr>
        <p:sp>
          <p:nvSpPr>
            <p:cNvPr id="3" name="Freeform 3"/>
            <p:cNvSpPr/>
            <p:nvPr/>
          </p:nvSpPr>
          <p:spPr>
            <a:xfrm>
              <a:off x="0" y="0"/>
              <a:ext cx="1530881" cy="3549783"/>
            </a:xfrm>
            <a:custGeom>
              <a:avLst/>
              <a:gdLst/>
              <a:ahLst/>
              <a:cxnLst/>
              <a:rect l="l" t="t" r="r" b="b"/>
              <a:pathLst>
                <a:path w="1530881" h="3549783">
                  <a:moveTo>
                    <a:pt x="0" y="0"/>
                  </a:moveTo>
                  <a:lnTo>
                    <a:pt x="1530881" y="0"/>
                  </a:lnTo>
                  <a:lnTo>
                    <a:pt x="1530881" y="3549783"/>
                  </a:lnTo>
                  <a:lnTo>
                    <a:pt x="0" y="3549783"/>
                  </a:lnTo>
                  <a:close/>
                </a:path>
              </a:pathLst>
            </a:custGeom>
            <a:solidFill>
              <a:srgbClr val="F34A5C"/>
            </a:solidFill>
          </p:spPr>
        </p:sp>
      </p:gr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1187720" y="9754070"/>
            <a:ext cx="3525474" cy="2533934"/>
          </a:xfrm>
          <a:prstGeom prst="rect">
            <a:avLst/>
          </a:prstGeom>
        </p:spPr>
      </p:pic>
      <p:sp>
        <p:nvSpPr>
          <p:cNvPr id="5" name="TextBox 5"/>
          <p:cNvSpPr txBox="1"/>
          <p:nvPr/>
        </p:nvSpPr>
        <p:spPr>
          <a:xfrm>
            <a:off x="14790676" y="9880239"/>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grpSp>
        <p:nvGrpSpPr>
          <p:cNvPr id="6" name="Group 6"/>
          <p:cNvGrpSpPr/>
          <p:nvPr/>
        </p:nvGrpSpPr>
        <p:grpSpPr>
          <a:xfrm>
            <a:off x="335888" y="1534359"/>
            <a:ext cx="4286646" cy="259729"/>
            <a:chOff x="0" y="0"/>
            <a:chExt cx="5494778" cy="332740"/>
          </a:xfrm>
        </p:grpSpPr>
        <p:sp>
          <p:nvSpPr>
            <p:cNvPr id="7" name="Freeform 7"/>
            <p:cNvSpPr/>
            <p:nvPr/>
          </p:nvSpPr>
          <p:spPr>
            <a:xfrm>
              <a:off x="0" y="0"/>
              <a:ext cx="5494778" cy="297180"/>
            </a:xfrm>
            <a:custGeom>
              <a:avLst/>
              <a:gdLst/>
              <a:ahLst/>
              <a:cxnLst/>
              <a:rect l="l" t="t" r="r" b="b"/>
              <a:pathLst>
                <a:path w="5494778" h="297180">
                  <a:moveTo>
                    <a:pt x="5197598" y="0"/>
                  </a:moveTo>
                  <a:lnTo>
                    <a:pt x="5197598" y="129540"/>
                  </a:lnTo>
                  <a:lnTo>
                    <a:pt x="297180" y="129540"/>
                  </a:lnTo>
                  <a:lnTo>
                    <a:pt x="297180" y="0"/>
                  </a:lnTo>
                  <a:lnTo>
                    <a:pt x="0" y="0"/>
                  </a:lnTo>
                  <a:lnTo>
                    <a:pt x="0" y="297180"/>
                  </a:lnTo>
                  <a:lnTo>
                    <a:pt x="297180" y="297180"/>
                  </a:lnTo>
                  <a:lnTo>
                    <a:pt x="297180" y="167640"/>
                  </a:lnTo>
                  <a:lnTo>
                    <a:pt x="5196328" y="167640"/>
                  </a:lnTo>
                  <a:lnTo>
                    <a:pt x="5196328" y="297180"/>
                  </a:lnTo>
                  <a:lnTo>
                    <a:pt x="5494778" y="297180"/>
                  </a:lnTo>
                  <a:lnTo>
                    <a:pt x="5494778" y="0"/>
                  </a:lnTo>
                  <a:lnTo>
                    <a:pt x="5197598" y="0"/>
                  </a:lnTo>
                  <a:close/>
                  <a:moveTo>
                    <a:pt x="260350" y="260350"/>
                  </a:moveTo>
                  <a:lnTo>
                    <a:pt x="36830" y="260350"/>
                  </a:lnTo>
                  <a:lnTo>
                    <a:pt x="36830" y="36830"/>
                  </a:lnTo>
                  <a:lnTo>
                    <a:pt x="260350" y="36830"/>
                  </a:lnTo>
                  <a:lnTo>
                    <a:pt x="260350" y="260350"/>
                  </a:lnTo>
                  <a:close/>
                  <a:moveTo>
                    <a:pt x="5457948" y="260350"/>
                  </a:moveTo>
                  <a:lnTo>
                    <a:pt x="5234428" y="260350"/>
                  </a:lnTo>
                  <a:lnTo>
                    <a:pt x="5234428" y="36830"/>
                  </a:lnTo>
                  <a:lnTo>
                    <a:pt x="5457948" y="36830"/>
                  </a:lnTo>
                  <a:lnTo>
                    <a:pt x="5457948" y="260350"/>
                  </a:lnTo>
                  <a:close/>
                </a:path>
              </a:pathLst>
            </a:custGeom>
            <a:solidFill>
              <a:srgbClr val="FFFFFF"/>
            </a:solidFill>
          </p:spPr>
        </p:sp>
      </p:grpSp>
      <p:pic>
        <p:nvPicPr>
          <p:cNvPr id="8" name="Picture 8"/>
          <p:cNvPicPr>
            <a:picLocks noChangeAspect="1"/>
          </p:cNvPicPr>
          <p:nvPr/>
        </p:nvPicPr>
        <p:blipFill>
          <a:blip r:embed="rId4"/>
          <a:srcRect/>
          <a:stretch>
            <a:fillRect/>
          </a:stretch>
        </p:blipFill>
        <p:spPr>
          <a:xfrm>
            <a:off x="15443819" y="9829105"/>
            <a:ext cx="320284" cy="337754"/>
          </a:xfrm>
          <a:prstGeom prst="rect">
            <a:avLst/>
          </a:prstGeom>
        </p:spPr>
      </p:pic>
      <p:pic>
        <p:nvPicPr>
          <p:cNvPr id="9" name="Picture 9"/>
          <p:cNvPicPr>
            <a:picLocks noChangeAspect="1"/>
          </p:cNvPicPr>
          <p:nvPr/>
        </p:nvPicPr>
        <p:blipFill>
          <a:blip r:embed="rId5"/>
          <a:srcRect/>
          <a:stretch>
            <a:fillRect/>
          </a:stretch>
        </p:blipFill>
        <p:spPr>
          <a:xfrm>
            <a:off x="335888" y="-9462"/>
            <a:ext cx="4363429" cy="1803551"/>
          </a:xfrm>
          <a:prstGeom prst="rect">
            <a:avLst/>
          </a:prstGeom>
        </p:spPr>
      </p:pic>
      <p:pic>
        <p:nvPicPr>
          <p:cNvPr id="10" name="Picture 10"/>
          <p:cNvPicPr>
            <a:picLocks noChangeAspect="1"/>
          </p:cNvPicPr>
          <p:nvPr/>
        </p:nvPicPr>
        <p:blipFill>
          <a:blip r:embed="rId6"/>
          <a:srcRect/>
          <a:stretch>
            <a:fillRect/>
          </a:stretch>
        </p:blipFill>
        <p:spPr>
          <a:xfrm>
            <a:off x="335888" y="4273208"/>
            <a:ext cx="4462502" cy="2871768"/>
          </a:xfrm>
          <a:prstGeom prst="rect">
            <a:avLst/>
          </a:prstGeom>
        </p:spPr>
      </p:pic>
      <p:pic>
        <p:nvPicPr>
          <p:cNvPr id="11" name="Picture 11"/>
          <p:cNvPicPr>
            <a:picLocks noChangeAspect="1"/>
          </p:cNvPicPr>
          <p:nvPr/>
        </p:nvPicPr>
        <p:blipFill>
          <a:blip r:embed="rId7"/>
          <a:srcRect/>
          <a:stretch>
            <a:fillRect/>
          </a:stretch>
        </p:blipFill>
        <p:spPr>
          <a:xfrm>
            <a:off x="5826625" y="1259078"/>
            <a:ext cx="5694051" cy="7768845"/>
          </a:xfrm>
          <a:prstGeom prst="rect">
            <a:avLst/>
          </a:prstGeom>
        </p:spPr>
      </p:pic>
      <p:pic>
        <p:nvPicPr>
          <p:cNvPr id="12" name="Picture 12"/>
          <p:cNvPicPr>
            <a:picLocks noChangeAspect="1"/>
          </p:cNvPicPr>
          <p:nvPr/>
        </p:nvPicPr>
        <p:blipFill>
          <a:blip r:embed="rId8"/>
          <a:srcRect/>
          <a:stretch>
            <a:fillRect/>
          </a:stretch>
        </p:blipFill>
        <p:spPr>
          <a:xfrm>
            <a:off x="11891848" y="1259078"/>
            <a:ext cx="5549175" cy="7768845"/>
          </a:xfrm>
          <a:prstGeom prst="rect">
            <a:avLst/>
          </a:prstGeom>
        </p:spPr>
      </p:pic>
      <p:sp>
        <p:nvSpPr>
          <p:cNvPr id="13" name="TextBox 13"/>
          <p:cNvSpPr txBox="1"/>
          <p:nvPr/>
        </p:nvSpPr>
        <p:spPr>
          <a:xfrm>
            <a:off x="124046" y="597424"/>
            <a:ext cx="4710330" cy="2114550"/>
          </a:xfrm>
          <a:prstGeom prst="rect">
            <a:avLst/>
          </a:prstGeom>
        </p:spPr>
        <p:txBody>
          <a:bodyPr lIns="0" tIns="0" rIns="0" bIns="0" rtlCol="0" anchor="t">
            <a:spAutoFit/>
          </a:bodyPr>
          <a:lstStyle/>
          <a:p>
            <a:pPr algn="ctr">
              <a:lnSpc>
                <a:spcPts val="4132"/>
              </a:lnSpc>
            </a:pPr>
            <a:endParaRPr/>
          </a:p>
          <a:p>
            <a:pPr algn="ctr">
              <a:lnSpc>
                <a:spcPts val="4132"/>
              </a:lnSpc>
            </a:pPr>
            <a:endParaRPr/>
          </a:p>
          <a:p>
            <a:pPr algn="ctr">
              <a:lnSpc>
                <a:spcPts val="4132"/>
              </a:lnSpc>
            </a:pPr>
            <a:endParaRPr/>
          </a:p>
          <a:p>
            <a:pPr algn="ctr">
              <a:lnSpc>
                <a:spcPts val="4132"/>
              </a:lnSpc>
            </a:pPr>
            <a:r>
              <a:rPr lang="en-US" sz="3444" spc="241">
                <a:solidFill>
                  <a:srgbClr val="FFFFFF"/>
                </a:solidFill>
                <a:latin typeface="Bebas Neue"/>
              </a:rPr>
              <a:t>PRODUCT: ATHLETIC SHOES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300" y="-1740584"/>
            <a:ext cx="5187022" cy="12027584"/>
            <a:chOff x="0" y="0"/>
            <a:chExt cx="1530881" cy="3549783"/>
          </a:xfrm>
        </p:grpSpPr>
        <p:sp>
          <p:nvSpPr>
            <p:cNvPr id="3" name="Freeform 3"/>
            <p:cNvSpPr/>
            <p:nvPr/>
          </p:nvSpPr>
          <p:spPr>
            <a:xfrm>
              <a:off x="0" y="0"/>
              <a:ext cx="1530881" cy="3549783"/>
            </a:xfrm>
            <a:custGeom>
              <a:avLst/>
              <a:gdLst/>
              <a:ahLst/>
              <a:cxnLst/>
              <a:rect l="l" t="t" r="r" b="b"/>
              <a:pathLst>
                <a:path w="1530881" h="3549783">
                  <a:moveTo>
                    <a:pt x="0" y="0"/>
                  </a:moveTo>
                  <a:lnTo>
                    <a:pt x="1530881" y="0"/>
                  </a:lnTo>
                  <a:lnTo>
                    <a:pt x="1530881" y="3549783"/>
                  </a:lnTo>
                  <a:lnTo>
                    <a:pt x="0" y="3549783"/>
                  </a:lnTo>
                  <a:close/>
                </a:path>
              </a:pathLst>
            </a:custGeom>
            <a:solidFill>
              <a:srgbClr val="F34A5C"/>
            </a:solidFill>
          </p:spPr>
        </p:sp>
      </p:gr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1187720" y="9754070"/>
            <a:ext cx="3525474" cy="2533934"/>
          </a:xfrm>
          <a:prstGeom prst="rect">
            <a:avLst/>
          </a:prstGeom>
        </p:spPr>
      </p:pic>
      <p:grpSp>
        <p:nvGrpSpPr>
          <p:cNvPr id="5" name="Group 5"/>
          <p:cNvGrpSpPr/>
          <p:nvPr/>
        </p:nvGrpSpPr>
        <p:grpSpPr>
          <a:xfrm>
            <a:off x="335888" y="1534359"/>
            <a:ext cx="4286646" cy="259729"/>
            <a:chOff x="0" y="0"/>
            <a:chExt cx="5494778" cy="332740"/>
          </a:xfrm>
        </p:grpSpPr>
        <p:sp>
          <p:nvSpPr>
            <p:cNvPr id="6" name="Freeform 6"/>
            <p:cNvSpPr/>
            <p:nvPr/>
          </p:nvSpPr>
          <p:spPr>
            <a:xfrm>
              <a:off x="0" y="0"/>
              <a:ext cx="5494778" cy="297180"/>
            </a:xfrm>
            <a:custGeom>
              <a:avLst/>
              <a:gdLst/>
              <a:ahLst/>
              <a:cxnLst/>
              <a:rect l="l" t="t" r="r" b="b"/>
              <a:pathLst>
                <a:path w="5494778" h="297180">
                  <a:moveTo>
                    <a:pt x="5197598" y="0"/>
                  </a:moveTo>
                  <a:lnTo>
                    <a:pt x="5197598" y="129540"/>
                  </a:lnTo>
                  <a:lnTo>
                    <a:pt x="297180" y="129540"/>
                  </a:lnTo>
                  <a:lnTo>
                    <a:pt x="297180" y="0"/>
                  </a:lnTo>
                  <a:lnTo>
                    <a:pt x="0" y="0"/>
                  </a:lnTo>
                  <a:lnTo>
                    <a:pt x="0" y="297180"/>
                  </a:lnTo>
                  <a:lnTo>
                    <a:pt x="297180" y="297180"/>
                  </a:lnTo>
                  <a:lnTo>
                    <a:pt x="297180" y="167640"/>
                  </a:lnTo>
                  <a:lnTo>
                    <a:pt x="5196328" y="167640"/>
                  </a:lnTo>
                  <a:lnTo>
                    <a:pt x="5196328" y="297180"/>
                  </a:lnTo>
                  <a:lnTo>
                    <a:pt x="5494778" y="297180"/>
                  </a:lnTo>
                  <a:lnTo>
                    <a:pt x="5494778" y="0"/>
                  </a:lnTo>
                  <a:lnTo>
                    <a:pt x="5197598" y="0"/>
                  </a:lnTo>
                  <a:close/>
                  <a:moveTo>
                    <a:pt x="260350" y="260350"/>
                  </a:moveTo>
                  <a:lnTo>
                    <a:pt x="36830" y="260350"/>
                  </a:lnTo>
                  <a:lnTo>
                    <a:pt x="36830" y="36830"/>
                  </a:lnTo>
                  <a:lnTo>
                    <a:pt x="260350" y="36830"/>
                  </a:lnTo>
                  <a:lnTo>
                    <a:pt x="260350" y="260350"/>
                  </a:lnTo>
                  <a:close/>
                  <a:moveTo>
                    <a:pt x="5457948" y="260350"/>
                  </a:moveTo>
                  <a:lnTo>
                    <a:pt x="5234428" y="260350"/>
                  </a:lnTo>
                  <a:lnTo>
                    <a:pt x="5234428" y="36830"/>
                  </a:lnTo>
                  <a:lnTo>
                    <a:pt x="5457948" y="36830"/>
                  </a:lnTo>
                  <a:lnTo>
                    <a:pt x="5457948" y="260350"/>
                  </a:lnTo>
                  <a:close/>
                </a:path>
              </a:pathLst>
            </a:custGeom>
            <a:solidFill>
              <a:srgbClr val="FFFFFF"/>
            </a:solidFill>
          </p:spPr>
        </p:sp>
      </p:grpSp>
      <p:sp>
        <p:nvSpPr>
          <p:cNvPr id="7" name="TextBox 7"/>
          <p:cNvSpPr txBox="1"/>
          <p:nvPr/>
        </p:nvSpPr>
        <p:spPr>
          <a:xfrm>
            <a:off x="6164313" y="1226045"/>
            <a:ext cx="10870250" cy="5724854"/>
          </a:xfrm>
          <a:prstGeom prst="rect">
            <a:avLst/>
          </a:prstGeom>
        </p:spPr>
        <p:txBody>
          <a:bodyPr lIns="0" tIns="0" rIns="0" bIns="0" rtlCol="0" anchor="t">
            <a:spAutoFit/>
          </a:bodyPr>
          <a:lstStyle/>
          <a:p>
            <a:pPr>
              <a:lnSpc>
                <a:spcPts val="3821"/>
              </a:lnSpc>
            </a:pPr>
            <a:r>
              <a:rPr lang="en-US" sz="2749" spc="109">
                <a:solidFill>
                  <a:srgbClr val="000000"/>
                </a:solidFill>
                <a:latin typeface="Montserrat Light Bold"/>
              </a:rPr>
              <a:t>THE CLAIM:</a:t>
            </a:r>
          </a:p>
          <a:p>
            <a:pPr>
              <a:lnSpc>
                <a:spcPts val="3821"/>
              </a:lnSpc>
            </a:pPr>
            <a:endParaRPr lang="en-US" sz="2749" spc="109">
              <a:solidFill>
                <a:srgbClr val="000000"/>
              </a:solidFill>
              <a:latin typeface="Montserrat Light Bold"/>
            </a:endParaRPr>
          </a:p>
          <a:p>
            <a:pPr>
              <a:lnSpc>
                <a:spcPts val="3821"/>
              </a:lnSpc>
            </a:pPr>
            <a:r>
              <a:rPr lang="en-US" sz="2749" spc="109">
                <a:solidFill>
                  <a:srgbClr val="000000"/>
                </a:solidFill>
                <a:latin typeface="Montserrat"/>
              </a:rPr>
              <a:t>Skechers ads suggested its "Shape-Ups" shoes would  help consumers to lose weight while toning their muscles.  The FTC deemed those claims to be deceptive, and Skechers settled a $50 million class action lawsuit.  The lawsuit covered more than 520,000 claims.  The company  was also told it could no longer claim that science supported the weight loss advantages touted in the brand's advertising.   </a:t>
            </a:r>
          </a:p>
          <a:p>
            <a:pPr>
              <a:lnSpc>
                <a:spcPts val="3821"/>
              </a:lnSpc>
            </a:pPr>
            <a:endParaRPr lang="en-US" sz="2749" spc="109">
              <a:solidFill>
                <a:srgbClr val="000000"/>
              </a:solidFill>
              <a:latin typeface="Montserrat"/>
            </a:endParaRPr>
          </a:p>
          <a:p>
            <a:pPr>
              <a:lnSpc>
                <a:spcPts val="3821"/>
              </a:lnSpc>
            </a:pPr>
            <a:endParaRPr lang="en-US" sz="2749" spc="109">
              <a:solidFill>
                <a:srgbClr val="000000"/>
              </a:solidFill>
              <a:latin typeface="Montserrat"/>
            </a:endParaRPr>
          </a:p>
        </p:txBody>
      </p:sp>
      <p:sp>
        <p:nvSpPr>
          <p:cNvPr id="8" name="TextBox 8"/>
          <p:cNvSpPr txBox="1"/>
          <p:nvPr/>
        </p:nvSpPr>
        <p:spPr>
          <a:xfrm>
            <a:off x="14790676" y="9880239"/>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pic>
        <p:nvPicPr>
          <p:cNvPr id="9" name="Picture 9"/>
          <p:cNvPicPr>
            <a:picLocks noChangeAspect="1"/>
          </p:cNvPicPr>
          <p:nvPr/>
        </p:nvPicPr>
        <p:blipFill>
          <a:blip r:embed="rId4"/>
          <a:srcRect/>
          <a:stretch>
            <a:fillRect/>
          </a:stretch>
        </p:blipFill>
        <p:spPr>
          <a:xfrm>
            <a:off x="15443819" y="9829105"/>
            <a:ext cx="320284" cy="337754"/>
          </a:xfrm>
          <a:prstGeom prst="rect">
            <a:avLst/>
          </a:prstGeom>
        </p:spPr>
      </p:pic>
      <p:pic>
        <p:nvPicPr>
          <p:cNvPr id="10" name="Picture 10"/>
          <p:cNvPicPr>
            <a:picLocks noChangeAspect="1"/>
          </p:cNvPicPr>
          <p:nvPr/>
        </p:nvPicPr>
        <p:blipFill>
          <a:blip r:embed="rId5"/>
          <a:srcRect/>
          <a:stretch>
            <a:fillRect/>
          </a:stretch>
        </p:blipFill>
        <p:spPr>
          <a:xfrm>
            <a:off x="335888" y="4273208"/>
            <a:ext cx="4462502" cy="2871768"/>
          </a:xfrm>
          <a:prstGeom prst="rect">
            <a:avLst/>
          </a:prstGeom>
        </p:spPr>
      </p:pic>
      <p:sp>
        <p:nvSpPr>
          <p:cNvPr id="11" name="TextBox 11"/>
          <p:cNvSpPr txBox="1"/>
          <p:nvPr/>
        </p:nvSpPr>
        <p:spPr>
          <a:xfrm>
            <a:off x="124046" y="597424"/>
            <a:ext cx="4710330" cy="2114550"/>
          </a:xfrm>
          <a:prstGeom prst="rect">
            <a:avLst/>
          </a:prstGeom>
        </p:spPr>
        <p:txBody>
          <a:bodyPr lIns="0" tIns="0" rIns="0" bIns="0" rtlCol="0" anchor="t">
            <a:spAutoFit/>
          </a:bodyPr>
          <a:lstStyle/>
          <a:p>
            <a:pPr algn="ctr">
              <a:lnSpc>
                <a:spcPts val="4132"/>
              </a:lnSpc>
            </a:pPr>
            <a:endParaRPr/>
          </a:p>
          <a:p>
            <a:pPr algn="ctr">
              <a:lnSpc>
                <a:spcPts val="4132"/>
              </a:lnSpc>
            </a:pPr>
            <a:endParaRPr/>
          </a:p>
          <a:p>
            <a:pPr algn="ctr">
              <a:lnSpc>
                <a:spcPts val="4132"/>
              </a:lnSpc>
            </a:pPr>
            <a:endParaRPr/>
          </a:p>
          <a:p>
            <a:pPr algn="ctr">
              <a:lnSpc>
                <a:spcPts val="4132"/>
              </a:lnSpc>
            </a:pPr>
            <a:r>
              <a:rPr lang="en-US" sz="3444" spc="241">
                <a:solidFill>
                  <a:srgbClr val="FFFFFF"/>
                </a:solidFill>
                <a:latin typeface="Bebas Neue"/>
              </a:rPr>
              <a:t>PRODUCT:  ATHLETIC SHOE </a:t>
            </a:r>
          </a:p>
        </p:txBody>
      </p:sp>
      <p:pic>
        <p:nvPicPr>
          <p:cNvPr id="12" name="Picture 12"/>
          <p:cNvPicPr>
            <a:picLocks noChangeAspect="1"/>
          </p:cNvPicPr>
          <p:nvPr/>
        </p:nvPicPr>
        <p:blipFill>
          <a:blip r:embed="rId6"/>
          <a:srcRect/>
          <a:stretch>
            <a:fillRect/>
          </a:stretch>
        </p:blipFill>
        <p:spPr>
          <a:xfrm>
            <a:off x="335888" y="-9462"/>
            <a:ext cx="4363429" cy="1803551"/>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300" y="-1740584"/>
            <a:ext cx="5187022" cy="12027584"/>
            <a:chOff x="0" y="0"/>
            <a:chExt cx="1530881" cy="3549783"/>
          </a:xfrm>
        </p:grpSpPr>
        <p:sp>
          <p:nvSpPr>
            <p:cNvPr id="3" name="Freeform 3"/>
            <p:cNvSpPr/>
            <p:nvPr/>
          </p:nvSpPr>
          <p:spPr>
            <a:xfrm>
              <a:off x="0" y="0"/>
              <a:ext cx="1530881" cy="3549783"/>
            </a:xfrm>
            <a:custGeom>
              <a:avLst/>
              <a:gdLst/>
              <a:ahLst/>
              <a:cxnLst/>
              <a:rect l="l" t="t" r="r" b="b"/>
              <a:pathLst>
                <a:path w="1530881" h="3549783">
                  <a:moveTo>
                    <a:pt x="0" y="0"/>
                  </a:moveTo>
                  <a:lnTo>
                    <a:pt x="1530881" y="0"/>
                  </a:lnTo>
                  <a:lnTo>
                    <a:pt x="1530881" y="3549783"/>
                  </a:lnTo>
                  <a:lnTo>
                    <a:pt x="0" y="3549783"/>
                  </a:lnTo>
                  <a:close/>
                </a:path>
              </a:pathLst>
            </a:custGeom>
            <a:solidFill>
              <a:srgbClr val="F34A5C"/>
            </a:solidFill>
          </p:spPr>
        </p:sp>
      </p:gr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1187720" y="9754070"/>
            <a:ext cx="3525474" cy="2533934"/>
          </a:xfrm>
          <a:prstGeom prst="rect">
            <a:avLst/>
          </a:prstGeom>
        </p:spPr>
      </p:pic>
      <p:sp>
        <p:nvSpPr>
          <p:cNvPr id="5" name="TextBox 5"/>
          <p:cNvSpPr txBox="1"/>
          <p:nvPr/>
        </p:nvSpPr>
        <p:spPr>
          <a:xfrm>
            <a:off x="14790676" y="9880239"/>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grpSp>
        <p:nvGrpSpPr>
          <p:cNvPr id="6" name="Group 6"/>
          <p:cNvGrpSpPr/>
          <p:nvPr/>
        </p:nvGrpSpPr>
        <p:grpSpPr>
          <a:xfrm>
            <a:off x="335888" y="1534359"/>
            <a:ext cx="4286646" cy="259729"/>
            <a:chOff x="0" y="0"/>
            <a:chExt cx="5494778" cy="332740"/>
          </a:xfrm>
        </p:grpSpPr>
        <p:sp>
          <p:nvSpPr>
            <p:cNvPr id="7" name="Freeform 7"/>
            <p:cNvSpPr/>
            <p:nvPr/>
          </p:nvSpPr>
          <p:spPr>
            <a:xfrm>
              <a:off x="0" y="0"/>
              <a:ext cx="5494778" cy="297180"/>
            </a:xfrm>
            <a:custGeom>
              <a:avLst/>
              <a:gdLst/>
              <a:ahLst/>
              <a:cxnLst/>
              <a:rect l="l" t="t" r="r" b="b"/>
              <a:pathLst>
                <a:path w="5494778" h="297180">
                  <a:moveTo>
                    <a:pt x="5197598" y="0"/>
                  </a:moveTo>
                  <a:lnTo>
                    <a:pt x="5197598" y="129540"/>
                  </a:lnTo>
                  <a:lnTo>
                    <a:pt x="297180" y="129540"/>
                  </a:lnTo>
                  <a:lnTo>
                    <a:pt x="297180" y="0"/>
                  </a:lnTo>
                  <a:lnTo>
                    <a:pt x="0" y="0"/>
                  </a:lnTo>
                  <a:lnTo>
                    <a:pt x="0" y="297180"/>
                  </a:lnTo>
                  <a:lnTo>
                    <a:pt x="297180" y="297180"/>
                  </a:lnTo>
                  <a:lnTo>
                    <a:pt x="297180" y="167640"/>
                  </a:lnTo>
                  <a:lnTo>
                    <a:pt x="5196328" y="167640"/>
                  </a:lnTo>
                  <a:lnTo>
                    <a:pt x="5196328" y="297180"/>
                  </a:lnTo>
                  <a:lnTo>
                    <a:pt x="5494778" y="297180"/>
                  </a:lnTo>
                  <a:lnTo>
                    <a:pt x="5494778" y="0"/>
                  </a:lnTo>
                  <a:lnTo>
                    <a:pt x="5197598" y="0"/>
                  </a:lnTo>
                  <a:close/>
                  <a:moveTo>
                    <a:pt x="260350" y="260350"/>
                  </a:moveTo>
                  <a:lnTo>
                    <a:pt x="36830" y="260350"/>
                  </a:lnTo>
                  <a:lnTo>
                    <a:pt x="36830" y="36830"/>
                  </a:lnTo>
                  <a:lnTo>
                    <a:pt x="260350" y="36830"/>
                  </a:lnTo>
                  <a:lnTo>
                    <a:pt x="260350" y="260350"/>
                  </a:lnTo>
                  <a:close/>
                  <a:moveTo>
                    <a:pt x="5457948" y="260350"/>
                  </a:moveTo>
                  <a:lnTo>
                    <a:pt x="5234428" y="260350"/>
                  </a:lnTo>
                  <a:lnTo>
                    <a:pt x="5234428" y="36830"/>
                  </a:lnTo>
                  <a:lnTo>
                    <a:pt x="5457948" y="36830"/>
                  </a:lnTo>
                  <a:lnTo>
                    <a:pt x="5457948" y="260350"/>
                  </a:lnTo>
                  <a:close/>
                </a:path>
              </a:pathLst>
            </a:custGeom>
            <a:solidFill>
              <a:srgbClr val="FFFFFF"/>
            </a:solidFill>
          </p:spPr>
        </p:sp>
      </p:grpSp>
      <p:pic>
        <p:nvPicPr>
          <p:cNvPr id="8" name="Picture 8"/>
          <p:cNvPicPr>
            <a:picLocks noChangeAspect="1"/>
          </p:cNvPicPr>
          <p:nvPr/>
        </p:nvPicPr>
        <p:blipFill>
          <a:blip r:embed="rId4"/>
          <a:srcRect/>
          <a:stretch>
            <a:fillRect/>
          </a:stretch>
        </p:blipFill>
        <p:spPr>
          <a:xfrm>
            <a:off x="15443819" y="9829105"/>
            <a:ext cx="320284" cy="337754"/>
          </a:xfrm>
          <a:prstGeom prst="rect">
            <a:avLst/>
          </a:prstGeom>
        </p:spPr>
      </p:pic>
      <p:pic>
        <p:nvPicPr>
          <p:cNvPr id="9" name="Picture 9"/>
          <p:cNvPicPr>
            <a:picLocks noChangeAspect="1"/>
          </p:cNvPicPr>
          <p:nvPr/>
        </p:nvPicPr>
        <p:blipFill>
          <a:blip r:embed="rId5"/>
          <a:srcRect/>
          <a:stretch>
            <a:fillRect/>
          </a:stretch>
        </p:blipFill>
        <p:spPr>
          <a:xfrm>
            <a:off x="6847693" y="1827891"/>
            <a:ext cx="9672881" cy="6345410"/>
          </a:xfrm>
          <a:prstGeom prst="rect">
            <a:avLst/>
          </a:prstGeom>
        </p:spPr>
      </p:pic>
      <p:pic>
        <p:nvPicPr>
          <p:cNvPr id="10" name="Picture 10"/>
          <p:cNvPicPr>
            <a:picLocks noChangeAspect="1"/>
          </p:cNvPicPr>
          <p:nvPr/>
        </p:nvPicPr>
        <p:blipFill>
          <a:blip r:embed="rId6"/>
          <a:srcRect/>
          <a:stretch>
            <a:fillRect/>
          </a:stretch>
        </p:blipFill>
        <p:spPr>
          <a:xfrm>
            <a:off x="4873" y="3478831"/>
            <a:ext cx="4948676" cy="4948676"/>
          </a:xfrm>
          <a:prstGeom prst="rect">
            <a:avLst/>
          </a:prstGeom>
        </p:spPr>
      </p:pic>
      <p:pic>
        <p:nvPicPr>
          <p:cNvPr id="11" name="Picture 11"/>
          <p:cNvPicPr>
            <a:picLocks noChangeAspect="1"/>
          </p:cNvPicPr>
          <p:nvPr/>
        </p:nvPicPr>
        <p:blipFill>
          <a:blip r:embed="rId7"/>
          <a:srcRect/>
          <a:stretch>
            <a:fillRect/>
          </a:stretch>
        </p:blipFill>
        <p:spPr>
          <a:xfrm>
            <a:off x="1488243" y="254815"/>
            <a:ext cx="1981935" cy="1155303"/>
          </a:xfrm>
          <a:prstGeom prst="rect">
            <a:avLst/>
          </a:prstGeom>
        </p:spPr>
      </p:pic>
      <p:sp>
        <p:nvSpPr>
          <p:cNvPr id="12" name="TextBox 12"/>
          <p:cNvSpPr txBox="1"/>
          <p:nvPr/>
        </p:nvSpPr>
        <p:spPr>
          <a:xfrm>
            <a:off x="124046" y="597424"/>
            <a:ext cx="4710330" cy="2114550"/>
          </a:xfrm>
          <a:prstGeom prst="rect">
            <a:avLst/>
          </a:prstGeom>
        </p:spPr>
        <p:txBody>
          <a:bodyPr lIns="0" tIns="0" rIns="0" bIns="0" rtlCol="0" anchor="t">
            <a:spAutoFit/>
          </a:bodyPr>
          <a:lstStyle/>
          <a:p>
            <a:pPr algn="ctr">
              <a:lnSpc>
                <a:spcPts val="4132"/>
              </a:lnSpc>
            </a:pPr>
            <a:endParaRPr/>
          </a:p>
          <a:p>
            <a:pPr algn="ctr">
              <a:lnSpc>
                <a:spcPts val="4132"/>
              </a:lnSpc>
            </a:pPr>
            <a:endParaRPr/>
          </a:p>
          <a:p>
            <a:pPr algn="ctr">
              <a:lnSpc>
                <a:spcPts val="4132"/>
              </a:lnSpc>
            </a:pPr>
            <a:endParaRPr/>
          </a:p>
          <a:p>
            <a:pPr algn="ctr">
              <a:lnSpc>
                <a:spcPts val="4132"/>
              </a:lnSpc>
            </a:pPr>
            <a:r>
              <a:rPr lang="en-US" sz="3444" spc="241">
                <a:solidFill>
                  <a:srgbClr val="FFFFFF"/>
                </a:solidFill>
                <a:latin typeface="Bebas Neue"/>
              </a:rPr>
              <a:t>PRODUCT: CEREAL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83602" y="-1740584"/>
            <a:ext cx="5187022" cy="12027584"/>
            <a:chOff x="0" y="0"/>
            <a:chExt cx="1530881" cy="3549783"/>
          </a:xfrm>
        </p:grpSpPr>
        <p:sp>
          <p:nvSpPr>
            <p:cNvPr id="3" name="Freeform 3"/>
            <p:cNvSpPr/>
            <p:nvPr/>
          </p:nvSpPr>
          <p:spPr>
            <a:xfrm>
              <a:off x="0" y="0"/>
              <a:ext cx="1530881" cy="3549783"/>
            </a:xfrm>
            <a:custGeom>
              <a:avLst/>
              <a:gdLst/>
              <a:ahLst/>
              <a:cxnLst/>
              <a:rect l="l" t="t" r="r" b="b"/>
              <a:pathLst>
                <a:path w="1530881" h="3549783">
                  <a:moveTo>
                    <a:pt x="0" y="0"/>
                  </a:moveTo>
                  <a:lnTo>
                    <a:pt x="1530881" y="0"/>
                  </a:lnTo>
                  <a:lnTo>
                    <a:pt x="1530881" y="3549783"/>
                  </a:lnTo>
                  <a:lnTo>
                    <a:pt x="0" y="3549783"/>
                  </a:lnTo>
                  <a:close/>
                </a:path>
              </a:pathLst>
            </a:custGeom>
            <a:solidFill>
              <a:srgbClr val="F34A5C"/>
            </a:solidFill>
          </p:spPr>
        </p:sp>
      </p:gr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1257021" y="9754070"/>
            <a:ext cx="3525474" cy="2533934"/>
          </a:xfrm>
          <a:prstGeom prst="rect">
            <a:avLst/>
          </a:prstGeom>
        </p:spPr>
      </p:pic>
      <p:grpSp>
        <p:nvGrpSpPr>
          <p:cNvPr id="5" name="Group 5"/>
          <p:cNvGrpSpPr/>
          <p:nvPr/>
        </p:nvGrpSpPr>
        <p:grpSpPr>
          <a:xfrm>
            <a:off x="266586" y="1534359"/>
            <a:ext cx="4286646" cy="259729"/>
            <a:chOff x="0" y="0"/>
            <a:chExt cx="5494778" cy="332740"/>
          </a:xfrm>
        </p:grpSpPr>
        <p:sp>
          <p:nvSpPr>
            <p:cNvPr id="6" name="Freeform 6"/>
            <p:cNvSpPr/>
            <p:nvPr/>
          </p:nvSpPr>
          <p:spPr>
            <a:xfrm>
              <a:off x="0" y="0"/>
              <a:ext cx="5494778" cy="297180"/>
            </a:xfrm>
            <a:custGeom>
              <a:avLst/>
              <a:gdLst/>
              <a:ahLst/>
              <a:cxnLst/>
              <a:rect l="l" t="t" r="r" b="b"/>
              <a:pathLst>
                <a:path w="5494778" h="297180">
                  <a:moveTo>
                    <a:pt x="5197598" y="0"/>
                  </a:moveTo>
                  <a:lnTo>
                    <a:pt x="5197598" y="129540"/>
                  </a:lnTo>
                  <a:lnTo>
                    <a:pt x="297180" y="129540"/>
                  </a:lnTo>
                  <a:lnTo>
                    <a:pt x="297180" y="0"/>
                  </a:lnTo>
                  <a:lnTo>
                    <a:pt x="0" y="0"/>
                  </a:lnTo>
                  <a:lnTo>
                    <a:pt x="0" y="297180"/>
                  </a:lnTo>
                  <a:lnTo>
                    <a:pt x="297180" y="297180"/>
                  </a:lnTo>
                  <a:lnTo>
                    <a:pt x="297180" y="167640"/>
                  </a:lnTo>
                  <a:lnTo>
                    <a:pt x="5196328" y="167640"/>
                  </a:lnTo>
                  <a:lnTo>
                    <a:pt x="5196328" y="297180"/>
                  </a:lnTo>
                  <a:lnTo>
                    <a:pt x="5494778" y="297180"/>
                  </a:lnTo>
                  <a:lnTo>
                    <a:pt x="5494778" y="0"/>
                  </a:lnTo>
                  <a:lnTo>
                    <a:pt x="5197598" y="0"/>
                  </a:lnTo>
                  <a:close/>
                  <a:moveTo>
                    <a:pt x="260350" y="260350"/>
                  </a:moveTo>
                  <a:lnTo>
                    <a:pt x="36830" y="260350"/>
                  </a:lnTo>
                  <a:lnTo>
                    <a:pt x="36830" y="36830"/>
                  </a:lnTo>
                  <a:lnTo>
                    <a:pt x="260350" y="36830"/>
                  </a:lnTo>
                  <a:lnTo>
                    <a:pt x="260350" y="260350"/>
                  </a:lnTo>
                  <a:close/>
                  <a:moveTo>
                    <a:pt x="5457948" y="260350"/>
                  </a:moveTo>
                  <a:lnTo>
                    <a:pt x="5234428" y="260350"/>
                  </a:lnTo>
                  <a:lnTo>
                    <a:pt x="5234428" y="36830"/>
                  </a:lnTo>
                  <a:lnTo>
                    <a:pt x="5457948" y="36830"/>
                  </a:lnTo>
                  <a:lnTo>
                    <a:pt x="5457948" y="260350"/>
                  </a:lnTo>
                  <a:close/>
                </a:path>
              </a:pathLst>
            </a:custGeom>
            <a:solidFill>
              <a:srgbClr val="FFFFFF"/>
            </a:solidFill>
          </p:spPr>
        </p:sp>
      </p:grpSp>
      <p:sp>
        <p:nvSpPr>
          <p:cNvPr id="7" name="TextBox 7"/>
          <p:cNvSpPr txBox="1"/>
          <p:nvPr/>
        </p:nvSpPr>
        <p:spPr>
          <a:xfrm>
            <a:off x="14721375" y="9880239"/>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pic>
        <p:nvPicPr>
          <p:cNvPr id="8" name="Picture 8"/>
          <p:cNvPicPr>
            <a:picLocks noChangeAspect="1"/>
          </p:cNvPicPr>
          <p:nvPr/>
        </p:nvPicPr>
        <p:blipFill>
          <a:blip r:embed="rId4"/>
          <a:srcRect/>
          <a:stretch>
            <a:fillRect/>
          </a:stretch>
        </p:blipFill>
        <p:spPr>
          <a:xfrm>
            <a:off x="15374517" y="9829105"/>
            <a:ext cx="320284" cy="337754"/>
          </a:xfrm>
          <a:prstGeom prst="rect">
            <a:avLst/>
          </a:prstGeom>
        </p:spPr>
      </p:pic>
      <p:pic>
        <p:nvPicPr>
          <p:cNvPr id="9" name="Picture 9"/>
          <p:cNvPicPr>
            <a:picLocks noChangeAspect="1"/>
          </p:cNvPicPr>
          <p:nvPr/>
        </p:nvPicPr>
        <p:blipFill>
          <a:blip r:embed="rId5"/>
          <a:srcRect/>
          <a:stretch>
            <a:fillRect/>
          </a:stretch>
        </p:blipFill>
        <p:spPr>
          <a:xfrm>
            <a:off x="-64429" y="3478831"/>
            <a:ext cx="4948676" cy="4948676"/>
          </a:xfrm>
          <a:prstGeom prst="rect">
            <a:avLst/>
          </a:prstGeom>
        </p:spPr>
      </p:pic>
      <p:pic>
        <p:nvPicPr>
          <p:cNvPr id="10" name="Picture 10"/>
          <p:cNvPicPr>
            <a:picLocks noChangeAspect="1"/>
          </p:cNvPicPr>
          <p:nvPr/>
        </p:nvPicPr>
        <p:blipFill>
          <a:blip r:embed="rId6"/>
          <a:srcRect/>
          <a:stretch>
            <a:fillRect/>
          </a:stretch>
        </p:blipFill>
        <p:spPr>
          <a:xfrm>
            <a:off x="1418942" y="254815"/>
            <a:ext cx="1981935" cy="1155303"/>
          </a:xfrm>
          <a:prstGeom prst="rect">
            <a:avLst/>
          </a:prstGeom>
        </p:spPr>
      </p:pic>
      <p:sp>
        <p:nvSpPr>
          <p:cNvPr id="11" name="TextBox 11"/>
          <p:cNvSpPr txBox="1"/>
          <p:nvPr/>
        </p:nvSpPr>
        <p:spPr>
          <a:xfrm>
            <a:off x="6389050" y="1352968"/>
            <a:ext cx="10870250" cy="5248604"/>
          </a:xfrm>
          <a:prstGeom prst="rect">
            <a:avLst/>
          </a:prstGeom>
        </p:spPr>
        <p:txBody>
          <a:bodyPr lIns="0" tIns="0" rIns="0" bIns="0" rtlCol="0" anchor="t">
            <a:spAutoFit/>
          </a:bodyPr>
          <a:lstStyle/>
          <a:p>
            <a:pPr>
              <a:lnSpc>
                <a:spcPts val="3821"/>
              </a:lnSpc>
            </a:pPr>
            <a:r>
              <a:rPr lang="en-US" sz="2749" spc="109">
                <a:solidFill>
                  <a:srgbClr val="000000"/>
                </a:solidFill>
                <a:latin typeface="Montserrat Light Bold"/>
              </a:rPr>
              <a:t>THE CLAIM:</a:t>
            </a:r>
          </a:p>
          <a:p>
            <a:pPr>
              <a:lnSpc>
                <a:spcPts val="3821"/>
              </a:lnSpc>
            </a:pPr>
            <a:endParaRPr lang="en-US" sz="2749" spc="109">
              <a:solidFill>
                <a:srgbClr val="000000"/>
              </a:solidFill>
              <a:latin typeface="Montserrat Light Bold"/>
            </a:endParaRPr>
          </a:p>
          <a:p>
            <a:pPr>
              <a:lnSpc>
                <a:spcPts val="3821"/>
              </a:lnSpc>
            </a:pPr>
            <a:r>
              <a:rPr lang="en-US" sz="2749" spc="109">
                <a:solidFill>
                  <a:srgbClr val="000000"/>
                </a:solidFill>
                <a:latin typeface="Montserrat"/>
              </a:rPr>
              <a:t>Cheerios once claimed its popular breakfast cereal could lower cholesterol by 4% in just 6 weeks.  The Federal  Trade Commission intervened, suggesting the brand's advertising was mischaracterizing the cereal product as a cholesterol-lowering drug.  Soon after receiving a warning letter from the FTC, Cheerios changed the label, and its marketing, to say the cereal "can help lower cholesterol."  </a:t>
            </a:r>
          </a:p>
          <a:p>
            <a:pPr>
              <a:lnSpc>
                <a:spcPts val="3821"/>
              </a:lnSpc>
            </a:pPr>
            <a:endParaRPr lang="en-US" sz="2749" spc="109">
              <a:solidFill>
                <a:srgbClr val="000000"/>
              </a:solidFill>
              <a:latin typeface="Montserrat"/>
            </a:endParaRPr>
          </a:p>
        </p:txBody>
      </p:sp>
      <p:sp>
        <p:nvSpPr>
          <p:cNvPr id="12" name="TextBox 12"/>
          <p:cNvSpPr txBox="1"/>
          <p:nvPr/>
        </p:nvSpPr>
        <p:spPr>
          <a:xfrm>
            <a:off x="54744" y="597424"/>
            <a:ext cx="4710330" cy="2114550"/>
          </a:xfrm>
          <a:prstGeom prst="rect">
            <a:avLst/>
          </a:prstGeom>
        </p:spPr>
        <p:txBody>
          <a:bodyPr lIns="0" tIns="0" rIns="0" bIns="0" rtlCol="0" anchor="t">
            <a:spAutoFit/>
          </a:bodyPr>
          <a:lstStyle/>
          <a:p>
            <a:pPr algn="ctr">
              <a:lnSpc>
                <a:spcPts val="4132"/>
              </a:lnSpc>
            </a:pPr>
            <a:endParaRPr/>
          </a:p>
          <a:p>
            <a:pPr algn="ctr">
              <a:lnSpc>
                <a:spcPts val="4132"/>
              </a:lnSpc>
            </a:pPr>
            <a:endParaRPr/>
          </a:p>
          <a:p>
            <a:pPr algn="ctr">
              <a:lnSpc>
                <a:spcPts val="4132"/>
              </a:lnSpc>
            </a:pPr>
            <a:endParaRPr/>
          </a:p>
          <a:p>
            <a:pPr algn="ctr">
              <a:lnSpc>
                <a:spcPts val="4132"/>
              </a:lnSpc>
            </a:pPr>
            <a:r>
              <a:rPr lang="en-US" sz="3444" spc="241">
                <a:solidFill>
                  <a:srgbClr val="FFFFFF"/>
                </a:solidFill>
                <a:latin typeface="Bebas Neue"/>
              </a:rPr>
              <a:t>PRODUCT: CEREAL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6778617" y="1028700"/>
            <a:ext cx="4730767" cy="2743845"/>
          </a:xfrm>
          <a:prstGeom prst="rect">
            <a:avLst/>
          </a:prstGeom>
        </p:spPr>
      </p:pic>
      <p:grpSp>
        <p:nvGrpSpPr>
          <p:cNvPr id="3" name="Group 3"/>
          <p:cNvGrpSpPr/>
          <p:nvPr/>
        </p:nvGrpSpPr>
        <p:grpSpPr>
          <a:xfrm>
            <a:off x="-114300" y="-1740584"/>
            <a:ext cx="5187022" cy="12027584"/>
            <a:chOff x="0" y="0"/>
            <a:chExt cx="1530881" cy="3549783"/>
          </a:xfrm>
        </p:grpSpPr>
        <p:sp>
          <p:nvSpPr>
            <p:cNvPr id="4" name="Freeform 4"/>
            <p:cNvSpPr/>
            <p:nvPr/>
          </p:nvSpPr>
          <p:spPr>
            <a:xfrm>
              <a:off x="0" y="0"/>
              <a:ext cx="1530881" cy="3549783"/>
            </a:xfrm>
            <a:custGeom>
              <a:avLst/>
              <a:gdLst/>
              <a:ahLst/>
              <a:cxnLst/>
              <a:rect l="l" t="t" r="r" b="b"/>
              <a:pathLst>
                <a:path w="1530881" h="3549783">
                  <a:moveTo>
                    <a:pt x="0" y="0"/>
                  </a:moveTo>
                  <a:lnTo>
                    <a:pt x="1530881" y="0"/>
                  </a:lnTo>
                  <a:lnTo>
                    <a:pt x="1530881" y="3549783"/>
                  </a:lnTo>
                  <a:lnTo>
                    <a:pt x="0" y="3549783"/>
                  </a:lnTo>
                  <a:close/>
                </a:path>
              </a:pathLst>
            </a:custGeom>
            <a:solidFill>
              <a:srgbClr val="F34A5C"/>
            </a:solidFill>
          </p:spPr>
        </p:sp>
      </p:grpSp>
      <p:pic>
        <p:nvPicPr>
          <p:cNvPr id="5" name="Picture 5"/>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5400000">
            <a:off x="-1187720" y="9754070"/>
            <a:ext cx="3525474" cy="2533934"/>
          </a:xfrm>
          <a:prstGeom prst="rect">
            <a:avLst/>
          </a:prstGeom>
        </p:spPr>
      </p:pic>
      <p:sp>
        <p:nvSpPr>
          <p:cNvPr id="6" name="TextBox 6"/>
          <p:cNvSpPr txBox="1"/>
          <p:nvPr/>
        </p:nvSpPr>
        <p:spPr>
          <a:xfrm>
            <a:off x="14790676" y="9880239"/>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grpSp>
        <p:nvGrpSpPr>
          <p:cNvPr id="7" name="Group 7"/>
          <p:cNvGrpSpPr/>
          <p:nvPr/>
        </p:nvGrpSpPr>
        <p:grpSpPr>
          <a:xfrm>
            <a:off x="335888" y="1534359"/>
            <a:ext cx="4286646" cy="259729"/>
            <a:chOff x="0" y="0"/>
            <a:chExt cx="5494778" cy="332740"/>
          </a:xfrm>
        </p:grpSpPr>
        <p:sp>
          <p:nvSpPr>
            <p:cNvPr id="8" name="Freeform 8"/>
            <p:cNvSpPr/>
            <p:nvPr/>
          </p:nvSpPr>
          <p:spPr>
            <a:xfrm>
              <a:off x="0" y="0"/>
              <a:ext cx="5494778" cy="297180"/>
            </a:xfrm>
            <a:custGeom>
              <a:avLst/>
              <a:gdLst/>
              <a:ahLst/>
              <a:cxnLst/>
              <a:rect l="l" t="t" r="r" b="b"/>
              <a:pathLst>
                <a:path w="5494778" h="297180">
                  <a:moveTo>
                    <a:pt x="5197598" y="0"/>
                  </a:moveTo>
                  <a:lnTo>
                    <a:pt x="5197598" y="129540"/>
                  </a:lnTo>
                  <a:lnTo>
                    <a:pt x="297180" y="129540"/>
                  </a:lnTo>
                  <a:lnTo>
                    <a:pt x="297180" y="0"/>
                  </a:lnTo>
                  <a:lnTo>
                    <a:pt x="0" y="0"/>
                  </a:lnTo>
                  <a:lnTo>
                    <a:pt x="0" y="297180"/>
                  </a:lnTo>
                  <a:lnTo>
                    <a:pt x="297180" y="297180"/>
                  </a:lnTo>
                  <a:lnTo>
                    <a:pt x="297180" y="167640"/>
                  </a:lnTo>
                  <a:lnTo>
                    <a:pt x="5196328" y="167640"/>
                  </a:lnTo>
                  <a:lnTo>
                    <a:pt x="5196328" y="297180"/>
                  </a:lnTo>
                  <a:lnTo>
                    <a:pt x="5494778" y="297180"/>
                  </a:lnTo>
                  <a:lnTo>
                    <a:pt x="5494778" y="0"/>
                  </a:lnTo>
                  <a:lnTo>
                    <a:pt x="5197598" y="0"/>
                  </a:lnTo>
                  <a:close/>
                  <a:moveTo>
                    <a:pt x="260350" y="260350"/>
                  </a:moveTo>
                  <a:lnTo>
                    <a:pt x="36830" y="260350"/>
                  </a:lnTo>
                  <a:lnTo>
                    <a:pt x="36830" y="36830"/>
                  </a:lnTo>
                  <a:lnTo>
                    <a:pt x="260350" y="36830"/>
                  </a:lnTo>
                  <a:lnTo>
                    <a:pt x="260350" y="260350"/>
                  </a:lnTo>
                  <a:close/>
                  <a:moveTo>
                    <a:pt x="5457948" y="260350"/>
                  </a:moveTo>
                  <a:lnTo>
                    <a:pt x="5234428" y="260350"/>
                  </a:lnTo>
                  <a:lnTo>
                    <a:pt x="5234428" y="36830"/>
                  </a:lnTo>
                  <a:lnTo>
                    <a:pt x="5457948" y="36830"/>
                  </a:lnTo>
                  <a:lnTo>
                    <a:pt x="5457948" y="260350"/>
                  </a:lnTo>
                  <a:close/>
                </a:path>
              </a:pathLst>
            </a:custGeom>
            <a:solidFill>
              <a:srgbClr val="FFFFFF"/>
            </a:solidFill>
          </p:spPr>
        </p:sp>
      </p:grpSp>
      <p:pic>
        <p:nvPicPr>
          <p:cNvPr id="9" name="Picture 9"/>
          <p:cNvPicPr>
            <a:picLocks noChangeAspect="1"/>
          </p:cNvPicPr>
          <p:nvPr/>
        </p:nvPicPr>
        <p:blipFill>
          <a:blip r:embed="rId5"/>
          <a:srcRect/>
          <a:stretch>
            <a:fillRect/>
          </a:stretch>
        </p:blipFill>
        <p:spPr>
          <a:xfrm>
            <a:off x="753379" y="3406499"/>
            <a:ext cx="3451663" cy="4766802"/>
          </a:xfrm>
          <a:prstGeom prst="rect">
            <a:avLst/>
          </a:prstGeom>
        </p:spPr>
      </p:pic>
      <p:pic>
        <p:nvPicPr>
          <p:cNvPr id="10" name="Picture 10"/>
          <p:cNvPicPr>
            <a:picLocks noChangeAspect="1"/>
          </p:cNvPicPr>
          <p:nvPr/>
        </p:nvPicPr>
        <p:blipFill>
          <a:blip r:embed="rId6"/>
          <a:srcRect t="5691" b="5691"/>
          <a:stretch>
            <a:fillRect/>
          </a:stretch>
        </p:blipFill>
        <p:spPr>
          <a:xfrm>
            <a:off x="1491968" y="372367"/>
            <a:ext cx="1974485" cy="910828"/>
          </a:xfrm>
          <a:prstGeom prst="rect">
            <a:avLst/>
          </a:prstGeom>
        </p:spPr>
      </p:pic>
      <p:pic>
        <p:nvPicPr>
          <p:cNvPr id="11" name="Picture 11"/>
          <p:cNvPicPr>
            <a:picLocks noChangeAspect="1"/>
          </p:cNvPicPr>
          <p:nvPr/>
        </p:nvPicPr>
        <p:blipFill>
          <a:blip r:embed="rId7"/>
          <a:srcRect/>
          <a:stretch>
            <a:fillRect/>
          </a:stretch>
        </p:blipFill>
        <p:spPr>
          <a:xfrm>
            <a:off x="6909274" y="4403803"/>
            <a:ext cx="9638411" cy="5425302"/>
          </a:xfrm>
          <a:prstGeom prst="rect">
            <a:avLst/>
          </a:prstGeom>
        </p:spPr>
      </p:pic>
      <p:pic>
        <p:nvPicPr>
          <p:cNvPr id="12" name="Picture 12"/>
          <p:cNvPicPr>
            <a:picLocks noChangeAspect="1"/>
          </p:cNvPicPr>
          <p:nvPr/>
        </p:nvPicPr>
        <p:blipFill>
          <a:blip r:embed="rId8"/>
          <a:srcRect/>
          <a:stretch>
            <a:fillRect/>
          </a:stretch>
        </p:blipFill>
        <p:spPr>
          <a:xfrm>
            <a:off x="13033668" y="372367"/>
            <a:ext cx="3514017" cy="3787329"/>
          </a:xfrm>
          <a:prstGeom prst="rect">
            <a:avLst/>
          </a:prstGeom>
        </p:spPr>
      </p:pic>
      <p:sp>
        <p:nvSpPr>
          <p:cNvPr id="13" name="TextBox 13"/>
          <p:cNvSpPr txBox="1"/>
          <p:nvPr/>
        </p:nvSpPr>
        <p:spPr>
          <a:xfrm>
            <a:off x="124046" y="597424"/>
            <a:ext cx="4710330" cy="2114550"/>
          </a:xfrm>
          <a:prstGeom prst="rect">
            <a:avLst/>
          </a:prstGeom>
        </p:spPr>
        <p:txBody>
          <a:bodyPr lIns="0" tIns="0" rIns="0" bIns="0" rtlCol="0" anchor="t">
            <a:spAutoFit/>
          </a:bodyPr>
          <a:lstStyle/>
          <a:p>
            <a:pPr algn="ctr">
              <a:lnSpc>
                <a:spcPts val="4132"/>
              </a:lnSpc>
            </a:pPr>
            <a:endParaRPr/>
          </a:p>
          <a:p>
            <a:pPr algn="ctr">
              <a:lnSpc>
                <a:spcPts val="4132"/>
              </a:lnSpc>
            </a:pPr>
            <a:endParaRPr/>
          </a:p>
          <a:p>
            <a:pPr algn="ctr">
              <a:lnSpc>
                <a:spcPts val="4132"/>
              </a:lnSpc>
            </a:pPr>
            <a:endParaRPr/>
          </a:p>
          <a:p>
            <a:pPr algn="ctr">
              <a:lnSpc>
                <a:spcPts val="4132"/>
              </a:lnSpc>
            </a:pPr>
            <a:r>
              <a:rPr lang="en-US" sz="3444" spc="241">
                <a:solidFill>
                  <a:srgbClr val="FFFFFF"/>
                </a:solidFill>
                <a:latin typeface="Bebas Neue"/>
              </a:rPr>
              <a:t>PRODUCT: SPRINKLE DIET</a:t>
            </a:r>
          </a:p>
        </p:txBody>
      </p:sp>
      <p:pic>
        <p:nvPicPr>
          <p:cNvPr id="14" name="Picture 14"/>
          <p:cNvPicPr>
            <a:picLocks noChangeAspect="1"/>
          </p:cNvPicPr>
          <p:nvPr/>
        </p:nvPicPr>
        <p:blipFill>
          <a:blip r:embed="rId9"/>
          <a:srcRect/>
          <a:stretch>
            <a:fillRect/>
          </a:stretch>
        </p:blipFill>
        <p:spPr>
          <a:xfrm>
            <a:off x="15443819" y="9829105"/>
            <a:ext cx="320284" cy="337754"/>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300" y="-1740584"/>
            <a:ext cx="5187022" cy="12027584"/>
            <a:chOff x="0" y="0"/>
            <a:chExt cx="1530881" cy="3549783"/>
          </a:xfrm>
        </p:grpSpPr>
        <p:sp>
          <p:nvSpPr>
            <p:cNvPr id="3" name="Freeform 3"/>
            <p:cNvSpPr/>
            <p:nvPr/>
          </p:nvSpPr>
          <p:spPr>
            <a:xfrm>
              <a:off x="0" y="0"/>
              <a:ext cx="1530881" cy="3549783"/>
            </a:xfrm>
            <a:custGeom>
              <a:avLst/>
              <a:gdLst/>
              <a:ahLst/>
              <a:cxnLst/>
              <a:rect l="l" t="t" r="r" b="b"/>
              <a:pathLst>
                <a:path w="1530881" h="3549783">
                  <a:moveTo>
                    <a:pt x="0" y="0"/>
                  </a:moveTo>
                  <a:lnTo>
                    <a:pt x="1530881" y="0"/>
                  </a:lnTo>
                  <a:lnTo>
                    <a:pt x="1530881" y="3549783"/>
                  </a:lnTo>
                  <a:lnTo>
                    <a:pt x="0" y="3549783"/>
                  </a:lnTo>
                  <a:close/>
                </a:path>
              </a:pathLst>
            </a:custGeom>
            <a:solidFill>
              <a:srgbClr val="F34A5C"/>
            </a:solidFill>
          </p:spPr>
        </p:sp>
      </p:gr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1187720" y="9754070"/>
            <a:ext cx="3525474" cy="2533934"/>
          </a:xfrm>
          <a:prstGeom prst="rect">
            <a:avLst/>
          </a:prstGeom>
        </p:spPr>
      </p:pic>
      <p:sp>
        <p:nvSpPr>
          <p:cNvPr id="5" name="TextBox 5"/>
          <p:cNvSpPr txBox="1"/>
          <p:nvPr/>
        </p:nvSpPr>
        <p:spPr>
          <a:xfrm>
            <a:off x="14790676" y="9880239"/>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grpSp>
        <p:nvGrpSpPr>
          <p:cNvPr id="6" name="Group 6"/>
          <p:cNvGrpSpPr/>
          <p:nvPr/>
        </p:nvGrpSpPr>
        <p:grpSpPr>
          <a:xfrm>
            <a:off x="335888" y="1534359"/>
            <a:ext cx="4286646" cy="259729"/>
            <a:chOff x="0" y="0"/>
            <a:chExt cx="5494778" cy="332740"/>
          </a:xfrm>
        </p:grpSpPr>
        <p:sp>
          <p:nvSpPr>
            <p:cNvPr id="7" name="Freeform 7"/>
            <p:cNvSpPr/>
            <p:nvPr/>
          </p:nvSpPr>
          <p:spPr>
            <a:xfrm>
              <a:off x="0" y="0"/>
              <a:ext cx="5494778" cy="297180"/>
            </a:xfrm>
            <a:custGeom>
              <a:avLst/>
              <a:gdLst/>
              <a:ahLst/>
              <a:cxnLst/>
              <a:rect l="l" t="t" r="r" b="b"/>
              <a:pathLst>
                <a:path w="5494778" h="297180">
                  <a:moveTo>
                    <a:pt x="5197598" y="0"/>
                  </a:moveTo>
                  <a:lnTo>
                    <a:pt x="5197598" y="129540"/>
                  </a:lnTo>
                  <a:lnTo>
                    <a:pt x="297180" y="129540"/>
                  </a:lnTo>
                  <a:lnTo>
                    <a:pt x="297180" y="0"/>
                  </a:lnTo>
                  <a:lnTo>
                    <a:pt x="0" y="0"/>
                  </a:lnTo>
                  <a:lnTo>
                    <a:pt x="0" y="297180"/>
                  </a:lnTo>
                  <a:lnTo>
                    <a:pt x="297180" y="297180"/>
                  </a:lnTo>
                  <a:lnTo>
                    <a:pt x="297180" y="167640"/>
                  </a:lnTo>
                  <a:lnTo>
                    <a:pt x="5196328" y="167640"/>
                  </a:lnTo>
                  <a:lnTo>
                    <a:pt x="5196328" y="297180"/>
                  </a:lnTo>
                  <a:lnTo>
                    <a:pt x="5494778" y="297180"/>
                  </a:lnTo>
                  <a:lnTo>
                    <a:pt x="5494778" y="0"/>
                  </a:lnTo>
                  <a:lnTo>
                    <a:pt x="5197598" y="0"/>
                  </a:lnTo>
                  <a:close/>
                  <a:moveTo>
                    <a:pt x="260350" y="260350"/>
                  </a:moveTo>
                  <a:lnTo>
                    <a:pt x="36830" y="260350"/>
                  </a:lnTo>
                  <a:lnTo>
                    <a:pt x="36830" y="36830"/>
                  </a:lnTo>
                  <a:lnTo>
                    <a:pt x="260350" y="36830"/>
                  </a:lnTo>
                  <a:lnTo>
                    <a:pt x="260350" y="260350"/>
                  </a:lnTo>
                  <a:close/>
                  <a:moveTo>
                    <a:pt x="5457948" y="260350"/>
                  </a:moveTo>
                  <a:lnTo>
                    <a:pt x="5234428" y="260350"/>
                  </a:lnTo>
                  <a:lnTo>
                    <a:pt x="5234428" y="36830"/>
                  </a:lnTo>
                  <a:lnTo>
                    <a:pt x="5457948" y="36830"/>
                  </a:lnTo>
                  <a:lnTo>
                    <a:pt x="5457948" y="260350"/>
                  </a:lnTo>
                  <a:close/>
                </a:path>
              </a:pathLst>
            </a:custGeom>
            <a:solidFill>
              <a:srgbClr val="FFFFFF"/>
            </a:solidFill>
          </p:spPr>
        </p:sp>
      </p:grpSp>
      <p:pic>
        <p:nvPicPr>
          <p:cNvPr id="8" name="Picture 8"/>
          <p:cNvPicPr>
            <a:picLocks noChangeAspect="1"/>
          </p:cNvPicPr>
          <p:nvPr/>
        </p:nvPicPr>
        <p:blipFill>
          <a:blip r:embed="rId4"/>
          <a:srcRect/>
          <a:stretch>
            <a:fillRect/>
          </a:stretch>
        </p:blipFill>
        <p:spPr>
          <a:xfrm>
            <a:off x="15443819" y="9829105"/>
            <a:ext cx="320284" cy="337754"/>
          </a:xfrm>
          <a:prstGeom prst="rect">
            <a:avLst/>
          </a:prstGeom>
        </p:spPr>
      </p:pic>
      <p:pic>
        <p:nvPicPr>
          <p:cNvPr id="9" name="Picture 9"/>
          <p:cNvPicPr>
            <a:picLocks noChangeAspect="1"/>
          </p:cNvPicPr>
          <p:nvPr/>
        </p:nvPicPr>
        <p:blipFill>
          <a:blip r:embed="rId5"/>
          <a:srcRect/>
          <a:stretch>
            <a:fillRect/>
          </a:stretch>
        </p:blipFill>
        <p:spPr>
          <a:xfrm>
            <a:off x="5883217" y="1494054"/>
            <a:ext cx="11201431" cy="7298892"/>
          </a:xfrm>
          <a:prstGeom prst="rect">
            <a:avLst/>
          </a:prstGeom>
        </p:spPr>
      </p:pic>
      <p:pic>
        <p:nvPicPr>
          <p:cNvPr id="10" name="Picture 10"/>
          <p:cNvPicPr>
            <a:picLocks noChangeAspect="1"/>
          </p:cNvPicPr>
          <p:nvPr/>
        </p:nvPicPr>
        <p:blipFill>
          <a:blip r:embed="rId6"/>
          <a:srcRect/>
          <a:stretch>
            <a:fillRect/>
          </a:stretch>
        </p:blipFill>
        <p:spPr>
          <a:xfrm>
            <a:off x="1940042" y="301971"/>
            <a:ext cx="1078338" cy="1192083"/>
          </a:xfrm>
          <a:prstGeom prst="rect">
            <a:avLst/>
          </a:prstGeom>
        </p:spPr>
      </p:pic>
      <p:pic>
        <p:nvPicPr>
          <p:cNvPr id="11" name="Picture 11"/>
          <p:cNvPicPr>
            <a:picLocks noChangeAspect="1"/>
          </p:cNvPicPr>
          <p:nvPr/>
        </p:nvPicPr>
        <p:blipFill>
          <a:blip r:embed="rId7"/>
          <a:srcRect/>
          <a:stretch>
            <a:fillRect/>
          </a:stretch>
        </p:blipFill>
        <p:spPr>
          <a:xfrm>
            <a:off x="654294" y="3774813"/>
            <a:ext cx="3649833" cy="2737375"/>
          </a:xfrm>
          <a:prstGeom prst="rect">
            <a:avLst/>
          </a:prstGeom>
        </p:spPr>
      </p:pic>
      <p:sp>
        <p:nvSpPr>
          <p:cNvPr id="12" name="TextBox 12"/>
          <p:cNvSpPr txBox="1"/>
          <p:nvPr/>
        </p:nvSpPr>
        <p:spPr>
          <a:xfrm>
            <a:off x="124046" y="597424"/>
            <a:ext cx="4710330" cy="2114550"/>
          </a:xfrm>
          <a:prstGeom prst="rect">
            <a:avLst/>
          </a:prstGeom>
        </p:spPr>
        <p:txBody>
          <a:bodyPr lIns="0" tIns="0" rIns="0" bIns="0" rtlCol="0" anchor="t">
            <a:spAutoFit/>
          </a:bodyPr>
          <a:lstStyle/>
          <a:p>
            <a:pPr algn="ctr">
              <a:lnSpc>
                <a:spcPts val="4132"/>
              </a:lnSpc>
            </a:pPr>
            <a:endParaRPr/>
          </a:p>
          <a:p>
            <a:pPr algn="ctr">
              <a:lnSpc>
                <a:spcPts val="4132"/>
              </a:lnSpc>
            </a:pPr>
            <a:endParaRPr/>
          </a:p>
          <a:p>
            <a:pPr algn="ctr">
              <a:lnSpc>
                <a:spcPts val="4132"/>
              </a:lnSpc>
            </a:pPr>
            <a:endParaRPr/>
          </a:p>
          <a:p>
            <a:pPr algn="ctr">
              <a:lnSpc>
                <a:spcPts val="4132"/>
              </a:lnSpc>
            </a:pPr>
            <a:r>
              <a:rPr lang="en-US" sz="3444" spc="241">
                <a:solidFill>
                  <a:srgbClr val="FFFFFF"/>
                </a:solidFill>
                <a:latin typeface="Bebas Neue"/>
              </a:rPr>
              <a:t>PRODUCT: SOCIAL MEDIA APP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300" y="-1740584"/>
            <a:ext cx="5187022" cy="12027584"/>
            <a:chOff x="0" y="0"/>
            <a:chExt cx="1530881" cy="3549783"/>
          </a:xfrm>
        </p:grpSpPr>
        <p:sp>
          <p:nvSpPr>
            <p:cNvPr id="3" name="Freeform 3"/>
            <p:cNvSpPr/>
            <p:nvPr/>
          </p:nvSpPr>
          <p:spPr>
            <a:xfrm>
              <a:off x="0" y="0"/>
              <a:ext cx="1530881" cy="3549783"/>
            </a:xfrm>
            <a:custGeom>
              <a:avLst/>
              <a:gdLst/>
              <a:ahLst/>
              <a:cxnLst/>
              <a:rect l="l" t="t" r="r" b="b"/>
              <a:pathLst>
                <a:path w="1530881" h="3549783">
                  <a:moveTo>
                    <a:pt x="0" y="0"/>
                  </a:moveTo>
                  <a:lnTo>
                    <a:pt x="1530881" y="0"/>
                  </a:lnTo>
                  <a:lnTo>
                    <a:pt x="1530881" y="3549783"/>
                  </a:lnTo>
                  <a:lnTo>
                    <a:pt x="0" y="3549783"/>
                  </a:lnTo>
                  <a:close/>
                </a:path>
              </a:pathLst>
            </a:custGeom>
            <a:solidFill>
              <a:srgbClr val="F34A5C"/>
            </a:solidFill>
          </p:spPr>
        </p:sp>
      </p:gr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1187720" y="9754070"/>
            <a:ext cx="3525474" cy="2533934"/>
          </a:xfrm>
          <a:prstGeom prst="rect">
            <a:avLst/>
          </a:prstGeom>
        </p:spPr>
      </p:pic>
      <p:grpSp>
        <p:nvGrpSpPr>
          <p:cNvPr id="5" name="Group 5"/>
          <p:cNvGrpSpPr/>
          <p:nvPr/>
        </p:nvGrpSpPr>
        <p:grpSpPr>
          <a:xfrm>
            <a:off x="335888" y="1534359"/>
            <a:ext cx="4286646" cy="259729"/>
            <a:chOff x="0" y="0"/>
            <a:chExt cx="5494778" cy="332740"/>
          </a:xfrm>
        </p:grpSpPr>
        <p:sp>
          <p:nvSpPr>
            <p:cNvPr id="6" name="Freeform 6"/>
            <p:cNvSpPr/>
            <p:nvPr/>
          </p:nvSpPr>
          <p:spPr>
            <a:xfrm>
              <a:off x="0" y="0"/>
              <a:ext cx="5494778" cy="297180"/>
            </a:xfrm>
            <a:custGeom>
              <a:avLst/>
              <a:gdLst/>
              <a:ahLst/>
              <a:cxnLst/>
              <a:rect l="l" t="t" r="r" b="b"/>
              <a:pathLst>
                <a:path w="5494778" h="297180">
                  <a:moveTo>
                    <a:pt x="5197598" y="0"/>
                  </a:moveTo>
                  <a:lnTo>
                    <a:pt x="5197598" y="129540"/>
                  </a:lnTo>
                  <a:lnTo>
                    <a:pt x="297180" y="129540"/>
                  </a:lnTo>
                  <a:lnTo>
                    <a:pt x="297180" y="0"/>
                  </a:lnTo>
                  <a:lnTo>
                    <a:pt x="0" y="0"/>
                  </a:lnTo>
                  <a:lnTo>
                    <a:pt x="0" y="297180"/>
                  </a:lnTo>
                  <a:lnTo>
                    <a:pt x="297180" y="297180"/>
                  </a:lnTo>
                  <a:lnTo>
                    <a:pt x="297180" y="167640"/>
                  </a:lnTo>
                  <a:lnTo>
                    <a:pt x="5196328" y="167640"/>
                  </a:lnTo>
                  <a:lnTo>
                    <a:pt x="5196328" y="297180"/>
                  </a:lnTo>
                  <a:lnTo>
                    <a:pt x="5494778" y="297180"/>
                  </a:lnTo>
                  <a:lnTo>
                    <a:pt x="5494778" y="0"/>
                  </a:lnTo>
                  <a:lnTo>
                    <a:pt x="5197598" y="0"/>
                  </a:lnTo>
                  <a:close/>
                  <a:moveTo>
                    <a:pt x="260350" y="260350"/>
                  </a:moveTo>
                  <a:lnTo>
                    <a:pt x="36830" y="260350"/>
                  </a:lnTo>
                  <a:lnTo>
                    <a:pt x="36830" y="36830"/>
                  </a:lnTo>
                  <a:lnTo>
                    <a:pt x="260350" y="36830"/>
                  </a:lnTo>
                  <a:lnTo>
                    <a:pt x="260350" y="260350"/>
                  </a:lnTo>
                  <a:close/>
                  <a:moveTo>
                    <a:pt x="5457948" y="260350"/>
                  </a:moveTo>
                  <a:lnTo>
                    <a:pt x="5234428" y="260350"/>
                  </a:lnTo>
                  <a:lnTo>
                    <a:pt x="5234428" y="36830"/>
                  </a:lnTo>
                  <a:lnTo>
                    <a:pt x="5457948" y="36830"/>
                  </a:lnTo>
                  <a:lnTo>
                    <a:pt x="5457948" y="260350"/>
                  </a:lnTo>
                  <a:close/>
                </a:path>
              </a:pathLst>
            </a:custGeom>
            <a:solidFill>
              <a:srgbClr val="FFFFFF"/>
            </a:solidFill>
          </p:spPr>
        </p:sp>
      </p:grpSp>
      <p:sp>
        <p:nvSpPr>
          <p:cNvPr id="7" name="TextBox 7"/>
          <p:cNvSpPr txBox="1"/>
          <p:nvPr/>
        </p:nvSpPr>
        <p:spPr>
          <a:xfrm>
            <a:off x="6164313" y="1226045"/>
            <a:ext cx="10870250" cy="6201104"/>
          </a:xfrm>
          <a:prstGeom prst="rect">
            <a:avLst/>
          </a:prstGeom>
        </p:spPr>
        <p:txBody>
          <a:bodyPr lIns="0" tIns="0" rIns="0" bIns="0" rtlCol="0" anchor="t">
            <a:spAutoFit/>
          </a:bodyPr>
          <a:lstStyle/>
          <a:p>
            <a:pPr>
              <a:lnSpc>
                <a:spcPts val="3821"/>
              </a:lnSpc>
            </a:pPr>
            <a:r>
              <a:rPr lang="en-US" sz="2749" spc="109">
                <a:solidFill>
                  <a:srgbClr val="000000"/>
                </a:solidFill>
                <a:latin typeface="Montserrat Light Bold"/>
              </a:rPr>
              <a:t>THE CLAIM:</a:t>
            </a:r>
          </a:p>
          <a:p>
            <a:pPr>
              <a:lnSpc>
                <a:spcPts val="3821"/>
              </a:lnSpc>
            </a:pPr>
            <a:endParaRPr lang="en-US" sz="2749" spc="109">
              <a:solidFill>
                <a:srgbClr val="000000"/>
              </a:solidFill>
              <a:latin typeface="Montserrat Light Bold"/>
            </a:endParaRPr>
          </a:p>
          <a:p>
            <a:pPr>
              <a:lnSpc>
                <a:spcPts val="3821"/>
              </a:lnSpc>
            </a:pPr>
            <a:r>
              <a:rPr lang="en-US" sz="2749" spc="109">
                <a:solidFill>
                  <a:srgbClr val="000000"/>
                </a:solidFill>
                <a:latin typeface="Montserrat"/>
              </a:rPr>
              <a:t>Snapchat initially marketed its product as a social media platform where messages sent on the app would disappear.  Because third-party apps have the capability  of saving those messages indefinitely, Snapchat's claim was not entirely true.  The FTC alleged that Snapchat not only misled consumers about the product's  true abilities, it also deceived users about the personal data it was collecting.  The company was then required to notify users that messages could actually be saved. </a:t>
            </a:r>
          </a:p>
          <a:p>
            <a:pPr>
              <a:lnSpc>
                <a:spcPts val="3821"/>
              </a:lnSpc>
            </a:pPr>
            <a:endParaRPr lang="en-US" sz="2749" spc="109">
              <a:solidFill>
                <a:srgbClr val="000000"/>
              </a:solidFill>
              <a:latin typeface="Montserrat"/>
            </a:endParaRPr>
          </a:p>
          <a:p>
            <a:pPr>
              <a:lnSpc>
                <a:spcPts val="3821"/>
              </a:lnSpc>
            </a:pPr>
            <a:endParaRPr lang="en-US" sz="2749" spc="109">
              <a:solidFill>
                <a:srgbClr val="000000"/>
              </a:solidFill>
              <a:latin typeface="Montserrat"/>
            </a:endParaRPr>
          </a:p>
        </p:txBody>
      </p:sp>
      <p:sp>
        <p:nvSpPr>
          <p:cNvPr id="8" name="TextBox 8"/>
          <p:cNvSpPr txBox="1"/>
          <p:nvPr/>
        </p:nvSpPr>
        <p:spPr>
          <a:xfrm>
            <a:off x="14790676" y="9880239"/>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pic>
        <p:nvPicPr>
          <p:cNvPr id="9" name="Picture 9"/>
          <p:cNvPicPr>
            <a:picLocks noChangeAspect="1"/>
          </p:cNvPicPr>
          <p:nvPr/>
        </p:nvPicPr>
        <p:blipFill>
          <a:blip r:embed="rId4"/>
          <a:srcRect/>
          <a:stretch>
            <a:fillRect/>
          </a:stretch>
        </p:blipFill>
        <p:spPr>
          <a:xfrm>
            <a:off x="15443819" y="9829105"/>
            <a:ext cx="320284" cy="337754"/>
          </a:xfrm>
          <a:prstGeom prst="rect">
            <a:avLst/>
          </a:prstGeom>
        </p:spPr>
      </p:pic>
      <p:pic>
        <p:nvPicPr>
          <p:cNvPr id="10" name="Picture 10"/>
          <p:cNvPicPr>
            <a:picLocks noChangeAspect="1"/>
          </p:cNvPicPr>
          <p:nvPr/>
        </p:nvPicPr>
        <p:blipFill>
          <a:blip r:embed="rId5"/>
          <a:srcRect/>
          <a:stretch>
            <a:fillRect/>
          </a:stretch>
        </p:blipFill>
        <p:spPr>
          <a:xfrm>
            <a:off x="1940042" y="301971"/>
            <a:ext cx="1078338" cy="1192083"/>
          </a:xfrm>
          <a:prstGeom prst="rect">
            <a:avLst/>
          </a:prstGeom>
        </p:spPr>
      </p:pic>
      <p:pic>
        <p:nvPicPr>
          <p:cNvPr id="11" name="Picture 11"/>
          <p:cNvPicPr>
            <a:picLocks noChangeAspect="1"/>
          </p:cNvPicPr>
          <p:nvPr/>
        </p:nvPicPr>
        <p:blipFill>
          <a:blip r:embed="rId6"/>
          <a:srcRect/>
          <a:stretch>
            <a:fillRect/>
          </a:stretch>
        </p:blipFill>
        <p:spPr>
          <a:xfrm>
            <a:off x="654294" y="3774813"/>
            <a:ext cx="3649833" cy="2737375"/>
          </a:xfrm>
          <a:prstGeom prst="rect">
            <a:avLst/>
          </a:prstGeom>
        </p:spPr>
      </p:pic>
      <p:sp>
        <p:nvSpPr>
          <p:cNvPr id="12" name="TextBox 12"/>
          <p:cNvSpPr txBox="1"/>
          <p:nvPr/>
        </p:nvSpPr>
        <p:spPr>
          <a:xfrm>
            <a:off x="124046" y="597424"/>
            <a:ext cx="4710330" cy="2114550"/>
          </a:xfrm>
          <a:prstGeom prst="rect">
            <a:avLst/>
          </a:prstGeom>
        </p:spPr>
        <p:txBody>
          <a:bodyPr lIns="0" tIns="0" rIns="0" bIns="0" rtlCol="0" anchor="t">
            <a:spAutoFit/>
          </a:bodyPr>
          <a:lstStyle/>
          <a:p>
            <a:pPr algn="ctr">
              <a:lnSpc>
                <a:spcPts val="4132"/>
              </a:lnSpc>
            </a:pPr>
            <a:endParaRPr/>
          </a:p>
          <a:p>
            <a:pPr algn="ctr">
              <a:lnSpc>
                <a:spcPts val="4132"/>
              </a:lnSpc>
            </a:pPr>
            <a:endParaRPr/>
          </a:p>
          <a:p>
            <a:pPr algn="ctr">
              <a:lnSpc>
                <a:spcPts val="4132"/>
              </a:lnSpc>
            </a:pPr>
            <a:endParaRPr/>
          </a:p>
          <a:p>
            <a:pPr algn="ctr">
              <a:lnSpc>
                <a:spcPts val="4132"/>
              </a:lnSpc>
            </a:pPr>
            <a:r>
              <a:rPr lang="en-US" sz="3444" spc="241">
                <a:solidFill>
                  <a:srgbClr val="FFFFFF"/>
                </a:solidFill>
                <a:latin typeface="Bebas Neue"/>
              </a:rPr>
              <a:t>PRODUCT: SOCIAL MEDIA APP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300" y="-1740584"/>
            <a:ext cx="5187022" cy="12027584"/>
            <a:chOff x="0" y="0"/>
            <a:chExt cx="1530881" cy="3549783"/>
          </a:xfrm>
        </p:grpSpPr>
        <p:sp>
          <p:nvSpPr>
            <p:cNvPr id="3" name="Freeform 3"/>
            <p:cNvSpPr/>
            <p:nvPr/>
          </p:nvSpPr>
          <p:spPr>
            <a:xfrm>
              <a:off x="0" y="0"/>
              <a:ext cx="1530881" cy="3549783"/>
            </a:xfrm>
            <a:custGeom>
              <a:avLst/>
              <a:gdLst/>
              <a:ahLst/>
              <a:cxnLst/>
              <a:rect l="l" t="t" r="r" b="b"/>
              <a:pathLst>
                <a:path w="1530881" h="3549783">
                  <a:moveTo>
                    <a:pt x="0" y="0"/>
                  </a:moveTo>
                  <a:lnTo>
                    <a:pt x="1530881" y="0"/>
                  </a:lnTo>
                  <a:lnTo>
                    <a:pt x="1530881" y="3549783"/>
                  </a:lnTo>
                  <a:lnTo>
                    <a:pt x="0" y="3549783"/>
                  </a:lnTo>
                  <a:close/>
                </a:path>
              </a:pathLst>
            </a:custGeom>
            <a:solidFill>
              <a:srgbClr val="F34A5C"/>
            </a:solidFill>
          </p:spPr>
        </p:sp>
      </p:gr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1187720" y="9754070"/>
            <a:ext cx="3525474" cy="2533934"/>
          </a:xfrm>
          <a:prstGeom prst="rect">
            <a:avLst/>
          </a:prstGeom>
        </p:spPr>
      </p:pic>
      <p:sp>
        <p:nvSpPr>
          <p:cNvPr id="5" name="TextBox 5"/>
          <p:cNvSpPr txBox="1"/>
          <p:nvPr/>
        </p:nvSpPr>
        <p:spPr>
          <a:xfrm>
            <a:off x="14790676" y="9880239"/>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grpSp>
        <p:nvGrpSpPr>
          <p:cNvPr id="6" name="Group 6"/>
          <p:cNvGrpSpPr/>
          <p:nvPr/>
        </p:nvGrpSpPr>
        <p:grpSpPr>
          <a:xfrm>
            <a:off x="335888" y="1534359"/>
            <a:ext cx="4286646" cy="259729"/>
            <a:chOff x="0" y="0"/>
            <a:chExt cx="5494778" cy="332740"/>
          </a:xfrm>
        </p:grpSpPr>
        <p:sp>
          <p:nvSpPr>
            <p:cNvPr id="7" name="Freeform 7"/>
            <p:cNvSpPr/>
            <p:nvPr/>
          </p:nvSpPr>
          <p:spPr>
            <a:xfrm>
              <a:off x="0" y="0"/>
              <a:ext cx="5494778" cy="297180"/>
            </a:xfrm>
            <a:custGeom>
              <a:avLst/>
              <a:gdLst/>
              <a:ahLst/>
              <a:cxnLst/>
              <a:rect l="l" t="t" r="r" b="b"/>
              <a:pathLst>
                <a:path w="5494778" h="297180">
                  <a:moveTo>
                    <a:pt x="5197598" y="0"/>
                  </a:moveTo>
                  <a:lnTo>
                    <a:pt x="5197598" y="129540"/>
                  </a:lnTo>
                  <a:lnTo>
                    <a:pt x="297180" y="129540"/>
                  </a:lnTo>
                  <a:lnTo>
                    <a:pt x="297180" y="0"/>
                  </a:lnTo>
                  <a:lnTo>
                    <a:pt x="0" y="0"/>
                  </a:lnTo>
                  <a:lnTo>
                    <a:pt x="0" y="297180"/>
                  </a:lnTo>
                  <a:lnTo>
                    <a:pt x="297180" y="297180"/>
                  </a:lnTo>
                  <a:lnTo>
                    <a:pt x="297180" y="167640"/>
                  </a:lnTo>
                  <a:lnTo>
                    <a:pt x="5196328" y="167640"/>
                  </a:lnTo>
                  <a:lnTo>
                    <a:pt x="5196328" y="297180"/>
                  </a:lnTo>
                  <a:lnTo>
                    <a:pt x="5494778" y="297180"/>
                  </a:lnTo>
                  <a:lnTo>
                    <a:pt x="5494778" y="0"/>
                  </a:lnTo>
                  <a:lnTo>
                    <a:pt x="5197598" y="0"/>
                  </a:lnTo>
                  <a:close/>
                  <a:moveTo>
                    <a:pt x="260350" y="260350"/>
                  </a:moveTo>
                  <a:lnTo>
                    <a:pt x="36830" y="260350"/>
                  </a:lnTo>
                  <a:lnTo>
                    <a:pt x="36830" y="36830"/>
                  </a:lnTo>
                  <a:lnTo>
                    <a:pt x="260350" y="36830"/>
                  </a:lnTo>
                  <a:lnTo>
                    <a:pt x="260350" y="260350"/>
                  </a:lnTo>
                  <a:close/>
                  <a:moveTo>
                    <a:pt x="5457948" y="260350"/>
                  </a:moveTo>
                  <a:lnTo>
                    <a:pt x="5234428" y="260350"/>
                  </a:lnTo>
                  <a:lnTo>
                    <a:pt x="5234428" y="36830"/>
                  </a:lnTo>
                  <a:lnTo>
                    <a:pt x="5457948" y="36830"/>
                  </a:lnTo>
                  <a:lnTo>
                    <a:pt x="5457948" y="260350"/>
                  </a:lnTo>
                  <a:close/>
                </a:path>
              </a:pathLst>
            </a:custGeom>
            <a:solidFill>
              <a:srgbClr val="FFFFFF"/>
            </a:solidFill>
          </p:spPr>
        </p:sp>
      </p:grpSp>
      <p:pic>
        <p:nvPicPr>
          <p:cNvPr id="8" name="Picture 8"/>
          <p:cNvPicPr>
            <a:picLocks noChangeAspect="1"/>
          </p:cNvPicPr>
          <p:nvPr/>
        </p:nvPicPr>
        <p:blipFill>
          <a:blip r:embed="rId4"/>
          <a:srcRect/>
          <a:stretch>
            <a:fillRect/>
          </a:stretch>
        </p:blipFill>
        <p:spPr>
          <a:xfrm>
            <a:off x="15443819" y="9829105"/>
            <a:ext cx="320284" cy="337754"/>
          </a:xfrm>
          <a:prstGeom prst="rect">
            <a:avLst/>
          </a:prstGeom>
        </p:spPr>
      </p:pic>
      <p:pic>
        <p:nvPicPr>
          <p:cNvPr id="9" name="Picture 9"/>
          <p:cNvPicPr>
            <a:picLocks noChangeAspect="1"/>
          </p:cNvPicPr>
          <p:nvPr/>
        </p:nvPicPr>
        <p:blipFill>
          <a:blip r:embed="rId5"/>
          <a:srcRect r="12498"/>
          <a:stretch>
            <a:fillRect/>
          </a:stretch>
        </p:blipFill>
        <p:spPr>
          <a:xfrm>
            <a:off x="605451" y="3380746"/>
            <a:ext cx="3747521" cy="4282805"/>
          </a:xfrm>
          <a:prstGeom prst="rect">
            <a:avLst/>
          </a:prstGeom>
        </p:spPr>
      </p:pic>
      <p:pic>
        <p:nvPicPr>
          <p:cNvPr id="10" name="Picture 10"/>
          <p:cNvPicPr>
            <a:picLocks noChangeAspect="1"/>
          </p:cNvPicPr>
          <p:nvPr/>
        </p:nvPicPr>
        <p:blipFill>
          <a:blip r:embed="rId6"/>
          <a:srcRect/>
          <a:stretch>
            <a:fillRect/>
          </a:stretch>
        </p:blipFill>
        <p:spPr>
          <a:xfrm>
            <a:off x="1324822" y="502589"/>
            <a:ext cx="2308778" cy="780606"/>
          </a:xfrm>
          <a:prstGeom prst="rect">
            <a:avLst/>
          </a:prstGeom>
        </p:spPr>
      </p:pic>
      <p:pic>
        <p:nvPicPr>
          <p:cNvPr id="11" name="Picture 11"/>
          <p:cNvPicPr>
            <a:picLocks noChangeAspect="1"/>
          </p:cNvPicPr>
          <p:nvPr/>
        </p:nvPicPr>
        <p:blipFill>
          <a:blip r:embed="rId7"/>
          <a:srcRect/>
          <a:stretch>
            <a:fillRect/>
          </a:stretch>
        </p:blipFill>
        <p:spPr>
          <a:xfrm>
            <a:off x="7169721" y="502589"/>
            <a:ext cx="8594382" cy="8623029"/>
          </a:xfrm>
          <a:prstGeom prst="rect">
            <a:avLst/>
          </a:prstGeom>
        </p:spPr>
      </p:pic>
      <p:sp>
        <p:nvSpPr>
          <p:cNvPr id="12" name="TextBox 12"/>
          <p:cNvSpPr txBox="1"/>
          <p:nvPr/>
        </p:nvSpPr>
        <p:spPr>
          <a:xfrm>
            <a:off x="124046" y="616221"/>
            <a:ext cx="4710330" cy="2638425"/>
          </a:xfrm>
          <a:prstGeom prst="rect">
            <a:avLst/>
          </a:prstGeom>
        </p:spPr>
        <p:txBody>
          <a:bodyPr lIns="0" tIns="0" rIns="0" bIns="0" rtlCol="0" anchor="t">
            <a:spAutoFit/>
          </a:bodyPr>
          <a:lstStyle/>
          <a:p>
            <a:pPr algn="ctr">
              <a:lnSpc>
                <a:spcPts val="4132"/>
              </a:lnSpc>
            </a:pPr>
            <a:endParaRPr/>
          </a:p>
          <a:p>
            <a:pPr algn="ctr">
              <a:lnSpc>
                <a:spcPts val="4132"/>
              </a:lnSpc>
            </a:pPr>
            <a:endParaRPr/>
          </a:p>
          <a:p>
            <a:pPr algn="ctr">
              <a:lnSpc>
                <a:spcPts val="4132"/>
              </a:lnSpc>
            </a:pPr>
            <a:endParaRPr/>
          </a:p>
          <a:p>
            <a:pPr algn="ctr">
              <a:lnSpc>
                <a:spcPts val="4132"/>
              </a:lnSpc>
            </a:pPr>
            <a:r>
              <a:rPr lang="en-US" sz="3444" spc="241">
                <a:solidFill>
                  <a:srgbClr val="FFFFFF"/>
                </a:solidFill>
                <a:latin typeface="Bebas Neue"/>
              </a:rPr>
              <a:t>PRODUCT: DIETARY SUPPLEMENT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300" y="-1740584"/>
            <a:ext cx="5187022" cy="12027584"/>
            <a:chOff x="0" y="0"/>
            <a:chExt cx="1530881" cy="3549783"/>
          </a:xfrm>
        </p:grpSpPr>
        <p:sp>
          <p:nvSpPr>
            <p:cNvPr id="3" name="Freeform 3"/>
            <p:cNvSpPr/>
            <p:nvPr/>
          </p:nvSpPr>
          <p:spPr>
            <a:xfrm>
              <a:off x="0" y="0"/>
              <a:ext cx="1530881" cy="3549783"/>
            </a:xfrm>
            <a:custGeom>
              <a:avLst/>
              <a:gdLst/>
              <a:ahLst/>
              <a:cxnLst/>
              <a:rect l="l" t="t" r="r" b="b"/>
              <a:pathLst>
                <a:path w="1530881" h="3549783">
                  <a:moveTo>
                    <a:pt x="0" y="0"/>
                  </a:moveTo>
                  <a:lnTo>
                    <a:pt x="1530881" y="0"/>
                  </a:lnTo>
                  <a:lnTo>
                    <a:pt x="1530881" y="3549783"/>
                  </a:lnTo>
                  <a:lnTo>
                    <a:pt x="0" y="3549783"/>
                  </a:lnTo>
                  <a:close/>
                </a:path>
              </a:pathLst>
            </a:custGeom>
            <a:solidFill>
              <a:srgbClr val="F34A5C"/>
            </a:solidFill>
          </p:spPr>
        </p:sp>
      </p:gr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1187720" y="9754070"/>
            <a:ext cx="3525474" cy="2533934"/>
          </a:xfrm>
          <a:prstGeom prst="rect">
            <a:avLst/>
          </a:prstGeom>
        </p:spPr>
      </p:pic>
      <p:grpSp>
        <p:nvGrpSpPr>
          <p:cNvPr id="5" name="Group 5"/>
          <p:cNvGrpSpPr/>
          <p:nvPr/>
        </p:nvGrpSpPr>
        <p:grpSpPr>
          <a:xfrm>
            <a:off x="335888" y="1534359"/>
            <a:ext cx="4286646" cy="259729"/>
            <a:chOff x="0" y="0"/>
            <a:chExt cx="5494778" cy="332740"/>
          </a:xfrm>
        </p:grpSpPr>
        <p:sp>
          <p:nvSpPr>
            <p:cNvPr id="6" name="Freeform 6"/>
            <p:cNvSpPr/>
            <p:nvPr/>
          </p:nvSpPr>
          <p:spPr>
            <a:xfrm>
              <a:off x="0" y="0"/>
              <a:ext cx="5494778" cy="297180"/>
            </a:xfrm>
            <a:custGeom>
              <a:avLst/>
              <a:gdLst/>
              <a:ahLst/>
              <a:cxnLst/>
              <a:rect l="l" t="t" r="r" b="b"/>
              <a:pathLst>
                <a:path w="5494778" h="297180">
                  <a:moveTo>
                    <a:pt x="5197598" y="0"/>
                  </a:moveTo>
                  <a:lnTo>
                    <a:pt x="5197598" y="129540"/>
                  </a:lnTo>
                  <a:lnTo>
                    <a:pt x="297180" y="129540"/>
                  </a:lnTo>
                  <a:lnTo>
                    <a:pt x="297180" y="0"/>
                  </a:lnTo>
                  <a:lnTo>
                    <a:pt x="0" y="0"/>
                  </a:lnTo>
                  <a:lnTo>
                    <a:pt x="0" y="297180"/>
                  </a:lnTo>
                  <a:lnTo>
                    <a:pt x="297180" y="297180"/>
                  </a:lnTo>
                  <a:lnTo>
                    <a:pt x="297180" y="167640"/>
                  </a:lnTo>
                  <a:lnTo>
                    <a:pt x="5196328" y="167640"/>
                  </a:lnTo>
                  <a:lnTo>
                    <a:pt x="5196328" y="297180"/>
                  </a:lnTo>
                  <a:lnTo>
                    <a:pt x="5494778" y="297180"/>
                  </a:lnTo>
                  <a:lnTo>
                    <a:pt x="5494778" y="0"/>
                  </a:lnTo>
                  <a:lnTo>
                    <a:pt x="5197598" y="0"/>
                  </a:lnTo>
                  <a:close/>
                  <a:moveTo>
                    <a:pt x="260350" y="260350"/>
                  </a:moveTo>
                  <a:lnTo>
                    <a:pt x="36830" y="260350"/>
                  </a:lnTo>
                  <a:lnTo>
                    <a:pt x="36830" y="36830"/>
                  </a:lnTo>
                  <a:lnTo>
                    <a:pt x="260350" y="36830"/>
                  </a:lnTo>
                  <a:lnTo>
                    <a:pt x="260350" y="260350"/>
                  </a:lnTo>
                  <a:close/>
                  <a:moveTo>
                    <a:pt x="5457948" y="260350"/>
                  </a:moveTo>
                  <a:lnTo>
                    <a:pt x="5234428" y="260350"/>
                  </a:lnTo>
                  <a:lnTo>
                    <a:pt x="5234428" y="36830"/>
                  </a:lnTo>
                  <a:lnTo>
                    <a:pt x="5457948" y="36830"/>
                  </a:lnTo>
                  <a:lnTo>
                    <a:pt x="5457948" y="260350"/>
                  </a:lnTo>
                  <a:close/>
                </a:path>
              </a:pathLst>
            </a:custGeom>
            <a:solidFill>
              <a:srgbClr val="FFFFFF"/>
            </a:solidFill>
          </p:spPr>
        </p:sp>
      </p:grpSp>
      <p:sp>
        <p:nvSpPr>
          <p:cNvPr id="7" name="TextBox 7"/>
          <p:cNvSpPr txBox="1"/>
          <p:nvPr/>
        </p:nvSpPr>
        <p:spPr>
          <a:xfrm>
            <a:off x="14790676" y="9880239"/>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pic>
        <p:nvPicPr>
          <p:cNvPr id="8" name="Picture 8"/>
          <p:cNvPicPr>
            <a:picLocks noChangeAspect="1"/>
          </p:cNvPicPr>
          <p:nvPr/>
        </p:nvPicPr>
        <p:blipFill>
          <a:blip r:embed="rId4"/>
          <a:srcRect/>
          <a:stretch>
            <a:fillRect/>
          </a:stretch>
        </p:blipFill>
        <p:spPr>
          <a:xfrm>
            <a:off x="15443819" y="9829105"/>
            <a:ext cx="320284" cy="337754"/>
          </a:xfrm>
          <a:prstGeom prst="rect">
            <a:avLst/>
          </a:prstGeom>
        </p:spPr>
      </p:pic>
      <p:pic>
        <p:nvPicPr>
          <p:cNvPr id="9" name="Picture 9"/>
          <p:cNvPicPr>
            <a:picLocks noChangeAspect="1"/>
          </p:cNvPicPr>
          <p:nvPr/>
        </p:nvPicPr>
        <p:blipFill>
          <a:blip r:embed="rId5"/>
          <a:srcRect r="12498"/>
          <a:stretch>
            <a:fillRect/>
          </a:stretch>
        </p:blipFill>
        <p:spPr>
          <a:xfrm>
            <a:off x="605451" y="3380746"/>
            <a:ext cx="3747521" cy="4282805"/>
          </a:xfrm>
          <a:prstGeom prst="rect">
            <a:avLst/>
          </a:prstGeom>
        </p:spPr>
      </p:pic>
      <p:pic>
        <p:nvPicPr>
          <p:cNvPr id="10" name="Picture 10"/>
          <p:cNvPicPr>
            <a:picLocks noChangeAspect="1"/>
          </p:cNvPicPr>
          <p:nvPr/>
        </p:nvPicPr>
        <p:blipFill>
          <a:blip r:embed="rId6"/>
          <a:srcRect/>
          <a:stretch>
            <a:fillRect/>
          </a:stretch>
        </p:blipFill>
        <p:spPr>
          <a:xfrm>
            <a:off x="1324822" y="502589"/>
            <a:ext cx="2308778" cy="780606"/>
          </a:xfrm>
          <a:prstGeom prst="rect">
            <a:avLst/>
          </a:prstGeom>
        </p:spPr>
      </p:pic>
      <p:sp>
        <p:nvSpPr>
          <p:cNvPr id="11" name="TextBox 11"/>
          <p:cNvSpPr txBox="1"/>
          <p:nvPr/>
        </p:nvSpPr>
        <p:spPr>
          <a:xfrm>
            <a:off x="6164313" y="1226045"/>
            <a:ext cx="10870250" cy="4296104"/>
          </a:xfrm>
          <a:prstGeom prst="rect">
            <a:avLst/>
          </a:prstGeom>
        </p:spPr>
        <p:txBody>
          <a:bodyPr lIns="0" tIns="0" rIns="0" bIns="0" rtlCol="0" anchor="t">
            <a:spAutoFit/>
          </a:bodyPr>
          <a:lstStyle/>
          <a:p>
            <a:pPr>
              <a:lnSpc>
                <a:spcPts val="3821"/>
              </a:lnSpc>
            </a:pPr>
            <a:r>
              <a:rPr lang="en-US" sz="2749" spc="109">
                <a:solidFill>
                  <a:srgbClr val="000000"/>
                </a:solidFill>
                <a:latin typeface="Montserrat Light Bold"/>
              </a:rPr>
              <a:t>THE CLAIM:</a:t>
            </a:r>
          </a:p>
          <a:p>
            <a:pPr>
              <a:lnSpc>
                <a:spcPts val="3821"/>
              </a:lnSpc>
            </a:pPr>
            <a:endParaRPr lang="en-US" sz="2749" spc="109">
              <a:solidFill>
                <a:srgbClr val="000000"/>
              </a:solidFill>
              <a:latin typeface="Montserrat Light Bold"/>
            </a:endParaRPr>
          </a:p>
          <a:p>
            <a:pPr>
              <a:lnSpc>
                <a:spcPts val="3821"/>
              </a:lnSpc>
            </a:pPr>
            <a:r>
              <a:rPr lang="en-US" sz="2749" spc="109">
                <a:solidFill>
                  <a:srgbClr val="000000"/>
                </a:solidFill>
                <a:latin typeface="Montserrat"/>
              </a:rPr>
              <a:t>Airborne, a product famously created by a former  school teacher, claimed to fend off germs, helping to protect consumers from colds and the flu.  However, there was no scientific evidence presented to back that claim, and the company ended up settling a $23.3 million lawsuit as a result.  </a:t>
            </a:r>
          </a:p>
          <a:p>
            <a:pPr>
              <a:lnSpc>
                <a:spcPts val="3821"/>
              </a:lnSpc>
            </a:pPr>
            <a:endParaRPr lang="en-US" sz="2749" spc="109">
              <a:solidFill>
                <a:srgbClr val="000000"/>
              </a:solidFill>
              <a:latin typeface="Montserrat"/>
            </a:endParaRPr>
          </a:p>
        </p:txBody>
      </p:sp>
      <p:sp>
        <p:nvSpPr>
          <p:cNvPr id="12" name="TextBox 12"/>
          <p:cNvSpPr txBox="1"/>
          <p:nvPr/>
        </p:nvSpPr>
        <p:spPr>
          <a:xfrm>
            <a:off x="124046" y="616221"/>
            <a:ext cx="4710330" cy="2638425"/>
          </a:xfrm>
          <a:prstGeom prst="rect">
            <a:avLst/>
          </a:prstGeom>
        </p:spPr>
        <p:txBody>
          <a:bodyPr lIns="0" tIns="0" rIns="0" bIns="0" rtlCol="0" anchor="t">
            <a:spAutoFit/>
          </a:bodyPr>
          <a:lstStyle/>
          <a:p>
            <a:pPr algn="ctr">
              <a:lnSpc>
                <a:spcPts val="4132"/>
              </a:lnSpc>
            </a:pPr>
            <a:endParaRPr/>
          </a:p>
          <a:p>
            <a:pPr algn="ctr">
              <a:lnSpc>
                <a:spcPts val="4132"/>
              </a:lnSpc>
            </a:pPr>
            <a:endParaRPr/>
          </a:p>
          <a:p>
            <a:pPr algn="ctr">
              <a:lnSpc>
                <a:spcPts val="4132"/>
              </a:lnSpc>
            </a:pPr>
            <a:endParaRPr/>
          </a:p>
          <a:p>
            <a:pPr algn="ctr">
              <a:lnSpc>
                <a:spcPts val="4132"/>
              </a:lnSpc>
            </a:pPr>
            <a:r>
              <a:rPr lang="en-US" sz="3444" spc="241">
                <a:solidFill>
                  <a:srgbClr val="FFFFFF"/>
                </a:solidFill>
                <a:latin typeface="Bebas Neue"/>
              </a:rPr>
              <a:t>PRODUCT: DIETARY SUPPLEMENT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206884"/>
            <a:ext cx="18288000" cy="10493884"/>
            <a:chOff x="0" y="0"/>
            <a:chExt cx="6186311" cy="3549783"/>
          </a:xfrm>
        </p:grpSpPr>
        <p:sp>
          <p:nvSpPr>
            <p:cNvPr id="3" name="Freeform 3"/>
            <p:cNvSpPr/>
            <p:nvPr/>
          </p:nvSpPr>
          <p:spPr>
            <a:xfrm>
              <a:off x="0" y="0"/>
              <a:ext cx="6186311" cy="3549783"/>
            </a:xfrm>
            <a:custGeom>
              <a:avLst/>
              <a:gdLst/>
              <a:ahLst/>
              <a:cxnLst/>
              <a:rect l="l" t="t" r="r" b="b"/>
              <a:pathLst>
                <a:path w="6186311" h="3549783">
                  <a:moveTo>
                    <a:pt x="0" y="0"/>
                  </a:moveTo>
                  <a:lnTo>
                    <a:pt x="6186311" y="0"/>
                  </a:lnTo>
                  <a:lnTo>
                    <a:pt x="6186311" y="3549783"/>
                  </a:lnTo>
                  <a:lnTo>
                    <a:pt x="0" y="3549783"/>
                  </a:lnTo>
                  <a:close/>
                </a:path>
              </a:pathLst>
            </a:custGeom>
            <a:solidFill>
              <a:srgbClr val="F34A5C"/>
            </a:solidFill>
          </p:spPr>
        </p:sp>
      </p:gr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495770" y="9496597"/>
            <a:ext cx="3525474" cy="2533934"/>
          </a:xfrm>
          <a:prstGeom prst="rect">
            <a:avLst/>
          </a:prstGeom>
        </p:spPr>
      </p:pic>
      <p:sp>
        <p:nvSpPr>
          <p:cNvPr id="5" name="TextBox 5"/>
          <p:cNvSpPr txBox="1"/>
          <p:nvPr/>
        </p:nvSpPr>
        <p:spPr>
          <a:xfrm>
            <a:off x="1998115" y="10000380"/>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pic>
        <p:nvPicPr>
          <p:cNvPr id="6"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3107552" y="-2001004"/>
            <a:ext cx="3525474" cy="2533934"/>
          </a:xfrm>
          <a:prstGeom prst="rect">
            <a:avLst/>
          </a:prstGeom>
        </p:spPr>
      </p:pic>
      <p:pic>
        <p:nvPicPr>
          <p:cNvPr id="7" name="Picture 7"/>
          <p:cNvPicPr>
            <a:picLocks noChangeAspect="1"/>
          </p:cNvPicPr>
          <p:nvPr/>
        </p:nvPicPr>
        <p:blipFill>
          <a:blip r:embed="rId4"/>
          <a:srcRect/>
          <a:stretch>
            <a:fillRect/>
          </a:stretch>
        </p:blipFill>
        <p:spPr>
          <a:xfrm>
            <a:off x="2574802" y="9949246"/>
            <a:ext cx="320284" cy="337754"/>
          </a:xfrm>
          <a:prstGeom prst="rect">
            <a:avLst/>
          </a:prstGeom>
        </p:spPr>
      </p:pic>
      <p:sp>
        <p:nvSpPr>
          <p:cNvPr id="8" name="TextBox 8"/>
          <p:cNvSpPr txBox="1"/>
          <p:nvPr/>
        </p:nvSpPr>
        <p:spPr>
          <a:xfrm>
            <a:off x="620657" y="308087"/>
            <a:ext cx="3541396" cy="857250"/>
          </a:xfrm>
          <a:prstGeom prst="rect">
            <a:avLst/>
          </a:prstGeom>
        </p:spPr>
        <p:txBody>
          <a:bodyPr lIns="0" tIns="0" rIns="0" bIns="0" rtlCol="0" anchor="t">
            <a:spAutoFit/>
          </a:bodyPr>
          <a:lstStyle/>
          <a:p>
            <a:pPr>
              <a:lnSpc>
                <a:spcPts val="6762"/>
              </a:lnSpc>
            </a:pPr>
            <a:r>
              <a:rPr lang="en-US" sz="5635" spc="394">
                <a:solidFill>
                  <a:srgbClr val="FFFFFF"/>
                </a:solidFill>
                <a:latin typeface="Bebas Neue Bold"/>
              </a:rPr>
              <a:t>SOURCES:</a:t>
            </a:r>
          </a:p>
        </p:txBody>
      </p:sp>
      <p:sp>
        <p:nvSpPr>
          <p:cNvPr id="9" name="TextBox 9"/>
          <p:cNvSpPr txBox="1"/>
          <p:nvPr/>
        </p:nvSpPr>
        <p:spPr>
          <a:xfrm>
            <a:off x="620657" y="1276350"/>
            <a:ext cx="16102531" cy="7439025"/>
          </a:xfrm>
          <a:prstGeom prst="rect">
            <a:avLst/>
          </a:prstGeom>
        </p:spPr>
        <p:txBody>
          <a:bodyPr lIns="0" tIns="0" rIns="0" bIns="0" rtlCol="0" anchor="t">
            <a:spAutoFit/>
          </a:bodyPr>
          <a:lstStyle/>
          <a:p>
            <a:pPr>
              <a:lnSpc>
                <a:spcPts val="2322"/>
              </a:lnSpc>
            </a:pPr>
            <a:r>
              <a:rPr lang="en-US" sz="1935" spc="135">
                <a:solidFill>
                  <a:srgbClr val="FFFFFF"/>
                </a:solidFill>
                <a:latin typeface="Montserrat Light"/>
              </a:rPr>
              <a:t>HTTPS://WWW.FTC.GOV/NEWS-EVENTS/PRESS-RELEASES/2008/08/MAKERS-AIRBORNE-SETTLE-FTC-CHARGES-DECEPTIVE-ADVERTISING</a:t>
            </a:r>
          </a:p>
          <a:p>
            <a:pPr>
              <a:lnSpc>
                <a:spcPts val="2322"/>
              </a:lnSpc>
            </a:pPr>
            <a:endParaRPr lang="en-US" sz="1935" spc="135">
              <a:solidFill>
                <a:srgbClr val="FFFFFF"/>
              </a:solidFill>
              <a:latin typeface="Montserrat Light"/>
            </a:endParaRPr>
          </a:p>
          <a:p>
            <a:pPr>
              <a:lnSpc>
                <a:spcPts val="2322"/>
              </a:lnSpc>
            </a:pPr>
            <a:r>
              <a:rPr lang="en-US" sz="1935" spc="135">
                <a:solidFill>
                  <a:srgbClr val="FFFFFF"/>
                </a:solidFill>
                <a:latin typeface="Montserrat Light"/>
              </a:rPr>
              <a:t>HTTPS://WWW.FTC.GOV/NEWS-EVENTS/PRESS-RELEASES/2014/05/SNAPCHAT-SETTLES-FTC-CHARGES-PROMISES-DISAPPEARING-MESSAGES-WERE</a:t>
            </a:r>
          </a:p>
          <a:p>
            <a:pPr>
              <a:lnSpc>
                <a:spcPts val="2322"/>
              </a:lnSpc>
            </a:pPr>
            <a:endParaRPr lang="en-US" sz="1935" spc="135">
              <a:solidFill>
                <a:srgbClr val="FFFFFF"/>
              </a:solidFill>
              <a:latin typeface="Montserrat Light"/>
            </a:endParaRPr>
          </a:p>
          <a:p>
            <a:pPr>
              <a:lnSpc>
                <a:spcPts val="2322"/>
              </a:lnSpc>
            </a:pPr>
            <a:r>
              <a:rPr lang="en-US" sz="1935" spc="135">
                <a:solidFill>
                  <a:srgbClr val="FFFFFF"/>
                </a:solidFill>
                <a:latin typeface="Montserrat Light"/>
              </a:rPr>
              <a:t>HTTPS://WWW.FOLEY.COM/EN/INSIGHTS/PUBLICATIONS/2009/05/FDA-ISSUES-WARNING-LETTER-TO-GENERAL-MILLS-OBJECTI</a:t>
            </a:r>
          </a:p>
          <a:p>
            <a:pPr>
              <a:lnSpc>
                <a:spcPts val="2322"/>
              </a:lnSpc>
            </a:pPr>
            <a:endParaRPr lang="en-US" sz="1935" spc="135">
              <a:solidFill>
                <a:srgbClr val="FFFFFF"/>
              </a:solidFill>
              <a:latin typeface="Montserrat Light"/>
            </a:endParaRPr>
          </a:p>
          <a:p>
            <a:pPr>
              <a:lnSpc>
                <a:spcPts val="2322"/>
              </a:lnSpc>
            </a:pPr>
            <a:r>
              <a:rPr lang="en-US" sz="1935" spc="135">
                <a:solidFill>
                  <a:srgbClr val="FFFFFF"/>
                </a:solidFill>
                <a:latin typeface="Montserrat Light"/>
              </a:rPr>
              <a:t>HTTPS://WWW.CONSUMERAFFAIRS.COM/NEWS04/2010/07/WRIGLEY_SETTLEMENT.HTML</a:t>
            </a:r>
          </a:p>
          <a:p>
            <a:pPr>
              <a:lnSpc>
                <a:spcPts val="2322"/>
              </a:lnSpc>
            </a:pPr>
            <a:endParaRPr lang="en-US" sz="1935" spc="135">
              <a:solidFill>
                <a:srgbClr val="FFFFFF"/>
              </a:solidFill>
              <a:latin typeface="Montserrat Light"/>
            </a:endParaRPr>
          </a:p>
          <a:p>
            <a:pPr>
              <a:lnSpc>
                <a:spcPts val="2322"/>
              </a:lnSpc>
            </a:pPr>
            <a:r>
              <a:rPr lang="en-US" sz="1935" spc="135">
                <a:solidFill>
                  <a:srgbClr val="FFFFFF"/>
                </a:solidFill>
                <a:latin typeface="Montserrat Light"/>
              </a:rPr>
              <a:t>HTTPS://WWW.BUSINESSINSIDER.COM/THE-11-WORST-LIES-OF-SKECHERS-SHAPE-UP-CAMPAIGN-2012-5</a:t>
            </a:r>
          </a:p>
          <a:p>
            <a:pPr>
              <a:lnSpc>
                <a:spcPts val="2322"/>
              </a:lnSpc>
            </a:pPr>
            <a:endParaRPr lang="en-US" sz="1935" spc="135">
              <a:solidFill>
                <a:srgbClr val="FFFFFF"/>
              </a:solidFill>
              <a:latin typeface="Montserrat Light"/>
            </a:endParaRPr>
          </a:p>
          <a:p>
            <a:pPr>
              <a:lnSpc>
                <a:spcPts val="2322"/>
              </a:lnSpc>
            </a:pPr>
            <a:r>
              <a:rPr lang="en-US" sz="1935" spc="135">
                <a:solidFill>
                  <a:srgbClr val="FFFFFF"/>
                </a:solidFill>
                <a:latin typeface="Montserrat Light"/>
              </a:rPr>
              <a:t>HTTPS://MEDTRUTH.COM/ARTICLES/NEWS/5-HOUR-ENERGY-MISLEADING-ADVERTISING/</a:t>
            </a:r>
          </a:p>
          <a:p>
            <a:pPr>
              <a:lnSpc>
                <a:spcPts val="2322"/>
              </a:lnSpc>
            </a:pPr>
            <a:endParaRPr lang="en-US" sz="1935" spc="135">
              <a:solidFill>
                <a:srgbClr val="FFFFFF"/>
              </a:solidFill>
              <a:latin typeface="Montserrat Light"/>
            </a:endParaRPr>
          </a:p>
          <a:p>
            <a:pPr>
              <a:lnSpc>
                <a:spcPts val="2322"/>
              </a:lnSpc>
            </a:pPr>
            <a:r>
              <a:rPr lang="en-US" sz="1935" spc="135">
                <a:solidFill>
                  <a:srgbClr val="FFFFFF"/>
                </a:solidFill>
                <a:latin typeface="Montserrat Light"/>
              </a:rPr>
              <a:t>HTTPS://WWW.ATG.WA.GOV/NEWS/NEWS-RELEASES/AG-5-HOUR-ENERGY-MAKERS-ORDERED-PAY-NEARLY-43-MILLION-CONSUMER-VIOLATIONS</a:t>
            </a:r>
          </a:p>
          <a:p>
            <a:pPr>
              <a:lnSpc>
                <a:spcPts val="2322"/>
              </a:lnSpc>
            </a:pPr>
            <a:endParaRPr lang="en-US" sz="1935" spc="135">
              <a:solidFill>
                <a:srgbClr val="FFFFFF"/>
              </a:solidFill>
              <a:latin typeface="Montserrat Light"/>
            </a:endParaRPr>
          </a:p>
          <a:p>
            <a:pPr>
              <a:lnSpc>
                <a:spcPts val="2322"/>
              </a:lnSpc>
            </a:pPr>
            <a:r>
              <a:rPr lang="en-US" sz="1935" spc="135">
                <a:solidFill>
                  <a:srgbClr val="FFFFFF"/>
                </a:solidFill>
                <a:latin typeface="Montserrat Light"/>
              </a:rPr>
              <a:t>HTTPS://BUSINESS.TIME.COM/2011/10/11/14-PRODUCTS-WITH-NOTORIOUSLY-MISLEADING-ADVERTISING-CLAIMS/SLIDE/DANNON-YOGURT/</a:t>
            </a:r>
          </a:p>
          <a:p>
            <a:pPr>
              <a:lnSpc>
                <a:spcPts val="2322"/>
              </a:lnSpc>
            </a:pPr>
            <a:endParaRPr lang="en-US" sz="1935" spc="135">
              <a:solidFill>
                <a:srgbClr val="FFFFFF"/>
              </a:solidFill>
              <a:latin typeface="Montserrat Light"/>
            </a:endParaRPr>
          </a:p>
          <a:p>
            <a:pPr>
              <a:lnSpc>
                <a:spcPts val="2322"/>
              </a:lnSpc>
            </a:pPr>
            <a:r>
              <a:rPr lang="en-US" sz="1935" spc="135">
                <a:solidFill>
                  <a:srgbClr val="FFFFFF"/>
                </a:solidFill>
                <a:latin typeface="Montserrat Light"/>
              </a:rPr>
              <a:t>HTTPS://WWW.BUSINESSINSIDER.COM/FALSE-ADVERTISING-SCANDALS-2017-2#AIRBORNE-CLAIMED-IT-COULD-HELP-WARD-OFF-HARMFUL-GERMS-10</a:t>
            </a:r>
          </a:p>
          <a:p>
            <a:pPr>
              <a:lnSpc>
                <a:spcPts val="2322"/>
              </a:lnSpc>
            </a:pPr>
            <a:endParaRPr lang="en-US" sz="1935" spc="135">
              <a:solidFill>
                <a:srgbClr val="FFFFFF"/>
              </a:solidFill>
              <a:latin typeface="Montserrat Light"/>
            </a:endParaRPr>
          </a:p>
          <a:p>
            <a:pPr>
              <a:lnSpc>
                <a:spcPts val="2322"/>
              </a:lnSpc>
            </a:pPr>
            <a:r>
              <a:rPr lang="en-US" sz="1935" spc="135">
                <a:solidFill>
                  <a:srgbClr val="FFFFFF"/>
                </a:solidFill>
                <a:latin typeface="Montserrat Light"/>
              </a:rPr>
              <a:t>HTTPS://WWW.USATODAY.COM/STORY/MONEY/2020/12/16/39-MOST-OUTRAGEOUS-PRODUCT-CLAIMS-OF-ALL-TIME/115127274/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300" y="-1740584"/>
            <a:ext cx="5187022" cy="12027584"/>
            <a:chOff x="0" y="0"/>
            <a:chExt cx="1530881" cy="3549783"/>
          </a:xfrm>
        </p:grpSpPr>
        <p:sp>
          <p:nvSpPr>
            <p:cNvPr id="3" name="Freeform 3"/>
            <p:cNvSpPr/>
            <p:nvPr/>
          </p:nvSpPr>
          <p:spPr>
            <a:xfrm>
              <a:off x="0" y="0"/>
              <a:ext cx="1530881" cy="3549783"/>
            </a:xfrm>
            <a:custGeom>
              <a:avLst/>
              <a:gdLst/>
              <a:ahLst/>
              <a:cxnLst/>
              <a:rect l="l" t="t" r="r" b="b"/>
              <a:pathLst>
                <a:path w="1530881" h="3549783">
                  <a:moveTo>
                    <a:pt x="0" y="0"/>
                  </a:moveTo>
                  <a:lnTo>
                    <a:pt x="1530881" y="0"/>
                  </a:lnTo>
                  <a:lnTo>
                    <a:pt x="1530881" y="3549783"/>
                  </a:lnTo>
                  <a:lnTo>
                    <a:pt x="0" y="3549783"/>
                  </a:lnTo>
                  <a:close/>
                </a:path>
              </a:pathLst>
            </a:custGeom>
            <a:solidFill>
              <a:srgbClr val="F34A5C"/>
            </a:solidFill>
          </p:spPr>
        </p:sp>
      </p:gr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1187720" y="9754070"/>
            <a:ext cx="3525474" cy="2533934"/>
          </a:xfrm>
          <a:prstGeom prst="rect">
            <a:avLst/>
          </a:prstGeom>
        </p:spPr>
      </p:pic>
      <p:grpSp>
        <p:nvGrpSpPr>
          <p:cNvPr id="5" name="Group 5"/>
          <p:cNvGrpSpPr/>
          <p:nvPr/>
        </p:nvGrpSpPr>
        <p:grpSpPr>
          <a:xfrm>
            <a:off x="335888" y="1534359"/>
            <a:ext cx="4286646" cy="259729"/>
            <a:chOff x="0" y="0"/>
            <a:chExt cx="5494778" cy="332740"/>
          </a:xfrm>
        </p:grpSpPr>
        <p:sp>
          <p:nvSpPr>
            <p:cNvPr id="6" name="Freeform 6"/>
            <p:cNvSpPr/>
            <p:nvPr/>
          </p:nvSpPr>
          <p:spPr>
            <a:xfrm>
              <a:off x="0" y="0"/>
              <a:ext cx="5494778" cy="297180"/>
            </a:xfrm>
            <a:custGeom>
              <a:avLst/>
              <a:gdLst/>
              <a:ahLst/>
              <a:cxnLst/>
              <a:rect l="l" t="t" r="r" b="b"/>
              <a:pathLst>
                <a:path w="5494778" h="297180">
                  <a:moveTo>
                    <a:pt x="5197598" y="0"/>
                  </a:moveTo>
                  <a:lnTo>
                    <a:pt x="5197598" y="129540"/>
                  </a:lnTo>
                  <a:lnTo>
                    <a:pt x="297180" y="129540"/>
                  </a:lnTo>
                  <a:lnTo>
                    <a:pt x="297180" y="0"/>
                  </a:lnTo>
                  <a:lnTo>
                    <a:pt x="0" y="0"/>
                  </a:lnTo>
                  <a:lnTo>
                    <a:pt x="0" y="297180"/>
                  </a:lnTo>
                  <a:lnTo>
                    <a:pt x="297180" y="297180"/>
                  </a:lnTo>
                  <a:lnTo>
                    <a:pt x="297180" y="167640"/>
                  </a:lnTo>
                  <a:lnTo>
                    <a:pt x="5196328" y="167640"/>
                  </a:lnTo>
                  <a:lnTo>
                    <a:pt x="5196328" y="297180"/>
                  </a:lnTo>
                  <a:lnTo>
                    <a:pt x="5494778" y="297180"/>
                  </a:lnTo>
                  <a:lnTo>
                    <a:pt x="5494778" y="0"/>
                  </a:lnTo>
                  <a:lnTo>
                    <a:pt x="5197598" y="0"/>
                  </a:lnTo>
                  <a:close/>
                  <a:moveTo>
                    <a:pt x="260350" y="260350"/>
                  </a:moveTo>
                  <a:lnTo>
                    <a:pt x="36830" y="260350"/>
                  </a:lnTo>
                  <a:lnTo>
                    <a:pt x="36830" y="36830"/>
                  </a:lnTo>
                  <a:lnTo>
                    <a:pt x="260350" y="36830"/>
                  </a:lnTo>
                  <a:lnTo>
                    <a:pt x="260350" y="260350"/>
                  </a:lnTo>
                  <a:close/>
                  <a:moveTo>
                    <a:pt x="5457948" y="260350"/>
                  </a:moveTo>
                  <a:lnTo>
                    <a:pt x="5234428" y="260350"/>
                  </a:lnTo>
                  <a:lnTo>
                    <a:pt x="5234428" y="36830"/>
                  </a:lnTo>
                  <a:lnTo>
                    <a:pt x="5457948" y="36830"/>
                  </a:lnTo>
                  <a:lnTo>
                    <a:pt x="5457948" y="260350"/>
                  </a:lnTo>
                  <a:close/>
                </a:path>
              </a:pathLst>
            </a:custGeom>
            <a:solidFill>
              <a:srgbClr val="FFFFFF"/>
            </a:solidFill>
          </p:spPr>
        </p:sp>
      </p:grpSp>
      <p:pic>
        <p:nvPicPr>
          <p:cNvPr id="7" name="Picture 7"/>
          <p:cNvPicPr>
            <a:picLocks noChangeAspect="1"/>
          </p:cNvPicPr>
          <p:nvPr/>
        </p:nvPicPr>
        <p:blipFill>
          <a:blip r:embed="rId4"/>
          <a:srcRect/>
          <a:stretch>
            <a:fillRect/>
          </a:stretch>
        </p:blipFill>
        <p:spPr>
          <a:xfrm>
            <a:off x="753379" y="3406499"/>
            <a:ext cx="3451663" cy="4766802"/>
          </a:xfrm>
          <a:prstGeom prst="rect">
            <a:avLst/>
          </a:prstGeom>
        </p:spPr>
      </p:pic>
      <p:pic>
        <p:nvPicPr>
          <p:cNvPr id="8" name="Picture 8"/>
          <p:cNvPicPr>
            <a:picLocks noChangeAspect="1"/>
          </p:cNvPicPr>
          <p:nvPr/>
        </p:nvPicPr>
        <p:blipFill>
          <a:blip r:embed="rId5"/>
          <a:srcRect t="5691" b="5691"/>
          <a:stretch>
            <a:fillRect/>
          </a:stretch>
        </p:blipFill>
        <p:spPr>
          <a:xfrm>
            <a:off x="1491968" y="372367"/>
            <a:ext cx="1974485" cy="910828"/>
          </a:xfrm>
          <a:prstGeom prst="rect">
            <a:avLst/>
          </a:prstGeom>
        </p:spPr>
      </p:pic>
      <p:sp>
        <p:nvSpPr>
          <p:cNvPr id="9" name="TextBox 9"/>
          <p:cNvSpPr txBox="1"/>
          <p:nvPr/>
        </p:nvSpPr>
        <p:spPr>
          <a:xfrm>
            <a:off x="6164313" y="1226045"/>
            <a:ext cx="10870250" cy="8582354"/>
          </a:xfrm>
          <a:prstGeom prst="rect">
            <a:avLst/>
          </a:prstGeom>
        </p:spPr>
        <p:txBody>
          <a:bodyPr lIns="0" tIns="0" rIns="0" bIns="0" rtlCol="0" anchor="t">
            <a:spAutoFit/>
          </a:bodyPr>
          <a:lstStyle/>
          <a:p>
            <a:pPr>
              <a:lnSpc>
                <a:spcPts val="3821"/>
              </a:lnSpc>
            </a:pPr>
            <a:r>
              <a:rPr lang="en-US" sz="2749" spc="109">
                <a:solidFill>
                  <a:srgbClr val="000000"/>
                </a:solidFill>
                <a:latin typeface="Montserrat Light Bold"/>
              </a:rPr>
              <a:t>THE CLAIM:</a:t>
            </a:r>
          </a:p>
          <a:p>
            <a:pPr>
              <a:lnSpc>
                <a:spcPts val="3821"/>
              </a:lnSpc>
            </a:pPr>
            <a:endParaRPr lang="en-US" sz="2749" spc="109">
              <a:solidFill>
                <a:srgbClr val="000000"/>
              </a:solidFill>
              <a:latin typeface="Montserrat Light Bold"/>
            </a:endParaRPr>
          </a:p>
          <a:p>
            <a:pPr>
              <a:lnSpc>
                <a:spcPts val="3821"/>
              </a:lnSpc>
            </a:pPr>
            <a:r>
              <a:rPr lang="en-US" sz="2749" spc="109">
                <a:solidFill>
                  <a:srgbClr val="000000"/>
                </a:solidFill>
                <a:latin typeface="Montserrat"/>
              </a:rPr>
              <a:t>The FTC ruled that Sensa was promoting claims that their weight-loss powder product worked as a powerful tool to help consumers shed some pounds.  According to the company, sprinkling the product on food would enhance the smell and taste of the food, making consumers feel full and, as a result, eat less.  Sensa was forced to pay $26.5 million in a settlement and was also charged for failing to disclose they had paid customers for their endorsement of the product (which is also illegal).  </a:t>
            </a:r>
          </a:p>
          <a:p>
            <a:pPr>
              <a:lnSpc>
                <a:spcPts val="3821"/>
              </a:lnSpc>
            </a:pPr>
            <a:endParaRPr lang="en-US" sz="2749" spc="109">
              <a:solidFill>
                <a:srgbClr val="000000"/>
              </a:solidFill>
              <a:latin typeface="Montserrat"/>
            </a:endParaRPr>
          </a:p>
          <a:p>
            <a:pPr>
              <a:lnSpc>
                <a:spcPts val="3821"/>
              </a:lnSpc>
            </a:pPr>
            <a:r>
              <a:rPr lang="en-US" sz="2749" spc="109">
                <a:solidFill>
                  <a:srgbClr val="000000"/>
                </a:solidFill>
                <a:latin typeface="Montserrat"/>
              </a:rPr>
              <a:t>After paying the settlement and fines, the company agreed to make changes to its advertising claims, but never admitted to any misleading claims about the product. </a:t>
            </a:r>
          </a:p>
          <a:p>
            <a:pPr>
              <a:lnSpc>
                <a:spcPts val="3821"/>
              </a:lnSpc>
            </a:pPr>
            <a:endParaRPr lang="en-US" sz="2749" spc="109">
              <a:solidFill>
                <a:srgbClr val="000000"/>
              </a:solidFill>
              <a:latin typeface="Montserrat"/>
            </a:endParaRPr>
          </a:p>
        </p:txBody>
      </p:sp>
      <p:sp>
        <p:nvSpPr>
          <p:cNvPr id="10" name="TextBox 10"/>
          <p:cNvSpPr txBox="1"/>
          <p:nvPr/>
        </p:nvSpPr>
        <p:spPr>
          <a:xfrm>
            <a:off x="124046" y="597424"/>
            <a:ext cx="4710330" cy="2114550"/>
          </a:xfrm>
          <a:prstGeom prst="rect">
            <a:avLst/>
          </a:prstGeom>
        </p:spPr>
        <p:txBody>
          <a:bodyPr lIns="0" tIns="0" rIns="0" bIns="0" rtlCol="0" anchor="t">
            <a:spAutoFit/>
          </a:bodyPr>
          <a:lstStyle/>
          <a:p>
            <a:pPr algn="ctr">
              <a:lnSpc>
                <a:spcPts val="4132"/>
              </a:lnSpc>
            </a:pPr>
            <a:endParaRPr/>
          </a:p>
          <a:p>
            <a:pPr algn="ctr">
              <a:lnSpc>
                <a:spcPts val="4132"/>
              </a:lnSpc>
            </a:pPr>
            <a:endParaRPr/>
          </a:p>
          <a:p>
            <a:pPr algn="ctr">
              <a:lnSpc>
                <a:spcPts val="4132"/>
              </a:lnSpc>
            </a:pPr>
            <a:endParaRPr/>
          </a:p>
          <a:p>
            <a:pPr algn="ctr">
              <a:lnSpc>
                <a:spcPts val="4132"/>
              </a:lnSpc>
            </a:pPr>
            <a:r>
              <a:rPr lang="en-US" sz="3444" spc="241">
                <a:solidFill>
                  <a:srgbClr val="FFFFFF"/>
                </a:solidFill>
                <a:latin typeface="Bebas Neue"/>
              </a:rPr>
              <a:t>PRODUCT: SPRINKLE DIET</a:t>
            </a:r>
          </a:p>
        </p:txBody>
      </p:sp>
      <p:sp>
        <p:nvSpPr>
          <p:cNvPr id="11" name="TextBox 11"/>
          <p:cNvSpPr txBox="1"/>
          <p:nvPr/>
        </p:nvSpPr>
        <p:spPr>
          <a:xfrm>
            <a:off x="14790676" y="9880239"/>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pic>
        <p:nvPicPr>
          <p:cNvPr id="12" name="Picture 12"/>
          <p:cNvPicPr>
            <a:picLocks noChangeAspect="1"/>
          </p:cNvPicPr>
          <p:nvPr/>
        </p:nvPicPr>
        <p:blipFill>
          <a:blip r:embed="rId6"/>
          <a:srcRect/>
          <a:stretch>
            <a:fillRect/>
          </a:stretch>
        </p:blipFill>
        <p:spPr>
          <a:xfrm>
            <a:off x="15443819" y="9829105"/>
            <a:ext cx="320284" cy="337754"/>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300" y="-1740584"/>
            <a:ext cx="5187022" cy="12027584"/>
            <a:chOff x="0" y="0"/>
            <a:chExt cx="1530881" cy="3549783"/>
          </a:xfrm>
        </p:grpSpPr>
        <p:sp>
          <p:nvSpPr>
            <p:cNvPr id="3" name="Freeform 3"/>
            <p:cNvSpPr/>
            <p:nvPr/>
          </p:nvSpPr>
          <p:spPr>
            <a:xfrm>
              <a:off x="0" y="0"/>
              <a:ext cx="1530881" cy="3549783"/>
            </a:xfrm>
            <a:custGeom>
              <a:avLst/>
              <a:gdLst/>
              <a:ahLst/>
              <a:cxnLst/>
              <a:rect l="l" t="t" r="r" b="b"/>
              <a:pathLst>
                <a:path w="1530881" h="3549783">
                  <a:moveTo>
                    <a:pt x="0" y="0"/>
                  </a:moveTo>
                  <a:lnTo>
                    <a:pt x="1530881" y="0"/>
                  </a:lnTo>
                  <a:lnTo>
                    <a:pt x="1530881" y="3549783"/>
                  </a:lnTo>
                  <a:lnTo>
                    <a:pt x="0" y="3549783"/>
                  </a:lnTo>
                  <a:close/>
                </a:path>
              </a:pathLst>
            </a:custGeom>
            <a:solidFill>
              <a:srgbClr val="F34A5C"/>
            </a:solidFill>
          </p:spPr>
        </p:sp>
      </p:gr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1187720" y="9754070"/>
            <a:ext cx="3525474" cy="2533934"/>
          </a:xfrm>
          <a:prstGeom prst="rect">
            <a:avLst/>
          </a:prstGeom>
        </p:spPr>
      </p:pic>
      <p:grpSp>
        <p:nvGrpSpPr>
          <p:cNvPr id="5" name="Group 5"/>
          <p:cNvGrpSpPr/>
          <p:nvPr/>
        </p:nvGrpSpPr>
        <p:grpSpPr>
          <a:xfrm>
            <a:off x="335888" y="1534359"/>
            <a:ext cx="4286646" cy="259729"/>
            <a:chOff x="0" y="0"/>
            <a:chExt cx="5494778" cy="332740"/>
          </a:xfrm>
        </p:grpSpPr>
        <p:sp>
          <p:nvSpPr>
            <p:cNvPr id="6" name="Freeform 6"/>
            <p:cNvSpPr/>
            <p:nvPr/>
          </p:nvSpPr>
          <p:spPr>
            <a:xfrm>
              <a:off x="0" y="0"/>
              <a:ext cx="5494778" cy="297180"/>
            </a:xfrm>
            <a:custGeom>
              <a:avLst/>
              <a:gdLst/>
              <a:ahLst/>
              <a:cxnLst/>
              <a:rect l="l" t="t" r="r" b="b"/>
              <a:pathLst>
                <a:path w="5494778" h="297180">
                  <a:moveTo>
                    <a:pt x="5197598" y="0"/>
                  </a:moveTo>
                  <a:lnTo>
                    <a:pt x="5197598" y="129540"/>
                  </a:lnTo>
                  <a:lnTo>
                    <a:pt x="297180" y="129540"/>
                  </a:lnTo>
                  <a:lnTo>
                    <a:pt x="297180" y="0"/>
                  </a:lnTo>
                  <a:lnTo>
                    <a:pt x="0" y="0"/>
                  </a:lnTo>
                  <a:lnTo>
                    <a:pt x="0" y="297180"/>
                  </a:lnTo>
                  <a:lnTo>
                    <a:pt x="297180" y="297180"/>
                  </a:lnTo>
                  <a:lnTo>
                    <a:pt x="297180" y="167640"/>
                  </a:lnTo>
                  <a:lnTo>
                    <a:pt x="5196328" y="167640"/>
                  </a:lnTo>
                  <a:lnTo>
                    <a:pt x="5196328" y="297180"/>
                  </a:lnTo>
                  <a:lnTo>
                    <a:pt x="5494778" y="297180"/>
                  </a:lnTo>
                  <a:lnTo>
                    <a:pt x="5494778" y="0"/>
                  </a:lnTo>
                  <a:lnTo>
                    <a:pt x="5197598" y="0"/>
                  </a:lnTo>
                  <a:close/>
                  <a:moveTo>
                    <a:pt x="260350" y="260350"/>
                  </a:moveTo>
                  <a:lnTo>
                    <a:pt x="36830" y="260350"/>
                  </a:lnTo>
                  <a:lnTo>
                    <a:pt x="36830" y="36830"/>
                  </a:lnTo>
                  <a:lnTo>
                    <a:pt x="260350" y="36830"/>
                  </a:lnTo>
                  <a:lnTo>
                    <a:pt x="260350" y="260350"/>
                  </a:lnTo>
                  <a:close/>
                  <a:moveTo>
                    <a:pt x="5457948" y="260350"/>
                  </a:moveTo>
                  <a:lnTo>
                    <a:pt x="5234428" y="260350"/>
                  </a:lnTo>
                  <a:lnTo>
                    <a:pt x="5234428" y="36830"/>
                  </a:lnTo>
                  <a:lnTo>
                    <a:pt x="5457948" y="36830"/>
                  </a:lnTo>
                  <a:lnTo>
                    <a:pt x="5457948" y="260350"/>
                  </a:lnTo>
                  <a:close/>
                </a:path>
              </a:pathLst>
            </a:custGeom>
            <a:solidFill>
              <a:srgbClr val="FFFFFF"/>
            </a:solidFill>
          </p:spPr>
        </p:sp>
      </p:grpSp>
      <p:sp>
        <p:nvSpPr>
          <p:cNvPr id="7" name="TextBox 7"/>
          <p:cNvSpPr txBox="1"/>
          <p:nvPr/>
        </p:nvSpPr>
        <p:spPr>
          <a:xfrm>
            <a:off x="124046" y="597424"/>
            <a:ext cx="4710330" cy="2638425"/>
          </a:xfrm>
          <a:prstGeom prst="rect">
            <a:avLst/>
          </a:prstGeom>
        </p:spPr>
        <p:txBody>
          <a:bodyPr lIns="0" tIns="0" rIns="0" bIns="0" rtlCol="0" anchor="t">
            <a:spAutoFit/>
          </a:bodyPr>
          <a:lstStyle/>
          <a:p>
            <a:pPr algn="ctr">
              <a:lnSpc>
                <a:spcPts val="4132"/>
              </a:lnSpc>
            </a:pPr>
            <a:endParaRPr/>
          </a:p>
          <a:p>
            <a:pPr algn="ctr">
              <a:lnSpc>
                <a:spcPts val="4132"/>
              </a:lnSpc>
            </a:pPr>
            <a:endParaRPr/>
          </a:p>
          <a:p>
            <a:pPr algn="ctr">
              <a:lnSpc>
                <a:spcPts val="4132"/>
              </a:lnSpc>
            </a:pPr>
            <a:endParaRPr/>
          </a:p>
          <a:p>
            <a:pPr algn="ctr">
              <a:lnSpc>
                <a:spcPts val="4132"/>
              </a:lnSpc>
            </a:pPr>
            <a:r>
              <a:rPr lang="en-US" sz="3444" spc="241">
                <a:solidFill>
                  <a:srgbClr val="FFFFFF"/>
                </a:solidFill>
                <a:latin typeface="Bebas Neue"/>
              </a:rPr>
              <a:t>PRODUCT: ENERGY DRINK SHOTS</a:t>
            </a:r>
          </a:p>
        </p:txBody>
      </p:sp>
      <p:sp>
        <p:nvSpPr>
          <p:cNvPr id="8" name="TextBox 8"/>
          <p:cNvSpPr txBox="1"/>
          <p:nvPr/>
        </p:nvSpPr>
        <p:spPr>
          <a:xfrm>
            <a:off x="14790676" y="9880239"/>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pic>
        <p:nvPicPr>
          <p:cNvPr id="9" name="Picture 9"/>
          <p:cNvPicPr>
            <a:picLocks noChangeAspect="1"/>
          </p:cNvPicPr>
          <p:nvPr/>
        </p:nvPicPr>
        <p:blipFill>
          <a:blip r:embed="rId4"/>
          <a:srcRect/>
          <a:stretch>
            <a:fillRect/>
          </a:stretch>
        </p:blipFill>
        <p:spPr>
          <a:xfrm>
            <a:off x="15443819" y="9829105"/>
            <a:ext cx="320284" cy="337754"/>
          </a:xfrm>
          <a:prstGeom prst="rect">
            <a:avLst/>
          </a:prstGeom>
        </p:spPr>
      </p:pic>
      <p:pic>
        <p:nvPicPr>
          <p:cNvPr id="10" name="Picture 10"/>
          <p:cNvPicPr>
            <a:picLocks noChangeAspect="1"/>
          </p:cNvPicPr>
          <p:nvPr/>
        </p:nvPicPr>
        <p:blipFill>
          <a:blip r:embed="rId5"/>
          <a:srcRect l="21892" r="24924"/>
          <a:stretch>
            <a:fillRect/>
          </a:stretch>
        </p:blipFill>
        <p:spPr>
          <a:xfrm>
            <a:off x="844391" y="3931922"/>
            <a:ext cx="3269640" cy="4607212"/>
          </a:xfrm>
          <a:prstGeom prst="rect">
            <a:avLst/>
          </a:prstGeom>
        </p:spPr>
      </p:pic>
      <p:pic>
        <p:nvPicPr>
          <p:cNvPr id="11" name="Picture 11"/>
          <p:cNvPicPr>
            <a:picLocks noChangeAspect="1"/>
          </p:cNvPicPr>
          <p:nvPr/>
        </p:nvPicPr>
        <p:blipFill>
          <a:blip r:embed="rId6"/>
          <a:srcRect/>
          <a:stretch>
            <a:fillRect/>
          </a:stretch>
        </p:blipFill>
        <p:spPr>
          <a:xfrm>
            <a:off x="1189604" y="162437"/>
            <a:ext cx="2579214" cy="1371922"/>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300" y="-1740584"/>
            <a:ext cx="5187022" cy="12027584"/>
            <a:chOff x="0" y="0"/>
            <a:chExt cx="1530881" cy="3549783"/>
          </a:xfrm>
        </p:grpSpPr>
        <p:sp>
          <p:nvSpPr>
            <p:cNvPr id="3" name="Freeform 3"/>
            <p:cNvSpPr/>
            <p:nvPr/>
          </p:nvSpPr>
          <p:spPr>
            <a:xfrm>
              <a:off x="0" y="0"/>
              <a:ext cx="1530881" cy="3549783"/>
            </a:xfrm>
            <a:custGeom>
              <a:avLst/>
              <a:gdLst/>
              <a:ahLst/>
              <a:cxnLst/>
              <a:rect l="l" t="t" r="r" b="b"/>
              <a:pathLst>
                <a:path w="1530881" h="3549783">
                  <a:moveTo>
                    <a:pt x="0" y="0"/>
                  </a:moveTo>
                  <a:lnTo>
                    <a:pt x="1530881" y="0"/>
                  </a:lnTo>
                  <a:lnTo>
                    <a:pt x="1530881" y="3549783"/>
                  </a:lnTo>
                  <a:lnTo>
                    <a:pt x="0" y="3549783"/>
                  </a:lnTo>
                  <a:close/>
                </a:path>
              </a:pathLst>
            </a:custGeom>
            <a:solidFill>
              <a:srgbClr val="F34A5C"/>
            </a:solidFill>
          </p:spPr>
        </p:sp>
      </p:gr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1187720" y="9754070"/>
            <a:ext cx="3525474" cy="2533934"/>
          </a:xfrm>
          <a:prstGeom prst="rect">
            <a:avLst/>
          </a:prstGeom>
        </p:spPr>
      </p:pic>
      <p:sp>
        <p:nvSpPr>
          <p:cNvPr id="5" name="TextBox 5"/>
          <p:cNvSpPr txBox="1"/>
          <p:nvPr/>
        </p:nvSpPr>
        <p:spPr>
          <a:xfrm>
            <a:off x="14790676" y="9880239"/>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grpSp>
        <p:nvGrpSpPr>
          <p:cNvPr id="6" name="Group 6"/>
          <p:cNvGrpSpPr/>
          <p:nvPr/>
        </p:nvGrpSpPr>
        <p:grpSpPr>
          <a:xfrm>
            <a:off x="335888" y="1534359"/>
            <a:ext cx="4286646" cy="259729"/>
            <a:chOff x="0" y="0"/>
            <a:chExt cx="5494778" cy="332740"/>
          </a:xfrm>
        </p:grpSpPr>
        <p:sp>
          <p:nvSpPr>
            <p:cNvPr id="7" name="Freeform 7"/>
            <p:cNvSpPr/>
            <p:nvPr/>
          </p:nvSpPr>
          <p:spPr>
            <a:xfrm>
              <a:off x="0" y="0"/>
              <a:ext cx="5494778" cy="297180"/>
            </a:xfrm>
            <a:custGeom>
              <a:avLst/>
              <a:gdLst/>
              <a:ahLst/>
              <a:cxnLst/>
              <a:rect l="l" t="t" r="r" b="b"/>
              <a:pathLst>
                <a:path w="5494778" h="297180">
                  <a:moveTo>
                    <a:pt x="5197598" y="0"/>
                  </a:moveTo>
                  <a:lnTo>
                    <a:pt x="5197598" y="129540"/>
                  </a:lnTo>
                  <a:lnTo>
                    <a:pt x="297180" y="129540"/>
                  </a:lnTo>
                  <a:lnTo>
                    <a:pt x="297180" y="0"/>
                  </a:lnTo>
                  <a:lnTo>
                    <a:pt x="0" y="0"/>
                  </a:lnTo>
                  <a:lnTo>
                    <a:pt x="0" y="297180"/>
                  </a:lnTo>
                  <a:lnTo>
                    <a:pt x="297180" y="297180"/>
                  </a:lnTo>
                  <a:lnTo>
                    <a:pt x="297180" y="167640"/>
                  </a:lnTo>
                  <a:lnTo>
                    <a:pt x="5196328" y="167640"/>
                  </a:lnTo>
                  <a:lnTo>
                    <a:pt x="5196328" y="297180"/>
                  </a:lnTo>
                  <a:lnTo>
                    <a:pt x="5494778" y="297180"/>
                  </a:lnTo>
                  <a:lnTo>
                    <a:pt x="5494778" y="0"/>
                  </a:lnTo>
                  <a:lnTo>
                    <a:pt x="5197598" y="0"/>
                  </a:lnTo>
                  <a:close/>
                  <a:moveTo>
                    <a:pt x="260350" y="260350"/>
                  </a:moveTo>
                  <a:lnTo>
                    <a:pt x="36830" y="260350"/>
                  </a:lnTo>
                  <a:lnTo>
                    <a:pt x="36830" y="36830"/>
                  </a:lnTo>
                  <a:lnTo>
                    <a:pt x="260350" y="36830"/>
                  </a:lnTo>
                  <a:lnTo>
                    <a:pt x="260350" y="260350"/>
                  </a:lnTo>
                  <a:close/>
                  <a:moveTo>
                    <a:pt x="5457948" y="260350"/>
                  </a:moveTo>
                  <a:lnTo>
                    <a:pt x="5234428" y="260350"/>
                  </a:lnTo>
                  <a:lnTo>
                    <a:pt x="5234428" y="36830"/>
                  </a:lnTo>
                  <a:lnTo>
                    <a:pt x="5457948" y="36830"/>
                  </a:lnTo>
                  <a:lnTo>
                    <a:pt x="5457948" y="260350"/>
                  </a:lnTo>
                  <a:close/>
                </a:path>
              </a:pathLst>
            </a:custGeom>
            <a:solidFill>
              <a:srgbClr val="FFFFFF"/>
            </a:solidFill>
          </p:spPr>
        </p:sp>
      </p:grpSp>
      <p:pic>
        <p:nvPicPr>
          <p:cNvPr id="8" name="Picture 8"/>
          <p:cNvPicPr>
            <a:picLocks noChangeAspect="1"/>
          </p:cNvPicPr>
          <p:nvPr/>
        </p:nvPicPr>
        <p:blipFill>
          <a:blip r:embed="rId4"/>
          <a:srcRect/>
          <a:stretch>
            <a:fillRect/>
          </a:stretch>
        </p:blipFill>
        <p:spPr>
          <a:xfrm>
            <a:off x="15443819" y="9829105"/>
            <a:ext cx="320284" cy="337754"/>
          </a:xfrm>
          <a:prstGeom prst="rect">
            <a:avLst/>
          </a:prstGeom>
        </p:spPr>
      </p:pic>
      <p:pic>
        <p:nvPicPr>
          <p:cNvPr id="9" name="Picture 9"/>
          <p:cNvPicPr>
            <a:picLocks noChangeAspect="1"/>
          </p:cNvPicPr>
          <p:nvPr/>
        </p:nvPicPr>
        <p:blipFill>
          <a:blip r:embed="rId5"/>
          <a:srcRect/>
          <a:stretch>
            <a:fillRect/>
          </a:stretch>
        </p:blipFill>
        <p:spPr>
          <a:xfrm>
            <a:off x="1189604" y="162437"/>
            <a:ext cx="2579214" cy="1371922"/>
          </a:xfrm>
          <a:prstGeom prst="rect">
            <a:avLst/>
          </a:prstGeom>
        </p:spPr>
      </p:pic>
      <p:pic>
        <p:nvPicPr>
          <p:cNvPr id="10" name="Picture 10"/>
          <p:cNvPicPr>
            <a:picLocks noChangeAspect="1"/>
          </p:cNvPicPr>
          <p:nvPr/>
        </p:nvPicPr>
        <p:blipFill>
          <a:blip r:embed="rId6"/>
          <a:srcRect l="21892" r="24924"/>
          <a:stretch>
            <a:fillRect/>
          </a:stretch>
        </p:blipFill>
        <p:spPr>
          <a:xfrm>
            <a:off x="844391" y="3931922"/>
            <a:ext cx="3269640" cy="4607212"/>
          </a:xfrm>
          <a:prstGeom prst="rect">
            <a:avLst/>
          </a:prstGeom>
        </p:spPr>
      </p:pic>
      <p:sp>
        <p:nvSpPr>
          <p:cNvPr id="11" name="TextBox 11"/>
          <p:cNvSpPr txBox="1"/>
          <p:nvPr/>
        </p:nvSpPr>
        <p:spPr>
          <a:xfrm>
            <a:off x="124046" y="597424"/>
            <a:ext cx="4710330" cy="2638425"/>
          </a:xfrm>
          <a:prstGeom prst="rect">
            <a:avLst/>
          </a:prstGeom>
        </p:spPr>
        <p:txBody>
          <a:bodyPr lIns="0" tIns="0" rIns="0" bIns="0" rtlCol="0" anchor="t">
            <a:spAutoFit/>
          </a:bodyPr>
          <a:lstStyle/>
          <a:p>
            <a:pPr algn="ctr">
              <a:lnSpc>
                <a:spcPts val="4132"/>
              </a:lnSpc>
            </a:pPr>
            <a:endParaRPr/>
          </a:p>
          <a:p>
            <a:pPr algn="ctr">
              <a:lnSpc>
                <a:spcPts val="4132"/>
              </a:lnSpc>
            </a:pPr>
            <a:endParaRPr/>
          </a:p>
          <a:p>
            <a:pPr algn="ctr">
              <a:lnSpc>
                <a:spcPts val="4132"/>
              </a:lnSpc>
            </a:pPr>
            <a:endParaRPr/>
          </a:p>
          <a:p>
            <a:pPr algn="ctr">
              <a:lnSpc>
                <a:spcPts val="4132"/>
              </a:lnSpc>
            </a:pPr>
            <a:r>
              <a:rPr lang="en-US" sz="3444" spc="241">
                <a:solidFill>
                  <a:srgbClr val="FFFFFF"/>
                </a:solidFill>
                <a:latin typeface="Bebas Neue"/>
              </a:rPr>
              <a:t>PRODUCT: ENERGY DRINK SHOTS</a:t>
            </a:r>
          </a:p>
        </p:txBody>
      </p:sp>
      <p:sp>
        <p:nvSpPr>
          <p:cNvPr id="12" name="TextBox 12"/>
          <p:cNvSpPr txBox="1"/>
          <p:nvPr/>
        </p:nvSpPr>
        <p:spPr>
          <a:xfrm>
            <a:off x="6164313" y="1226045"/>
            <a:ext cx="10870250" cy="6201104"/>
          </a:xfrm>
          <a:prstGeom prst="rect">
            <a:avLst/>
          </a:prstGeom>
        </p:spPr>
        <p:txBody>
          <a:bodyPr lIns="0" tIns="0" rIns="0" bIns="0" rtlCol="0" anchor="t">
            <a:spAutoFit/>
          </a:bodyPr>
          <a:lstStyle/>
          <a:p>
            <a:pPr>
              <a:lnSpc>
                <a:spcPts val="3821"/>
              </a:lnSpc>
            </a:pPr>
            <a:r>
              <a:rPr lang="en-US" sz="2749" spc="109">
                <a:solidFill>
                  <a:srgbClr val="000000"/>
                </a:solidFill>
                <a:latin typeface="Montserrat Light Bold"/>
              </a:rPr>
              <a:t>THE CLAIM:</a:t>
            </a:r>
          </a:p>
          <a:p>
            <a:pPr>
              <a:lnSpc>
                <a:spcPts val="3821"/>
              </a:lnSpc>
            </a:pPr>
            <a:endParaRPr lang="en-US" sz="2749" spc="109">
              <a:solidFill>
                <a:srgbClr val="000000"/>
              </a:solidFill>
              <a:latin typeface="Montserrat Light Bold"/>
            </a:endParaRPr>
          </a:p>
          <a:p>
            <a:pPr>
              <a:lnSpc>
                <a:spcPts val="3821"/>
              </a:lnSpc>
            </a:pPr>
            <a:r>
              <a:rPr lang="en-US" sz="2749" spc="109">
                <a:solidFill>
                  <a:srgbClr val="000000"/>
                </a:solidFill>
                <a:latin typeface="Montserrat"/>
              </a:rPr>
              <a:t>Washington Attorney General Bob Ferguson found that 5-hour ENERGY's advertising suggesting doctors had recommended the product and that it was more effective than coffee without scientific evidence to support those claims was deceptive.  </a:t>
            </a:r>
          </a:p>
          <a:p>
            <a:pPr>
              <a:lnSpc>
                <a:spcPts val="3821"/>
              </a:lnSpc>
            </a:pPr>
            <a:endParaRPr lang="en-US" sz="2749" spc="109">
              <a:solidFill>
                <a:srgbClr val="000000"/>
              </a:solidFill>
              <a:latin typeface="Montserrat"/>
            </a:endParaRPr>
          </a:p>
          <a:p>
            <a:pPr>
              <a:lnSpc>
                <a:spcPts val="3821"/>
              </a:lnSpc>
            </a:pPr>
            <a:r>
              <a:rPr lang="en-US" sz="2749" spc="109">
                <a:solidFill>
                  <a:srgbClr val="000000"/>
                </a:solidFill>
                <a:latin typeface="Montserrat"/>
              </a:rPr>
              <a:t>A</a:t>
            </a:r>
            <a:r>
              <a:rPr lang="en-US" sz="2749" spc="109">
                <a:solidFill>
                  <a:srgbClr val="000000"/>
                </a:solidFill>
                <a:ea typeface="Montserrat"/>
              </a:rPr>
              <a:t>﻿</a:t>
            </a:r>
            <a:r>
              <a:rPr lang="en-US" sz="2749" spc="109">
                <a:solidFill>
                  <a:srgbClr val="000000"/>
                </a:solidFill>
                <a:latin typeface="Montserrat"/>
              </a:rPr>
              <a:t>s a result, the company was ordered to pay nearly $4.3 million in penalties, attorneys’ fees, and costs for multiple violations of the state of Washington Consumer Protection Act.</a:t>
            </a:r>
          </a:p>
          <a:p>
            <a:pPr>
              <a:lnSpc>
                <a:spcPts val="3821"/>
              </a:lnSpc>
            </a:pPr>
            <a:endParaRPr lang="en-US" sz="2749" spc="109">
              <a:solidFill>
                <a:srgbClr val="000000"/>
              </a:solidFill>
              <a:latin typeface="Montserra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300" y="-1740584"/>
            <a:ext cx="5187022" cy="12027584"/>
            <a:chOff x="0" y="0"/>
            <a:chExt cx="1530881" cy="3549783"/>
          </a:xfrm>
        </p:grpSpPr>
        <p:sp>
          <p:nvSpPr>
            <p:cNvPr id="3" name="Freeform 3"/>
            <p:cNvSpPr/>
            <p:nvPr/>
          </p:nvSpPr>
          <p:spPr>
            <a:xfrm>
              <a:off x="0" y="0"/>
              <a:ext cx="1530881" cy="3549783"/>
            </a:xfrm>
            <a:custGeom>
              <a:avLst/>
              <a:gdLst/>
              <a:ahLst/>
              <a:cxnLst/>
              <a:rect l="l" t="t" r="r" b="b"/>
              <a:pathLst>
                <a:path w="1530881" h="3549783">
                  <a:moveTo>
                    <a:pt x="0" y="0"/>
                  </a:moveTo>
                  <a:lnTo>
                    <a:pt x="1530881" y="0"/>
                  </a:lnTo>
                  <a:lnTo>
                    <a:pt x="1530881" y="3549783"/>
                  </a:lnTo>
                  <a:lnTo>
                    <a:pt x="0" y="3549783"/>
                  </a:lnTo>
                  <a:close/>
                </a:path>
              </a:pathLst>
            </a:custGeom>
            <a:solidFill>
              <a:srgbClr val="F34A5C"/>
            </a:solidFill>
          </p:spPr>
        </p:sp>
      </p:gr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1187720" y="9754070"/>
            <a:ext cx="3525474" cy="2533934"/>
          </a:xfrm>
          <a:prstGeom prst="rect">
            <a:avLst/>
          </a:prstGeom>
        </p:spPr>
      </p:pic>
      <p:sp>
        <p:nvSpPr>
          <p:cNvPr id="5" name="TextBox 5"/>
          <p:cNvSpPr txBox="1"/>
          <p:nvPr/>
        </p:nvSpPr>
        <p:spPr>
          <a:xfrm>
            <a:off x="14790676" y="9880239"/>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pic>
        <p:nvPicPr>
          <p:cNvPr id="6" name="Picture 6"/>
          <p:cNvPicPr>
            <a:picLocks noChangeAspect="1"/>
          </p:cNvPicPr>
          <p:nvPr/>
        </p:nvPicPr>
        <p:blipFill>
          <a:blip r:embed="rId4"/>
          <a:srcRect/>
          <a:stretch>
            <a:fillRect/>
          </a:stretch>
        </p:blipFill>
        <p:spPr>
          <a:xfrm>
            <a:off x="15443819" y="9829105"/>
            <a:ext cx="320284" cy="337754"/>
          </a:xfrm>
          <a:prstGeom prst="rect">
            <a:avLst/>
          </a:prstGeom>
        </p:spPr>
      </p:pic>
      <p:grpSp>
        <p:nvGrpSpPr>
          <p:cNvPr id="7" name="Group 7"/>
          <p:cNvGrpSpPr/>
          <p:nvPr/>
        </p:nvGrpSpPr>
        <p:grpSpPr>
          <a:xfrm>
            <a:off x="526388" y="1724859"/>
            <a:ext cx="4286646" cy="259729"/>
            <a:chOff x="0" y="0"/>
            <a:chExt cx="5494778" cy="332740"/>
          </a:xfrm>
        </p:grpSpPr>
        <p:sp>
          <p:nvSpPr>
            <p:cNvPr id="8" name="Freeform 8"/>
            <p:cNvSpPr/>
            <p:nvPr/>
          </p:nvSpPr>
          <p:spPr>
            <a:xfrm>
              <a:off x="0" y="0"/>
              <a:ext cx="5494778" cy="297180"/>
            </a:xfrm>
            <a:custGeom>
              <a:avLst/>
              <a:gdLst/>
              <a:ahLst/>
              <a:cxnLst/>
              <a:rect l="l" t="t" r="r" b="b"/>
              <a:pathLst>
                <a:path w="5494778" h="297180">
                  <a:moveTo>
                    <a:pt x="5197598" y="0"/>
                  </a:moveTo>
                  <a:lnTo>
                    <a:pt x="5197598" y="129540"/>
                  </a:lnTo>
                  <a:lnTo>
                    <a:pt x="297180" y="129540"/>
                  </a:lnTo>
                  <a:lnTo>
                    <a:pt x="297180" y="0"/>
                  </a:lnTo>
                  <a:lnTo>
                    <a:pt x="0" y="0"/>
                  </a:lnTo>
                  <a:lnTo>
                    <a:pt x="0" y="297180"/>
                  </a:lnTo>
                  <a:lnTo>
                    <a:pt x="297180" y="297180"/>
                  </a:lnTo>
                  <a:lnTo>
                    <a:pt x="297180" y="167640"/>
                  </a:lnTo>
                  <a:lnTo>
                    <a:pt x="5196328" y="167640"/>
                  </a:lnTo>
                  <a:lnTo>
                    <a:pt x="5196328" y="297180"/>
                  </a:lnTo>
                  <a:lnTo>
                    <a:pt x="5494778" y="297180"/>
                  </a:lnTo>
                  <a:lnTo>
                    <a:pt x="5494778" y="0"/>
                  </a:lnTo>
                  <a:lnTo>
                    <a:pt x="5197598" y="0"/>
                  </a:lnTo>
                  <a:close/>
                  <a:moveTo>
                    <a:pt x="260350" y="260350"/>
                  </a:moveTo>
                  <a:lnTo>
                    <a:pt x="36830" y="260350"/>
                  </a:lnTo>
                  <a:lnTo>
                    <a:pt x="36830" y="36830"/>
                  </a:lnTo>
                  <a:lnTo>
                    <a:pt x="260350" y="36830"/>
                  </a:lnTo>
                  <a:lnTo>
                    <a:pt x="260350" y="260350"/>
                  </a:lnTo>
                  <a:close/>
                  <a:moveTo>
                    <a:pt x="5457948" y="260350"/>
                  </a:moveTo>
                  <a:lnTo>
                    <a:pt x="5234428" y="260350"/>
                  </a:lnTo>
                  <a:lnTo>
                    <a:pt x="5234428" y="36830"/>
                  </a:lnTo>
                  <a:lnTo>
                    <a:pt x="5457948" y="36830"/>
                  </a:lnTo>
                  <a:lnTo>
                    <a:pt x="5457948" y="260350"/>
                  </a:lnTo>
                  <a:close/>
                </a:path>
              </a:pathLst>
            </a:custGeom>
            <a:solidFill>
              <a:srgbClr val="FFFFFF"/>
            </a:solidFill>
          </p:spPr>
        </p:sp>
      </p:grpSp>
      <p:pic>
        <p:nvPicPr>
          <p:cNvPr id="9" name="Picture 9"/>
          <p:cNvPicPr>
            <a:picLocks noChangeAspect="1"/>
          </p:cNvPicPr>
          <p:nvPr/>
        </p:nvPicPr>
        <p:blipFill>
          <a:blip r:embed="rId5"/>
          <a:srcRect l="27952" r="26160"/>
          <a:stretch>
            <a:fillRect/>
          </a:stretch>
        </p:blipFill>
        <p:spPr>
          <a:xfrm>
            <a:off x="1344044" y="3670738"/>
            <a:ext cx="2651333" cy="5778062"/>
          </a:xfrm>
          <a:prstGeom prst="rect">
            <a:avLst/>
          </a:prstGeom>
        </p:spPr>
      </p:pic>
      <p:pic>
        <p:nvPicPr>
          <p:cNvPr id="10" name="Picture 10"/>
          <p:cNvPicPr>
            <a:picLocks noChangeAspect="1"/>
          </p:cNvPicPr>
          <p:nvPr/>
        </p:nvPicPr>
        <p:blipFill>
          <a:blip r:embed="rId6"/>
          <a:srcRect/>
          <a:stretch>
            <a:fillRect/>
          </a:stretch>
        </p:blipFill>
        <p:spPr>
          <a:xfrm>
            <a:off x="710122" y="562258"/>
            <a:ext cx="3919178" cy="911437"/>
          </a:xfrm>
          <a:prstGeom prst="rect">
            <a:avLst/>
          </a:prstGeom>
        </p:spPr>
      </p:pic>
      <p:pic>
        <p:nvPicPr>
          <p:cNvPr id="11" name="Picture 11"/>
          <p:cNvPicPr>
            <a:picLocks noChangeAspect="1"/>
          </p:cNvPicPr>
          <p:nvPr/>
        </p:nvPicPr>
        <p:blipFill>
          <a:blip r:embed="rId7"/>
          <a:srcRect/>
          <a:stretch>
            <a:fillRect/>
          </a:stretch>
        </p:blipFill>
        <p:spPr>
          <a:xfrm>
            <a:off x="5617201" y="1854724"/>
            <a:ext cx="11642099" cy="7027594"/>
          </a:xfrm>
          <a:prstGeom prst="rect">
            <a:avLst/>
          </a:prstGeom>
        </p:spPr>
      </p:pic>
      <p:sp>
        <p:nvSpPr>
          <p:cNvPr id="12" name="TextBox 12"/>
          <p:cNvSpPr txBox="1"/>
          <p:nvPr/>
        </p:nvSpPr>
        <p:spPr>
          <a:xfrm>
            <a:off x="314546" y="2234727"/>
            <a:ext cx="4710330" cy="1066800"/>
          </a:xfrm>
          <a:prstGeom prst="rect">
            <a:avLst/>
          </a:prstGeom>
        </p:spPr>
        <p:txBody>
          <a:bodyPr lIns="0" tIns="0" rIns="0" bIns="0" rtlCol="0" anchor="t">
            <a:spAutoFit/>
          </a:bodyPr>
          <a:lstStyle/>
          <a:p>
            <a:pPr algn="ctr">
              <a:lnSpc>
                <a:spcPts val="4132"/>
              </a:lnSpc>
            </a:pPr>
            <a:r>
              <a:rPr lang="en-US" sz="3444" spc="241">
                <a:solidFill>
                  <a:srgbClr val="FFFFFF"/>
                </a:solidFill>
                <a:latin typeface="Bebas Neue"/>
              </a:rPr>
              <a:t>PRODUCT:  PERFORMANCE BEVERAGE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300" y="-1740584"/>
            <a:ext cx="5187022" cy="12027584"/>
            <a:chOff x="0" y="0"/>
            <a:chExt cx="1530881" cy="3549783"/>
          </a:xfrm>
        </p:grpSpPr>
        <p:sp>
          <p:nvSpPr>
            <p:cNvPr id="3" name="Freeform 3"/>
            <p:cNvSpPr/>
            <p:nvPr/>
          </p:nvSpPr>
          <p:spPr>
            <a:xfrm>
              <a:off x="0" y="0"/>
              <a:ext cx="1530881" cy="3549783"/>
            </a:xfrm>
            <a:custGeom>
              <a:avLst/>
              <a:gdLst/>
              <a:ahLst/>
              <a:cxnLst/>
              <a:rect l="l" t="t" r="r" b="b"/>
              <a:pathLst>
                <a:path w="1530881" h="3549783">
                  <a:moveTo>
                    <a:pt x="0" y="0"/>
                  </a:moveTo>
                  <a:lnTo>
                    <a:pt x="1530881" y="0"/>
                  </a:lnTo>
                  <a:lnTo>
                    <a:pt x="1530881" y="3549783"/>
                  </a:lnTo>
                  <a:lnTo>
                    <a:pt x="0" y="3549783"/>
                  </a:lnTo>
                  <a:close/>
                </a:path>
              </a:pathLst>
            </a:custGeom>
            <a:solidFill>
              <a:srgbClr val="F34A5C"/>
            </a:solidFill>
          </p:spPr>
        </p:sp>
      </p:gr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1187720" y="9754070"/>
            <a:ext cx="3525474" cy="2533934"/>
          </a:xfrm>
          <a:prstGeom prst="rect">
            <a:avLst/>
          </a:prstGeom>
        </p:spPr>
      </p:pic>
      <p:grpSp>
        <p:nvGrpSpPr>
          <p:cNvPr id="5" name="Group 5"/>
          <p:cNvGrpSpPr/>
          <p:nvPr/>
        </p:nvGrpSpPr>
        <p:grpSpPr>
          <a:xfrm>
            <a:off x="335888" y="1534359"/>
            <a:ext cx="4286646" cy="259729"/>
            <a:chOff x="0" y="0"/>
            <a:chExt cx="5494778" cy="332740"/>
          </a:xfrm>
        </p:grpSpPr>
        <p:sp>
          <p:nvSpPr>
            <p:cNvPr id="6" name="Freeform 6"/>
            <p:cNvSpPr/>
            <p:nvPr/>
          </p:nvSpPr>
          <p:spPr>
            <a:xfrm>
              <a:off x="0" y="0"/>
              <a:ext cx="5494778" cy="297180"/>
            </a:xfrm>
            <a:custGeom>
              <a:avLst/>
              <a:gdLst/>
              <a:ahLst/>
              <a:cxnLst/>
              <a:rect l="l" t="t" r="r" b="b"/>
              <a:pathLst>
                <a:path w="5494778" h="297180">
                  <a:moveTo>
                    <a:pt x="5197598" y="0"/>
                  </a:moveTo>
                  <a:lnTo>
                    <a:pt x="5197598" y="129540"/>
                  </a:lnTo>
                  <a:lnTo>
                    <a:pt x="297180" y="129540"/>
                  </a:lnTo>
                  <a:lnTo>
                    <a:pt x="297180" y="0"/>
                  </a:lnTo>
                  <a:lnTo>
                    <a:pt x="0" y="0"/>
                  </a:lnTo>
                  <a:lnTo>
                    <a:pt x="0" y="297180"/>
                  </a:lnTo>
                  <a:lnTo>
                    <a:pt x="297180" y="297180"/>
                  </a:lnTo>
                  <a:lnTo>
                    <a:pt x="297180" y="167640"/>
                  </a:lnTo>
                  <a:lnTo>
                    <a:pt x="5196328" y="167640"/>
                  </a:lnTo>
                  <a:lnTo>
                    <a:pt x="5196328" y="297180"/>
                  </a:lnTo>
                  <a:lnTo>
                    <a:pt x="5494778" y="297180"/>
                  </a:lnTo>
                  <a:lnTo>
                    <a:pt x="5494778" y="0"/>
                  </a:lnTo>
                  <a:lnTo>
                    <a:pt x="5197598" y="0"/>
                  </a:lnTo>
                  <a:close/>
                  <a:moveTo>
                    <a:pt x="260350" y="260350"/>
                  </a:moveTo>
                  <a:lnTo>
                    <a:pt x="36830" y="260350"/>
                  </a:lnTo>
                  <a:lnTo>
                    <a:pt x="36830" y="36830"/>
                  </a:lnTo>
                  <a:lnTo>
                    <a:pt x="260350" y="36830"/>
                  </a:lnTo>
                  <a:lnTo>
                    <a:pt x="260350" y="260350"/>
                  </a:lnTo>
                  <a:close/>
                  <a:moveTo>
                    <a:pt x="5457948" y="260350"/>
                  </a:moveTo>
                  <a:lnTo>
                    <a:pt x="5234428" y="260350"/>
                  </a:lnTo>
                  <a:lnTo>
                    <a:pt x="5234428" y="36830"/>
                  </a:lnTo>
                  <a:lnTo>
                    <a:pt x="5457948" y="36830"/>
                  </a:lnTo>
                  <a:lnTo>
                    <a:pt x="5457948" y="260350"/>
                  </a:lnTo>
                  <a:close/>
                </a:path>
              </a:pathLst>
            </a:custGeom>
            <a:solidFill>
              <a:srgbClr val="FFFFFF"/>
            </a:solidFill>
          </p:spPr>
        </p:sp>
      </p:grpSp>
      <p:sp>
        <p:nvSpPr>
          <p:cNvPr id="7" name="TextBox 7"/>
          <p:cNvSpPr txBox="1"/>
          <p:nvPr/>
        </p:nvSpPr>
        <p:spPr>
          <a:xfrm>
            <a:off x="14790676" y="9880239"/>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pic>
        <p:nvPicPr>
          <p:cNvPr id="8" name="Picture 8"/>
          <p:cNvPicPr>
            <a:picLocks noChangeAspect="1"/>
          </p:cNvPicPr>
          <p:nvPr/>
        </p:nvPicPr>
        <p:blipFill>
          <a:blip r:embed="rId4"/>
          <a:srcRect/>
          <a:stretch>
            <a:fillRect/>
          </a:stretch>
        </p:blipFill>
        <p:spPr>
          <a:xfrm>
            <a:off x="15443819" y="9829105"/>
            <a:ext cx="320284" cy="337754"/>
          </a:xfrm>
          <a:prstGeom prst="rect">
            <a:avLst/>
          </a:prstGeom>
        </p:spPr>
      </p:pic>
      <p:pic>
        <p:nvPicPr>
          <p:cNvPr id="9" name="Picture 9"/>
          <p:cNvPicPr>
            <a:picLocks noChangeAspect="1"/>
          </p:cNvPicPr>
          <p:nvPr/>
        </p:nvPicPr>
        <p:blipFill>
          <a:blip r:embed="rId5"/>
          <a:srcRect l="27952" r="26160"/>
          <a:stretch>
            <a:fillRect/>
          </a:stretch>
        </p:blipFill>
        <p:spPr>
          <a:xfrm>
            <a:off x="1153544" y="3480238"/>
            <a:ext cx="2651333" cy="5778062"/>
          </a:xfrm>
          <a:prstGeom prst="rect">
            <a:avLst/>
          </a:prstGeom>
        </p:spPr>
      </p:pic>
      <p:pic>
        <p:nvPicPr>
          <p:cNvPr id="10" name="Picture 10"/>
          <p:cNvPicPr>
            <a:picLocks noChangeAspect="1"/>
          </p:cNvPicPr>
          <p:nvPr/>
        </p:nvPicPr>
        <p:blipFill>
          <a:blip r:embed="rId6"/>
          <a:srcRect/>
          <a:stretch>
            <a:fillRect/>
          </a:stretch>
        </p:blipFill>
        <p:spPr>
          <a:xfrm>
            <a:off x="519622" y="371758"/>
            <a:ext cx="3919178" cy="911437"/>
          </a:xfrm>
          <a:prstGeom prst="rect">
            <a:avLst/>
          </a:prstGeom>
        </p:spPr>
      </p:pic>
      <p:sp>
        <p:nvSpPr>
          <p:cNvPr id="11" name="TextBox 11"/>
          <p:cNvSpPr txBox="1"/>
          <p:nvPr/>
        </p:nvSpPr>
        <p:spPr>
          <a:xfrm>
            <a:off x="6164313" y="1226045"/>
            <a:ext cx="10870250" cy="8106104"/>
          </a:xfrm>
          <a:prstGeom prst="rect">
            <a:avLst/>
          </a:prstGeom>
        </p:spPr>
        <p:txBody>
          <a:bodyPr lIns="0" tIns="0" rIns="0" bIns="0" rtlCol="0" anchor="t">
            <a:spAutoFit/>
          </a:bodyPr>
          <a:lstStyle/>
          <a:p>
            <a:pPr>
              <a:lnSpc>
                <a:spcPts val="3821"/>
              </a:lnSpc>
            </a:pPr>
            <a:r>
              <a:rPr lang="en-US" sz="2749" spc="109">
                <a:solidFill>
                  <a:srgbClr val="000000"/>
                </a:solidFill>
                <a:latin typeface="Montserrat Light Bold"/>
              </a:rPr>
              <a:t>THE CLAIM:</a:t>
            </a:r>
          </a:p>
          <a:p>
            <a:pPr>
              <a:lnSpc>
                <a:spcPts val="3821"/>
              </a:lnSpc>
            </a:pPr>
            <a:endParaRPr lang="en-US" sz="2749" spc="109">
              <a:solidFill>
                <a:srgbClr val="000000"/>
              </a:solidFill>
              <a:latin typeface="Montserrat Light Bold"/>
            </a:endParaRPr>
          </a:p>
          <a:p>
            <a:pPr>
              <a:lnSpc>
                <a:spcPts val="3821"/>
              </a:lnSpc>
            </a:pPr>
            <a:r>
              <a:rPr lang="en-US" sz="2749" spc="109">
                <a:solidFill>
                  <a:srgbClr val="000000"/>
                </a:solidFill>
                <a:latin typeface="Montserrat"/>
              </a:rPr>
              <a:t>Coca-Cola's Vitaminwater marketed the product using  the tagline “vitamins + water = all you need.”  However, as it turns out, Vitaminwater did need more than that, as the ingredients also included 8 teaspoons of sugar.  The beverage was also purported to improve metabolism, boost their immune system, and reduce the risk of eye disease.  Soon after, the company was sued for misleading the public with their advertising. </a:t>
            </a:r>
          </a:p>
          <a:p>
            <a:pPr>
              <a:lnSpc>
                <a:spcPts val="3821"/>
              </a:lnSpc>
            </a:pPr>
            <a:endParaRPr lang="en-US" sz="2749" spc="109">
              <a:solidFill>
                <a:srgbClr val="000000"/>
              </a:solidFill>
              <a:latin typeface="Montserrat"/>
            </a:endParaRPr>
          </a:p>
          <a:p>
            <a:pPr>
              <a:lnSpc>
                <a:spcPts val="3821"/>
              </a:lnSpc>
            </a:pPr>
            <a:r>
              <a:rPr lang="en-US" sz="2749" spc="109">
                <a:solidFill>
                  <a:srgbClr val="000000"/>
                </a:solidFill>
                <a:latin typeface="Montserrat"/>
              </a:rPr>
              <a:t>After  six years of litagation, the brand resolved the lawsuit and agreed to add the words “with sweeteners” on labels while displaying calorie counts more prominently. </a:t>
            </a:r>
          </a:p>
          <a:p>
            <a:pPr>
              <a:lnSpc>
                <a:spcPts val="3821"/>
              </a:lnSpc>
            </a:pPr>
            <a:endParaRPr lang="en-US" sz="2749" spc="109">
              <a:solidFill>
                <a:srgbClr val="000000"/>
              </a:solidFill>
              <a:latin typeface="Montserrat"/>
            </a:endParaRPr>
          </a:p>
          <a:p>
            <a:pPr>
              <a:lnSpc>
                <a:spcPts val="3821"/>
              </a:lnSpc>
            </a:pPr>
            <a:endParaRPr lang="en-US" sz="2749" spc="109">
              <a:solidFill>
                <a:srgbClr val="000000"/>
              </a:solidFill>
              <a:latin typeface="Montserrat"/>
            </a:endParaRPr>
          </a:p>
        </p:txBody>
      </p:sp>
      <p:sp>
        <p:nvSpPr>
          <p:cNvPr id="12" name="TextBox 12"/>
          <p:cNvSpPr txBox="1"/>
          <p:nvPr/>
        </p:nvSpPr>
        <p:spPr>
          <a:xfrm>
            <a:off x="124046" y="2044227"/>
            <a:ext cx="4710330" cy="1066800"/>
          </a:xfrm>
          <a:prstGeom prst="rect">
            <a:avLst/>
          </a:prstGeom>
        </p:spPr>
        <p:txBody>
          <a:bodyPr lIns="0" tIns="0" rIns="0" bIns="0" rtlCol="0" anchor="t">
            <a:spAutoFit/>
          </a:bodyPr>
          <a:lstStyle/>
          <a:p>
            <a:pPr algn="ctr">
              <a:lnSpc>
                <a:spcPts val="4132"/>
              </a:lnSpc>
            </a:pPr>
            <a:r>
              <a:rPr lang="en-US" sz="3444" spc="241">
                <a:solidFill>
                  <a:srgbClr val="FFFFFF"/>
                </a:solidFill>
                <a:latin typeface="Bebas Neue"/>
              </a:rPr>
              <a:t>PRODUCT:  PERFORMANCE BEVERAGE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300" y="-1740584"/>
            <a:ext cx="5187022" cy="12027584"/>
            <a:chOff x="0" y="0"/>
            <a:chExt cx="1530881" cy="3549783"/>
          </a:xfrm>
        </p:grpSpPr>
        <p:sp>
          <p:nvSpPr>
            <p:cNvPr id="3" name="Freeform 3"/>
            <p:cNvSpPr/>
            <p:nvPr/>
          </p:nvSpPr>
          <p:spPr>
            <a:xfrm>
              <a:off x="0" y="0"/>
              <a:ext cx="1530881" cy="3549783"/>
            </a:xfrm>
            <a:custGeom>
              <a:avLst/>
              <a:gdLst/>
              <a:ahLst/>
              <a:cxnLst/>
              <a:rect l="l" t="t" r="r" b="b"/>
              <a:pathLst>
                <a:path w="1530881" h="3549783">
                  <a:moveTo>
                    <a:pt x="0" y="0"/>
                  </a:moveTo>
                  <a:lnTo>
                    <a:pt x="1530881" y="0"/>
                  </a:lnTo>
                  <a:lnTo>
                    <a:pt x="1530881" y="3549783"/>
                  </a:lnTo>
                  <a:lnTo>
                    <a:pt x="0" y="3549783"/>
                  </a:lnTo>
                  <a:close/>
                </a:path>
              </a:pathLst>
            </a:custGeom>
            <a:solidFill>
              <a:srgbClr val="F34A5C"/>
            </a:solidFill>
          </p:spPr>
        </p:sp>
      </p:gr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5400000">
            <a:off x="-1187720" y="9754070"/>
            <a:ext cx="3525474" cy="2533934"/>
          </a:xfrm>
          <a:prstGeom prst="rect">
            <a:avLst/>
          </a:prstGeom>
        </p:spPr>
      </p:pic>
      <p:sp>
        <p:nvSpPr>
          <p:cNvPr id="5" name="TextBox 5"/>
          <p:cNvSpPr txBox="1"/>
          <p:nvPr/>
        </p:nvSpPr>
        <p:spPr>
          <a:xfrm>
            <a:off x="14790676" y="9880239"/>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grpSp>
        <p:nvGrpSpPr>
          <p:cNvPr id="6" name="Group 6"/>
          <p:cNvGrpSpPr/>
          <p:nvPr/>
        </p:nvGrpSpPr>
        <p:grpSpPr>
          <a:xfrm>
            <a:off x="335888" y="1534359"/>
            <a:ext cx="4286646" cy="259729"/>
            <a:chOff x="0" y="0"/>
            <a:chExt cx="5494778" cy="332740"/>
          </a:xfrm>
        </p:grpSpPr>
        <p:sp>
          <p:nvSpPr>
            <p:cNvPr id="7" name="Freeform 7"/>
            <p:cNvSpPr/>
            <p:nvPr/>
          </p:nvSpPr>
          <p:spPr>
            <a:xfrm>
              <a:off x="0" y="0"/>
              <a:ext cx="5494778" cy="297180"/>
            </a:xfrm>
            <a:custGeom>
              <a:avLst/>
              <a:gdLst/>
              <a:ahLst/>
              <a:cxnLst/>
              <a:rect l="l" t="t" r="r" b="b"/>
              <a:pathLst>
                <a:path w="5494778" h="297180">
                  <a:moveTo>
                    <a:pt x="5197598" y="0"/>
                  </a:moveTo>
                  <a:lnTo>
                    <a:pt x="5197598" y="129540"/>
                  </a:lnTo>
                  <a:lnTo>
                    <a:pt x="297180" y="129540"/>
                  </a:lnTo>
                  <a:lnTo>
                    <a:pt x="297180" y="0"/>
                  </a:lnTo>
                  <a:lnTo>
                    <a:pt x="0" y="0"/>
                  </a:lnTo>
                  <a:lnTo>
                    <a:pt x="0" y="297180"/>
                  </a:lnTo>
                  <a:lnTo>
                    <a:pt x="297180" y="297180"/>
                  </a:lnTo>
                  <a:lnTo>
                    <a:pt x="297180" y="167640"/>
                  </a:lnTo>
                  <a:lnTo>
                    <a:pt x="5196328" y="167640"/>
                  </a:lnTo>
                  <a:lnTo>
                    <a:pt x="5196328" y="297180"/>
                  </a:lnTo>
                  <a:lnTo>
                    <a:pt x="5494778" y="297180"/>
                  </a:lnTo>
                  <a:lnTo>
                    <a:pt x="5494778" y="0"/>
                  </a:lnTo>
                  <a:lnTo>
                    <a:pt x="5197598" y="0"/>
                  </a:lnTo>
                  <a:close/>
                  <a:moveTo>
                    <a:pt x="260350" y="260350"/>
                  </a:moveTo>
                  <a:lnTo>
                    <a:pt x="36830" y="260350"/>
                  </a:lnTo>
                  <a:lnTo>
                    <a:pt x="36830" y="36830"/>
                  </a:lnTo>
                  <a:lnTo>
                    <a:pt x="260350" y="36830"/>
                  </a:lnTo>
                  <a:lnTo>
                    <a:pt x="260350" y="260350"/>
                  </a:lnTo>
                  <a:close/>
                  <a:moveTo>
                    <a:pt x="5457948" y="260350"/>
                  </a:moveTo>
                  <a:lnTo>
                    <a:pt x="5234428" y="260350"/>
                  </a:lnTo>
                  <a:lnTo>
                    <a:pt x="5234428" y="36830"/>
                  </a:lnTo>
                  <a:lnTo>
                    <a:pt x="5457948" y="36830"/>
                  </a:lnTo>
                  <a:lnTo>
                    <a:pt x="5457948" y="260350"/>
                  </a:lnTo>
                  <a:close/>
                </a:path>
              </a:pathLst>
            </a:custGeom>
            <a:solidFill>
              <a:srgbClr val="FFFFFF"/>
            </a:solidFill>
          </p:spPr>
        </p:sp>
      </p:grpSp>
      <p:pic>
        <p:nvPicPr>
          <p:cNvPr id="8" name="Picture 8"/>
          <p:cNvPicPr>
            <a:picLocks noChangeAspect="1"/>
          </p:cNvPicPr>
          <p:nvPr/>
        </p:nvPicPr>
        <p:blipFill>
          <a:blip r:embed="rId5"/>
          <a:srcRect/>
          <a:stretch>
            <a:fillRect/>
          </a:stretch>
        </p:blipFill>
        <p:spPr>
          <a:xfrm>
            <a:off x="15443819" y="9829105"/>
            <a:ext cx="320284" cy="337754"/>
          </a:xfrm>
          <a:prstGeom prst="rect">
            <a:avLst/>
          </a:prstGeom>
        </p:spPr>
      </p:pic>
      <p:pic>
        <p:nvPicPr>
          <p:cNvPr id="9" name="Picture 9"/>
          <p:cNvPicPr>
            <a:picLocks noChangeAspect="1"/>
          </p:cNvPicPr>
          <p:nvPr>
            <a:videoFile r:link="rId1"/>
          </p:nvPr>
        </p:nvPicPr>
        <p:blipFill>
          <a:blip r:embed="rId6"/>
          <a:stretch>
            <a:fillRect/>
          </a:stretch>
        </p:blipFill>
        <p:spPr>
          <a:xfrm>
            <a:off x="5464043" y="1534359"/>
            <a:ext cx="12376370" cy="6961707"/>
          </a:xfrm>
          <a:prstGeom prst="rect">
            <a:avLst/>
          </a:prstGeom>
        </p:spPr>
      </p:pic>
      <p:pic>
        <p:nvPicPr>
          <p:cNvPr id="10" name="Picture 10"/>
          <p:cNvPicPr>
            <a:picLocks noChangeAspect="1"/>
          </p:cNvPicPr>
          <p:nvPr/>
        </p:nvPicPr>
        <p:blipFill>
          <a:blip r:embed="rId7"/>
          <a:srcRect/>
          <a:stretch>
            <a:fillRect/>
          </a:stretch>
        </p:blipFill>
        <p:spPr>
          <a:xfrm>
            <a:off x="1746587" y="354599"/>
            <a:ext cx="1465249" cy="979885"/>
          </a:xfrm>
          <a:prstGeom prst="rect">
            <a:avLst/>
          </a:prstGeom>
        </p:spPr>
      </p:pic>
      <p:pic>
        <p:nvPicPr>
          <p:cNvPr id="11" name="Picture 11"/>
          <p:cNvPicPr>
            <a:picLocks noChangeAspect="1"/>
          </p:cNvPicPr>
          <p:nvPr/>
        </p:nvPicPr>
        <p:blipFill>
          <a:blip r:embed="rId8"/>
          <a:srcRect/>
          <a:stretch>
            <a:fillRect/>
          </a:stretch>
        </p:blipFill>
        <p:spPr>
          <a:xfrm>
            <a:off x="398855" y="4017574"/>
            <a:ext cx="4160713" cy="2762973"/>
          </a:xfrm>
          <a:prstGeom prst="rect">
            <a:avLst/>
          </a:prstGeom>
        </p:spPr>
      </p:pic>
      <p:sp>
        <p:nvSpPr>
          <p:cNvPr id="12" name="TextBox 12"/>
          <p:cNvSpPr txBox="1"/>
          <p:nvPr/>
        </p:nvSpPr>
        <p:spPr>
          <a:xfrm>
            <a:off x="124046" y="597424"/>
            <a:ext cx="4710330" cy="2114550"/>
          </a:xfrm>
          <a:prstGeom prst="rect">
            <a:avLst/>
          </a:prstGeom>
        </p:spPr>
        <p:txBody>
          <a:bodyPr lIns="0" tIns="0" rIns="0" bIns="0" rtlCol="0" anchor="t">
            <a:spAutoFit/>
          </a:bodyPr>
          <a:lstStyle/>
          <a:p>
            <a:pPr algn="ctr">
              <a:lnSpc>
                <a:spcPts val="4132"/>
              </a:lnSpc>
            </a:pPr>
            <a:endParaRPr/>
          </a:p>
          <a:p>
            <a:pPr algn="ctr">
              <a:lnSpc>
                <a:spcPts val="4132"/>
              </a:lnSpc>
            </a:pPr>
            <a:endParaRPr/>
          </a:p>
          <a:p>
            <a:pPr algn="ctr">
              <a:lnSpc>
                <a:spcPts val="4132"/>
              </a:lnSpc>
            </a:pPr>
            <a:endParaRPr/>
          </a:p>
          <a:p>
            <a:pPr algn="ctr">
              <a:lnSpc>
                <a:spcPts val="4132"/>
              </a:lnSpc>
            </a:pPr>
            <a:r>
              <a:rPr lang="en-US" sz="3444" spc="241">
                <a:solidFill>
                  <a:srgbClr val="FFFFFF"/>
                </a:solidFill>
                <a:latin typeface="Bebas Neue"/>
              </a:rPr>
              <a:t>PRODUCT: TRUCK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300" y="-1740584"/>
            <a:ext cx="5187022" cy="12027584"/>
            <a:chOff x="0" y="0"/>
            <a:chExt cx="1530881" cy="3549783"/>
          </a:xfrm>
        </p:grpSpPr>
        <p:sp>
          <p:nvSpPr>
            <p:cNvPr id="3" name="Freeform 3"/>
            <p:cNvSpPr/>
            <p:nvPr/>
          </p:nvSpPr>
          <p:spPr>
            <a:xfrm>
              <a:off x="0" y="0"/>
              <a:ext cx="1530881" cy="3549783"/>
            </a:xfrm>
            <a:custGeom>
              <a:avLst/>
              <a:gdLst/>
              <a:ahLst/>
              <a:cxnLst/>
              <a:rect l="l" t="t" r="r" b="b"/>
              <a:pathLst>
                <a:path w="1530881" h="3549783">
                  <a:moveTo>
                    <a:pt x="0" y="0"/>
                  </a:moveTo>
                  <a:lnTo>
                    <a:pt x="1530881" y="0"/>
                  </a:lnTo>
                  <a:lnTo>
                    <a:pt x="1530881" y="3549783"/>
                  </a:lnTo>
                  <a:lnTo>
                    <a:pt x="0" y="3549783"/>
                  </a:lnTo>
                  <a:close/>
                </a:path>
              </a:pathLst>
            </a:custGeom>
            <a:solidFill>
              <a:srgbClr val="F34A5C"/>
            </a:solidFill>
          </p:spPr>
        </p:sp>
      </p:gr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1187720" y="9754070"/>
            <a:ext cx="3525474" cy="2533934"/>
          </a:xfrm>
          <a:prstGeom prst="rect">
            <a:avLst/>
          </a:prstGeom>
        </p:spPr>
      </p:pic>
      <p:grpSp>
        <p:nvGrpSpPr>
          <p:cNvPr id="5" name="Group 5"/>
          <p:cNvGrpSpPr/>
          <p:nvPr/>
        </p:nvGrpSpPr>
        <p:grpSpPr>
          <a:xfrm>
            <a:off x="335888" y="1534359"/>
            <a:ext cx="4286646" cy="259729"/>
            <a:chOff x="0" y="0"/>
            <a:chExt cx="5494778" cy="332740"/>
          </a:xfrm>
        </p:grpSpPr>
        <p:sp>
          <p:nvSpPr>
            <p:cNvPr id="6" name="Freeform 6"/>
            <p:cNvSpPr/>
            <p:nvPr/>
          </p:nvSpPr>
          <p:spPr>
            <a:xfrm>
              <a:off x="0" y="0"/>
              <a:ext cx="5494778" cy="297180"/>
            </a:xfrm>
            <a:custGeom>
              <a:avLst/>
              <a:gdLst/>
              <a:ahLst/>
              <a:cxnLst/>
              <a:rect l="l" t="t" r="r" b="b"/>
              <a:pathLst>
                <a:path w="5494778" h="297180">
                  <a:moveTo>
                    <a:pt x="5197598" y="0"/>
                  </a:moveTo>
                  <a:lnTo>
                    <a:pt x="5197598" y="129540"/>
                  </a:lnTo>
                  <a:lnTo>
                    <a:pt x="297180" y="129540"/>
                  </a:lnTo>
                  <a:lnTo>
                    <a:pt x="297180" y="0"/>
                  </a:lnTo>
                  <a:lnTo>
                    <a:pt x="0" y="0"/>
                  </a:lnTo>
                  <a:lnTo>
                    <a:pt x="0" y="297180"/>
                  </a:lnTo>
                  <a:lnTo>
                    <a:pt x="297180" y="297180"/>
                  </a:lnTo>
                  <a:lnTo>
                    <a:pt x="297180" y="167640"/>
                  </a:lnTo>
                  <a:lnTo>
                    <a:pt x="5196328" y="167640"/>
                  </a:lnTo>
                  <a:lnTo>
                    <a:pt x="5196328" y="297180"/>
                  </a:lnTo>
                  <a:lnTo>
                    <a:pt x="5494778" y="297180"/>
                  </a:lnTo>
                  <a:lnTo>
                    <a:pt x="5494778" y="0"/>
                  </a:lnTo>
                  <a:lnTo>
                    <a:pt x="5197598" y="0"/>
                  </a:lnTo>
                  <a:close/>
                  <a:moveTo>
                    <a:pt x="260350" y="260350"/>
                  </a:moveTo>
                  <a:lnTo>
                    <a:pt x="36830" y="260350"/>
                  </a:lnTo>
                  <a:lnTo>
                    <a:pt x="36830" y="36830"/>
                  </a:lnTo>
                  <a:lnTo>
                    <a:pt x="260350" y="36830"/>
                  </a:lnTo>
                  <a:lnTo>
                    <a:pt x="260350" y="260350"/>
                  </a:lnTo>
                  <a:close/>
                  <a:moveTo>
                    <a:pt x="5457948" y="260350"/>
                  </a:moveTo>
                  <a:lnTo>
                    <a:pt x="5234428" y="260350"/>
                  </a:lnTo>
                  <a:lnTo>
                    <a:pt x="5234428" y="36830"/>
                  </a:lnTo>
                  <a:lnTo>
                    <a:pt x="5457948" y="36830"/>
                  </a:lnTo>
                  <a:lnTo>
                    <a:pt x="5457948" y="260350"/>
                  </a:lnTo>
                  <a:close/>
                </a:path>
              </a:pathLst>
            </a:custGeom>
            <a:solidFill>
              <a:srgbClr val="FFFFFF"/>
            </a:solidFill>
          </p:spPr>
        </p:sp>
      </p:grpSp>
      <p:sp>
        <p:nvSpPr>
          <p:cNvPr id="7" name="TextBox 7"/>
          <p:cNvSpPr txBox="1"/>
          <p:nvPr/>
        </p:nvSpPr>
        <p:spPr>
          <a:xfrm>
            <a:off x="6164313" y="1226045"/>
            <a:ext cx="10870250" cy="4772354"/>
          </a:xfrm>
          <a:prstGeom prst="rect">
            <a:avLst/>
          </a:prstGeom>
        </p:spPr>
        <p:txBody>
          <a:bodyPr lIns="0" tIns="0" rIns="0" bIns="0" rtlCol="0" anchor="t">
            <a:spAutoFit/>
          </a:bodyPr>
          <a:lstStyle/>
          <a:p>
            <a:pPr>
              <a:lnSpc>
                <a:spcPts val="3821"/>
              </a:lnSpc>
            </a:pPr>
            <a:r>
              <a:rPr lang="en-US" sz="2749" spc="109">
                <a:solidFill>
                  <a:srgbClr val="000000"/>
                </a:solidFill>
                <a:latin typeface="Montserrat Light Bold"/>
              </a:rPr>
              <a:t>THE CLAIM:</a:t>
            </a:r>
          </a:p>
          <a:p>
            <a:pPr>
              <a:lnSpc>
                <a:spcPts val="3821"/>
              </a:lnSpc>
            </a:pPr>
            <a:endParaRPr lang="en-US" sz="2749" spc="109">
              <a:solidFill>
                <a:srgbClr val="000000"/>
              </a:solidFill>
              <a:latin typeface="Montserrat Light Bold"/>
            </a:endParaRPr>
          </a:p>
          <a:p>
            <a:pPr>
              <a:lnSpc>
                <a:spcPts val="3821"/>
              </a:lnSpc>
            </a:pPr>
            <a:r>
              <a:rPr lang="en-US" sz="2749" spc="109">
                <a:solidFill>
                  <a:srgbClr val="000000"/>
                </a:solidFill>
                <a:latin typeface="Montserrat"/>
              </a:rPr>
              <a:t>Nissan aired a commercial showing its Frontier truck pushing a dune buggy up a large sand hill, despite the product's inability to accomplish such a feat in real life.  </a:t>
            </a:r>
          </a:p>
          <a:p>
            <a:pPr>
              <a:lnSpc>
                <a:spcPts val="3821"/>
              </a:lnSpc>
            </a:pPr>
            <a:endParaRPr lang="en-US" sz="2749" spc="109">
              <a:solidFill>
                <a:srgbClr val="000000"/>
              </a:solidFill>
              <a:latin typeface="Montserrat"/>
            </a:endParaRPr>
          </a:p>
          <a:p>
            <a:pPr>
              <a:lnSpc>
                <a:spcPts val="3821"/>
              </a:lnSpc>
            </a:pPr>
            <a:r>
              <a:rPr lang="en-US" sz="2749" spc="109">
                <a:solidFill>
                  <a:srgbClr val="000000"/>
                </a:solidFill>
                <a:latin typeface="Montserrat"/>
              </a:rPr>
              <a:t>The company was forced to pull the advertisements and ordered to refrain from making similar unfounded claims in any future advertising. </a:t>
            </a:r>
          </a:p>
          <a:p>
            <a:pPr>
              <a:lnSpc>
                <a:spcPts val="3821"/>
              </a:lnSpc>
            </a:pPr>
            <a:endParaRPr lang="en-US" sz="2749" spc="109">
              <a:solidFill>
                <a:srgbClr val="000000"/>
              </a:solidFill>
              <a:latin typeface="Montserrat"/>
            </a:endParaRPr>
          </a:p>
        </p:txBody>
      </p:sp>
      <p:sp>
        <p:nvSpPr>
          <p:cNvPr id="8" name="TextBox 8"/>
          <p:cNvSpPr txBox="1"/>
          <p:nvPr/>
        </p:nvSpPr>
        <p:spPr>
          <a:xfrm>
            <a:off x="124046" y="597424"/>
            <a:ext cx="4710330" cy="2114550"/>
          </a:xfrm>
          <a:prstGeom prst="rect">
            <a:avLst/>
          </a:prstGeom>
        </p:spPr>
        <p:txBody>
          <a:bodyPr lIns="0" tIns="0" rIns="0" bIns="0" rtlCol="0" anchor="t">
            <a:spAutoFit/>
          </a:bodyPr>
          <a:lstStyle/>
          <a:p>
            <a:pPr algn="ctr">
              <a:lnSpc>
                <a:spcPts val="4132"/>
              </a:lnSpc>
            </a:pPr>
            <a:endParaRPr/>
          </a:p>
          <a:p>
            <a:pPr algn="ctr">
              <a:lnSpc>
                <a:spcPts val="4132"/>
              </a:lnSpc>
            </a:pPr>
            <a:endParaRPr/>
          </a:p>
          <a:p>
            <a:pPr algn="ctr">
              <a:lnSpc>
                <a:spcPts val="4132"/>
              </a:lnSpc>
            </a:pPr>
            <a:endParaRPr/>
          </a:p>
          <a:p>
            <a:pPr algn="ctr">
              <a:lnSpc>
                <a:spcPts val="4132"/>
              </a:lnSpc>
            </a:pPr>
            <a:r>
              <a:rPr lang="en-US" sz="3444" spc="241">
                <a:solidFill>
                  <a:srgbClr val="FFFFFF"/>
                </a:solidFill>
                <a:latin typeface="Bebas Neue"/>
              </a:rPr>
              <a:t>PRODUCT: TRUCK </a:t>
            </a:r>
          </a:p>
        </p:txBody>
      </p:sp>
      <p:sp>
        <p:nvSpPr>
          <p:cNvPr id="9" name="TextBox 9"/>
          <p:cNvSpPr txBox="1"/>
          <p:nvPr/>
        </p:nvSpPr>
        <p:spPr>
          <a:xfrm>
            <a:off x="14790676" y="9880239"/>
            <a:ext cx="4327877" cy="206912"/>
          </a:xfrm>
          <a:prstGeom prst="rect">
            <a:avLst/>
          </a:prstGeom>
        </p:spPr>
        <p:txBody>
          <a:bodyPr lIns="0" tIns="0" rIns="0" bIns="0" rtlCol="0" anchor="t">
            <a:spAutoFit/>
          </a:bodyPr>
          <a:lstStyle/>
          <a:p>
            <a:pPr algn="ctr">
              <a:lnSpc>
                <a:spcPts val="1673"/>
              </a:lnSpc>
              <a:spcBef>
                <a:spcPct val="0"/>
              </a:spcBef>
            </a:pPr>
            <a:r>
              <a:rPr lang="en-US" sz="1195">
                <a:solidFill>
                  <a:srgbClr val="000000"/>
                </a:solidFill>
                <a:latin typeface="HK Grotesk Medium"/>
              </a:rPr>
              <a:t>www.sportscareerconsulting.com</a:t>
            </a:r>
          </a:p>
        </p:txBody>
      </p:sp>
      <p:pic>
        <p:nvPicPr>
          <p:cNvPr id="10" name="Picture 10"/>
          <p:cNvPicPr>
            <a:picLocks noChangeAspect="1"/>
          </p:cNvPicPr>
          <p:nvPr/>
        </p:nvPicPr>
        <p:blipFill>
          <a:blip r:embed="rId4"/>
          <a:srcRect/>
          <a:stretch>
            <a:fillRect/>
          </a:stretch>
        </p:blipFill>
        <p:spPr>
          <a:xfrm>
            <a:off x="15443819" y="9829105"/>
            <a:ext cx="320284" cy="337754"/>
          </a:xfrm>
          <a:prstGeom prst="rect">
            <a:avLst/>
          </a:prstGeom>
        </p:spPr>
      </p:pic>
      <p:pic>
        <p:nvPicPr>
          <p:cNvPr id="11" name="Picture 11"/>
          <p:cNvPicPr>
            <a:picLocks noChangeAspect="1"/>
          </p:cNvPicPr>
          <p:nvPr/>
        </p:nvPicPr>
        <p:blipFill>
          <a:blip r:embed="rId5"/>
          <a:srcRect/>
          <a:stretch>
            <a:fillRect/>
          </a:stretch>
        </p:blipFill>
        <p:spPr>
          <a:xfrm>
            <a:off x="398855" y="4017574"/>
            <a:ext cx="4160713" cy="2762973"/>
          </a:xfrm>
          <a:prstGeom prst="rect">
            <a:avLst/>
          </a:prstGeom>
        </p:spPr>
      </p:pic>
      <p:pic>
        <p:nvPicPr>
          <p:cNvPr id="12" name="Picture 12"/>
          <p:cNvPicPr>
            <a:picLocks noChangeAspect="1"/>
          </p:cNvPicPr>
          <p:nvPr/>
        </p:nvPicPr>
        <p:blipFill>
          <a:blip r:embed="rId6"/>
          <a:srcRect/>
          <a:stretch>
            <a:fillRect/>
          </a:stretch>
        </p:blipFill>
        <p:spPr>
          <a:xfrm>
            <a:off x="1746587" y="354599"/>
            <a:ext cx="1465249" cy="979885"/>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1268</Words>
  <Application>Microsoft Macintosh PowerPoint</Application>
  <PresentationFormat>Custom</PresentationFormat>
  <Paragraphs>178</Paragraphs>
  <Slides>24</Slides>
  <Notes>0</Notes>
  <HiddenSlides>0</HiddenSlides>
  <MMClips>2</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24</vt:i4>
      </vt:variant>
    </vt:vector>
  </HeadingPairs>
  <TitlesOfParts>
    <vt:vector size="33" baseType="lpstr">
      <vt:lpstr>Bebas Neue Bold</vt:lpstr>
      <vt:lpstr>Montserrat Light Bold</vt:lpstr>
      <vt:lpstr>Bebas Neue</vt:lpstr>
      <vt:lpstr>Montserrat Light</vt:lpstr>
      <vt:lpstr>Montserrat</vt:lpstr>
      <vt:lpstr>Calibri</vt:lpstr>
      <vt:lpstr>HK Grotesk Medium</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False Advertising?</dc:title>
  <cp:lastModifiedBy>Chris Lindauer</cp:lastModifiedBy>
  <cp:revision>2</cp:revision>
  <dcterms:created xsi:type="dcterms:W3CDTF">2006-08-16T00:00:00Z</dcterms:created>
  <dcterms:modified xsi:type="dcterms:W3CDTF">2022-03-04T04:23:01Z</dcterms:modified>
  <dc:identifier>DAE5rtefrB8</dc:identifier>
</cp:coreProperties>
</file>