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6858000" cy="9144000"/>
  <p:embeddedFontLst>
    <p:embeddedFont>
      <p:font typeface="Montserrat" pitchFamily="2" charset="77"/>
      <p:regular r:id="rId25"/>
      <p:bold r:id="rId26"/>
      <p:italic r:id="rId27"/>
      <p:boldItalic r:id="rId28"/>
    </p:embeddedFont>
    <p:embeddedFont>
      <p:font typeface="Montserrat ExtraBold" panose="020F0502020204030204" pitchFamily="34" charset="0"/>
      <p:bold r:id="rId29"/>
      <p:italic r:id="rId30"/>
      <p:boldItalic r:id="rId31"/>
    </p:embeddedFont>
    <p:embeddedFont>
      <p:font typeface="Montserrat Medium" panose="020F0502020204030204" pitchFamily="34" charset="0"/>
      <p:regular r:id="rId32"/>
      <p:bold r:id="rId33"/>
      <p:italic r:id="rId34"/>
      <p:boldItalic r:id="rId35"/>
    </p:embeddedFont>
    <p:embeddedFont>
      <p:font typeface="Oswald" pitchFamily="2" charset="77"/>
      <p:regular r:id="rId36"/>
      <p:bold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16aa8c9ee2_0_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116aa8c9ee2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6aa8c9ee2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16aa8c9ee2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116aa8c9ee2_0_1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116aa8c9ee2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116aa8c9ee2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116aa8c9ee2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16aa8c9ee2_0_1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116aa8c9ee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16aa8c9ee2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16aa8c9ee2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16aa8c9ee2_0_1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116aa8c9ee2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16aa8c9ee2_0_2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116aa8c9ee2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116aa8ca21b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116aa8ca21b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16aa8ca21b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16aa8ca21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16aa8c9ee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116aa8c9ee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116aa8ca21b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116aa8ca21b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116aa8ca21b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116aa8ca21b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16aa8ca21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g116aa8ca21b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116aa8c9ee2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116aa8c9ee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16aa8c9ee2_0_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116aa8c9ee2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116aa8c9ee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116aa8c9ee2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116aa8c9ee2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16aa8c9ee2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16aa8c9ee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116aa8c9ee2_0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116aa8c9ee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6"/>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PRICING</a:t>
            </a:r>
            <a:endParaRPr>
              <a:latin typeface="Arial"/>
              <a:ea typeface="Arial"/>
              <a:cs typeface="Arial"/>
              <a:sym typeface="Arial"/>
            </a:endParaRPr>
          </a:p>
        </p:txBody>
      </p:sp>
      <p:sp>
        <p:nvSpPr>
          <p:cNvPr id="159" name="Google Shape;159;p36"/>
          <p:cNvSpPr txBox="1">
            <a:spLocks noGrp="1"/>
          </p:cNvSpPr>
          <p:nvPr>
            <p:ph type="ctrTitle"/>
          </p:nvPr>
        </p:nvSpPr>
        <p:spPr>
          <a:xfrm>
            <a:off x="2941650" y="3000950"/>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MODULE 1 - LESSON 3</a:t>
            </a:r>
            <a:endParaRPr sz="2200" b="0">
              <a:latin typeface="Arial"/>
              <a:ea typeface="Arial"/>
              <a:cs typeface="Arial"/>
              <a:sym typeface="Arial"/>
            </a:endParaRPr>
          </a:p>
          <a:p>
            <a:pPr marL="0" lvl="0" indent="0" algn="ctr" rtl="0">
              <a:spcBef>
                <a:spcPts val="0"/>
              </a:spcBef>
              <a:spcAft>
                <a:spcPts val="0"/>
              </a:spcAft>
              <a:buNone/>
            </a:pPr>
            <a:r>
              <a:rPr lang="en" sz="2200" b="0">
                <a:latin typeface="Arial"/>
                <a:ea typeface="Arial"/>
                <a:cs typeface="Arial"/>
                <a:sym typeface="Arial"/>
              </a:rPr>
              <a:t>(MARKETING MIX)</a:t>
            </a:r>
            <a:endParaRPr sz="2200" b="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5"/>
          <p:cNvSpPr txBox="1">
            <a:spLocks noGrp="1"/>
          </p:cNvSpPr>
          <p:nvPr>
            <p:ph type="title"/>
          </p:nvPr>
        </p:nvSpPr>
        <p:spPr>
          <a:xfrm>
            <a:off x="2062800" y="588725"/>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CONTRIBUTION MARGIN</a:t>
            </a:r>
            <a:endParaRPr b="1">
              <a:latin typeface="Arial"/>
              <a:ea typeface="Arial"/>
              <a:cs typeface="Arial"/>
              <a:sym typeface="Arial"/>
            </a:endParaRPr>
          </a:p>
        </p:txBody>
      </p:sp>
      <p:sp>
        <p:nvSpPr>
          <p:cNvPr id="253" name="Google Shape;253;p45"/>
          <p:cNvSpPr txBox="1">
            <a:spLocks noGrp="1"/>
          </p:cNvSpPr>
          <p:nvPr>
            <p:ph type="subTitle" idx="1"/>
          </p:nvPr>
        </p:nvSpPr>
        <p:spPr>
          <a:xfrm>
            <a:off x="1321425" y="1812225"/>
            <a:ext cx="6324900" cy="1197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a:latin typeface="Arial"/>
                <a:ea typeface="Arial"/>
                <a:cs typeface="Arial"/>
                <a:sym typeface="Arial"/>
              </a:rPr>
              <a:t>One method for calculating the break-even point requires a business to identify contribution margin.  </a:t>
            </a:r>
            <a:endParaRPr sz="1600">
              <a:latin typeface="Arial"/>
              <a:ea typeface="Arial"/>
              <a:cs typeface="Arial"/>
              <a:sym typeface="Arial"/>
            </a:endParaRPr>
          </a:p>
          <a:p>
            <a:pPr marL="0" lvl="0" indent="0" algn="ctr" rtl="0">
              <a:spcBef>
                <a:spcPts val="0"/>
              </a:spcBef>
              <a:spcAft>
                <a:spcPts val="0"/>
              </a:spcAft>
              <a:buNone/>
            </a:pPr>
            <a:endParaRPr sz="1600">
              <a:latin typeface="Arial"/>
              <a:ea typeface="Arial"/>
              <a:cs typeface="Arial"/>
              <a:sym typeface="Arial"/>
            </a:endParaRPr>
          </a:p>
          <a:p>
            <a:pPr marL="0" lvl="0" indent="0" algn="ctr" rtl="0">
              <a:spcBef>
                <a:spcPts val="0"/>
              </a:spcBef>
              <a:spcAft>
                <a:spcPts val="0"/>
              </a:spcAft>
              <a:buNone/>
            </a:pPr>
            <a:r>
              <a:rPr lang="en" sz="1600" b="1">
                <a:latin typeface="Arial"/>
                <a:ea typeface="Arial"/>
                <a:cs typeface="Arial"/>
                <a:sym typeface="Arial"/>
              </a:rPr>
              <a:t>Contribution margin </a:t>
            </a:r>
            <a:r>
              <a:rPr lang="en" sz="1600">
                <a:latin typeface="Arial"/>
                <a:ea typeface="Arial"/>
                <a:cs typeface="Arial"/>
                <a:sym typeface="Arial"/>
              </a:rPr>
              <a:t>is the amount per item sold that contributes to paying fixed costs in a way that provides a profit.</a:t>
            </a:r>
            <a:endParaRPr sz="1600">
              <a:latin typeface="Arial"/>
              <a:ea typeface="Arial"/>
              <a:cs typeface="Arial"/>
              <a:sym typeface="Arial"/>
            </a:endParaRPr>
          </a:p>
          <a:p>
            <a:pPr marL="0" lvl="0" indent="0" algn="ctr" rtl="0">
              <a:spcBef>
                <a:spcPts val="0"/>
              </a:spcBef>
              <a:spcAft>
                <a:spcPts val="0"/>
              </a:spcAft>
              <a:buNone/>
            </a:pPr>
            <a:r>
              <a:rPr lang="en" sz="1600">
                <a:latin typeface="Arial"/>
                <a:ea typeface="Arial"/>
                <a:cs typeface="Arial"/>
                <a:sym typeface="Arial"/>
              </a:rPr>
              <a:t>  </a:t>
            </a:r>
            <a:endParaRPr sz="1600">
              <a:latin typeface="Arial"/>
              <a:ea typeface="Arial"/>
              <a:cs typeface="Arial"/>
              <a:sym typeface="Arial"/>
            </a:endParaRPr>
          </a:p>
          <a:p>
            <a:pPr marL="0" lvl="0" indent="0" algn="ctr" rtl="0">
              <a:spcBef>
                <a:spcPts val="0"/>
              </a:spcBef>
              <a:spcAft>
                <a:spcPts val="0"/>
              </a:spcAft>
              <a:buNone/>
            </a:pPr>
            <a:r>
              <a:rPr lang="en" sz="1600">
                <a:latin typeface="Arial"/>
                <a:ea typeface="Arial"/>
                <a:cs typeface="Arial"/>
                <a:sym typeface="Arial"/>
              </a:rPr>
              <a:t>A basic formula for calculating this figure is the following:</a:t>
            </a:r>
            <a:endParaRPr sz="1600">
              <a:latin typeface="Arial"/>
              <a:ea typeface="Arial"/>
              <a:cs typeface="Arial"/>
              <a:sym typeface="Arial"/>
            </a:endParaRPr>
          </a:p>
          <a:p>
            <a:pPr marL="0" lvl="0" indent="0" algn="ctr" rtl="0">
              <a:spcBef>
                <a:spcPts val="0"/>
              </a:spcBef>
              <a:spcAft>
                <a:spcPts val="0"/>
              </a:spcAft>
              <a:buNone/>
            </a:pPr>
            <a:endParaRPr sz="1600">
              <a:latin typeface="Arial"/>
              <a:ea typeface="Arial"/>
              <a:cs typeface="Arial"/>
              <a:sym typeface="Arial"/>
            </a:endParaRPr>
          </a:p>
          <a:p>
            <a:pPr marL="0" lvl="0" indent="0" algn="ctr" rtl="0">
              <a:spcBef>
                <a:spcPts val="0"/>
              </a:spcBef>
              <a:spcAft>
                <a:spcPts val="0"/>
              </a:spcAft>
              <a:buNone/>
            </a:pPr>
            <a:r>
              <a:rPr lang="en" sz="1600" b="1">
                <a:solidFill>
                  <a:srgbClr val="FFAB40"/>
                </a:solidFill>
                <a:latin typeface="Arial"/>
                <a:ea typeface="Arial"/>
                <a:cs typeface="Arial"/>
                <a:sym typeface="Arial"/>
              </a:rPr>
              <a:t>Contribution margin = Price per unit sold (PPU) - Total variable cost per unit</a:t>
            </a:r>
            <a:endParaRPr sz="1600" b="1">
              <a:solidFill>
                <a:srgbClr val="FFAB40"/>
              </a:solidFill>
              <a:latin typeface="Arial"/>
              <a:ea typeface="Arial"/>
              <a:cs typeface="Arial"/>
              <a:sym typeface="Arial"/>
            </a:endParaRPr>
          </a:p>
          <a:p>
            <a:pPr marL="0" lvl="0" indent="0" algn="ctr" rtl="0">
              <a:spcBef>
                <a:spcPts val="0"/>
              </a:spcBef>
              <a:spcAft>
                <a:spcPts val="0"/>
              </a:spcAft>
              <a:buNone/>
            </a:pPr>
            <a:endParaRPr sz="1600">
              <a:latin typeface="Arial"/>
              <a:ea typeface="Arial"/>
              <a:cs typeface="Arial"/>
              <a:sym typeface="Arial"/>
            </a:endParaRPr>
          </a:p>
        </p:txBody>
      </p:sp>
      <p:cxnSp>
        <p:nvCxnSpPr>
          <p:cNvPr id="254" name="Google Shape;254;p45"/>
          <p:cNvCxnSpPr/>
          <p:nvPr/>
        </p:nvCxnSpPr>
        <p:spPr>
          <a:xfrm>
            <a:off x="3190500" y="14998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5" name="Google Shape;255;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6" name="Google Shape;256;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6"/>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BREAK-EVEN</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EXAMPLE</a:t>
            </a:r>
            <a:endParaRPr b="1">
              <a:latin typeface="Arial"/>
              <a:ea typeface="Arial"/>
              <a:cs typeface="Arial"/>
              <a:sym typeface="Arial"/>
            </a:endParaRPr>
          </a:p>
        </p:txBody>
      </p:sp>
      <p:cxnSp>
        <p:nvCxnSpPr>
          <p:cNvPr id="262" name="Google Shape;262;p46"/>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63" name="Google Shape;263;p46"/>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FIXED COSTS</a:t>
            </a:r>
            <a:endParaRPr b="1">
              <a:latin typeface="Arial"/>
              <a:ea typeface="Arial"/>
              <a:cs typeface="Arial"/>
              <a:sym typeface="Arial"/>
            </a:endParaRPr>
          </a:p>
        </p:txBody>
      </p:sp>
      <p:sp>
        <p:nvSpPr>
          <p:cNvPr id="264" name="Google Shape;264;p46"/>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Arial"/>
                <a:ea typeface="Arial"/>
                <a:cs typeface="Arial"/>
                <a:sym typeface="Arial"/>
              </a:rPr>
              <a:t>$200,000</a:t>
            </a:r>
            <a:endParaRPr b="1">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Building lease</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Franchise fees</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Staff</a:t>
            </a:r>
            <a:endParaRPr>
              <a:latin typeface="Arial"/>
              <a:ea typeface="Arial"/>
              <a:cs typeface="Arial"/>
              <a:sym typeface="Arial"/>
            </a:endParaRPr>
          </a:p>
        </p:txBody>
      </p:sp>
      <p:sp>
        <p:nvSpPr>
          <p:cNvPr id="265" name="Google Shape;265;p46"/>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VARIABLE COSTS</a:t>
            </a:r>
            <a:endParaRPr b="1">
              <a:latin typeface="Arial"/>
              <a:ea typeface="Arial"/>
              <a:cs typeface="Arial"/>
              <a:sym typeface="Arial"/>
            </a:endParaRPr>
          </a:p>
        </p:txBody>
      </p:sp>
      <p:cxnSp>
        <p:nvCxnSpPr>
          <p:cNvPr id="266" name="Google Shape;266;p46"/>
          <p:cNvCxnSpPr/>
          <p:nvPr/>
        </p:nvCxnSpPr>
        <p:spPr>
          <a:xfrm>
            <a:off x="2996488" y="3084098"/>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67" name="Google Shape;267;p46"/>
          <p:cNvCxnSpPr/>
          <p:nvPr/>
        </p:nvCxnSpPr>
        <p:spPr>
          <a:xfrm>
            <a:off x="5875713" y="3084098"/>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8" name="Google Shape;268;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9" name="Google Shape;269;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70" name="Google Shape;270;p46"/>
          <p:cNvSpPr txBox="1">
            <a:spLocks noGrp="1"/>
          </p:cNvSpPr>
          <p:nvPr>
            <p:ph type="subTitle" idx="1"/>
          </p:nvPr>
        </p:nvSpPr>
        <p:spPr>
          <a:xfrm>
            <a:off x="1481695" y="1649700"/>
            <a:ext cx="61806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Let’s examine some hypothetical costs associated with producing a fast-food cheeseburger.  The restaurant incurs a variety of costs:</a:t>
            </a:r>
            <a:endParaRPr>
              <a:latin typeface="Arial"/>
              <a:ea typeface="Arial"/>
              <a:cs typeface="Arial"/>
              <a:sym typeface="Arial"/>
            </a:endParaRPr>
          </a:p>
        </p:txBody>
      </p:sp>
      <p:sp>
        <p:nvSpPr>
          <p:cNvPr id="271" name="Google Shape;271;p46"/>
          <p:cNvSpPr txBox="1">
            <a:spLocks noGrp="1"/>
          </p:cNvSpPr>
          <p:nvPr>
            <p:ph type="subTitle" idx="1"/>
          </p:nvPr>
        </p:nvSpPr>
        <p:spPr>
          <a:xfrm>
            <a:off x="4816563" y="3169350"/>
            <a:ext cx="23901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latin typeface="Arial"/>
                <a:ea typeface="Arial"/>
                <a:cs typeface="Arial"/>
                <a:sym typeface="Arial"/>
              </a:rPr>
              <a:t>$3 per unit</a:t>
            </a:r>
            <a:endParaRPr b="1">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Ingredients</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Supplies</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Marketing</a:t>
            </a:r>
            <a:endParaRPr>
              <a:latin typeface="Arial"/>
              <a:ea typeface="Arial"/>
              <a:cs typeface="Arial"/>
              <a:sym typeface="Arial"/>
            </a:endParaRPr>
          </a:p>
          <a:p>
            <a:pPr marL="457200" lvl="0" indent="-317500" algn="l" rtl="0">
              <a:spcBef>
                <a:spcPts val="0"/>
              </a:spcBef>
              <a:spcAft>
                <a:spcPts val="0"/>
              </a:spcAft>
              <a:buSzPts val="1400"/>
              <a:buFont typeface="Arial"/>
              <a:buChar char="●"/>
            </a:pPr>
            <a:r>
              <a:rPr lang="en">
                <a:latin typeface="Arial"/>
                <a:ea typeface="Arial"/>
                <a:cs typeface="Arial"/>
                <a:sym typeface="Arial"/>
              </a:rPr>
              <a:t>Packaging</a:t>
            </a:r>
            <a:endParaRPr>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CALCULATING</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CONTRIBUTION </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MARGIN </a:t>
            </a:r>
            <a:endParaRPr b="1">
              <a:latin typeface="Arial"/>
              <a:ea typeface="Arial"/>
              <a:cs typeface="Arial"/>
              <a:sym typeface="Arial"/>
            </a:endParaRPr>
          </a:p>
        </p:txBody>
      </p:sp>
      <p:cxnSp>
        <p:nvCxnSpPr>
          <p:cNvPr id="277" name="Google Shape;277;p4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78" name="Google Shape;278;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9" name="Google Shape;279;p4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80" name="Google Shape;280;p47"/>
          <p:cNvSpPr txBox="1">
            <a:spLocks noGrp="1"/>
          </p:cNvSpPr>
          <p:nvPr>
            <p:ph type="subTitle" idx="1"/>
          </p:nvPr>
        </p:nvSpPr>
        <p:spPr>
          <a:xfrm>
            <a:off x="937100" y="1740725"/>
            <a:ext cx="29412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Let’s assume the restaurant sets the price point per unit (one unit = one burger) at $5, with total variable costs coming in at $3 per unit.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The result in this scenario is a contribution margin per unit of $2 ($5 - $3).  </a:t>
            </a:r>
            <a:endParaRPr>
              <a:latin typeface="Arial"/>
              <a:ea typeface="Arial"/>
              <a:cs typeface="Arial"/>
              <a:sym typeface="Arial"/>
            </a:endParaRPr>
          </a:p>
        </p:txBody>
      </p:sp>
      <p:pic>
        <p:nvPicPr>
          <p:cNvPr id="281" name="Google Shape;281;p47"/>
          <p:cNvPicPr preferRelativeResize="0"/>
          <p:nvPr/>
        </p:nvPicPr>
        <p:blipFill>
          <a:blip r:embed="rId4">
            <a:alphaModFix/>
          </a:blip>
          <a:stretch>
            <a:fillRect/>
          </a:stretch>
        </p:blipFill>
        <p:spPr>
          <a:xfrm>
            <a:off x="4811650" y="414025"/>
            <a:ext cx="3271400" cy="3271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BREAK-EVEN</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EXAMPLE</a:t>
            </a:r>
            <a:endParaRPr b="1">
              <a:latin typeface="Arial"/>
              <a:ea typeface="Arial"/>
              <a:cs typeface="Arial"/>
              <a:sym typeface="Arial"/>
            </a:endParaRPr>
          </a:p>
        </p:txBody>
      </p:sp>
      <p:cxnSp>
        <p:nvCxnSpPr>
          <p:cNvPr id="287" name="Google Shape;287;p48"/>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88" name="Google Shape;288;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9" name="Google Shape;289;p4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90" name="Google Shape;290;p48"/>
          <p:cNvSpPr txBox="1">
            <a:spLocks noGrp="1"/>
          </p:cNvSpPr>
          <p:nvPr>
            <p:ph type="subTitle" idx="1"/>
          </p:nvPr>
        </p:nvSpPr>
        <p:spPr>
          <a:xfrm>
            <a:off x="938500" y="1336650"/>
            <a:ext cx="34587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Now let’s assume the fixed costs are $200,000 per year, which covers franchise fees and the building lease.  The restaurant now must determine how many cheeseburgers must be sold to reach the break-even point by dividing the fixed cost total ($200,000 in this case) by the contribution margin ($2).</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$200,000 ÷ $2 = 100,000 cheeseburgers per year</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100,000 ÷ 52 (52 weeks in a year) = 1,923 cheeseburgers per week</a:t>
            </a:r>
            <a:endParaRPr dirty="0">
              <a:latin typeface="Arial"/>
              <a:ea typeface="Arial"/>
              <a:cs typeface="Arial"/>
              <a:sym typeface="Arial"/>
            </a:endParaRPr>
          </a:p>
          <a:p>
            <a:pPr marL="0" lvl="0" indent="0" algn="l" rtl="0">
              <a:spcBef>
                <a:spcPts val="0"/>
              </a:spcBef>
              <a:spcAft>
                <a:spcPts val="0"/>
              </a:spcAft>
              <a:buNone/>
            </a:pPr>
            <a:endParaRPr lang="en" dirty="0">
              <a:latin typeface="Arial"/>
              <a:ea typeface="Arial"/>
              <a:cs typeface="Arial"/>
              <a:sym typeface="Arial"/>
            </a:endParaRPr>
          </a:p>
          <a:p>
            <a:pPr marL="0" lvl="0" indent="0" algn="l" rtl="0">
              <a:spcBef>
                <a:spcPts val="0"/>
              </a:spcBef>
              <a:spcAft>
                <a:spcPts val="0"/>
              </a:spcAft>
              <a:buNone/>
            </a:pPr>
            <a:r>
              <a:rPr lang="en" dirty="0">
                <a:latin typeface="Arial"/>
                <a:ea typeface="Arial"/>
                <a:cs typeface="Arial"/>
                <a:sym typeface="Arial"/>
              </a:rPr>
              <a:t>1,923 ÷ 7 (7 days in a week) = 275 cheeseburgers per day</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p:txBody>
      </p:sp>
      <p:pic>
        <p:nvPicPr>
          <p:cNvPr id="291" name="Google Shape;291;p48"/>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9"/>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BREAK-EVEN </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EXAMPLE</a:t>
            </a:r>
            <a:endParaRPr b="1">
              <a:latin typeface="Arial"/>
              <a:ea typeface="Arial"/>
              <a:cs typeface="Arial"/>
              <a:sym typeface="Arial"/>
            </a:endParaRPr>
          </a:p>
        </p:txBody>
      </p:sp>
      <p:cxnSp>
        <p:nvCxnSpPr>
          <p:cNvPr id="297" name="Google Shape;297;p4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00" name="Google Shape;300;p49"/>
          <p:cNvSpPr txBox="1">
            <a:spLocks noGrp="1"/>
          </p:cNvSpPr>
          <p:nvPr>
            <p:ph type="subTitle" idx="1"/>
          </p:nvPr>
        </p:nvSpPr>
        <p:spPr>
          <a:xfrm>
            <a:off x="938500" y="1472225"/>
            <a:ext cx="34587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So for the restaurant to break-even, which is to not lose money but also to not generate a profit, they would need to sell 100,000 cheeseburgers per year.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Then, based on these calculations, business owners can then adjust variables like cost of ingredients, the amount they plan to spend on marketing or increase the price point to boost the probability of generating a profit.</a:t>
            </a:r>
            <a:endParaRPr>
              <a:latin typeface="Arial"/>
              <a:ea typeface="Arial"/>
              <a:cs typeface="Arial"/>
              <a:sym typeface="Arial"/>
            </a:endParaRPr>
          </a:p>
        </p:txBody>
      </p:sp>
      <p:pic>
        <p:nvPicPr>
          <p:cNvPr id="301" name="Google Shape;301;p49"/>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0"/>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GOVERNMENT REGULATION</a:t>
            </a:r>
            <a:endParaRPr b="1">
              <a:latin typeface="Arial"/>
              <a:ea typeface="Arial"/>
              <a:cs typeface="Arial"/>
              <a:sym typeface="Arial"/>
            </a:endParaRPr>
          </a:p>
        </p:txBody>
      </p:sp>
      <p:cxnSp>
        <p:nvCxnSpPr>
          <p:cNvPr id="307" name="Google Shape;307;p5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8" name="Google Shape;308;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9" name="Google Shape;309;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10" name="Google Shape;310;p50"/>
          <p:cNvSpPr txBox="1">
            <a:spLocks noGrp="1"/>
          </p:cNvSpPr>
          <p:nvPr>
            <p:ph type="subTitle" idx="1"/>
          </p:nvPr>
        </p:nvSpPr>
        <p:spPr>
          <a:xfrm>
            <a:off x="1043550" y="1311850"/>
            <a:ext cx="69798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A combination of U.S. government and industry regulations impact the selling price of goods and services.  The government seeks to implement certain measures to keep goods and services affordable in a way that helps to control inflation and protects consumers.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The United States Federal Trade Commission, or FTC, also regulates things like monopolies and shady pricing strategies like “bait and switch” advertising or “false” advertising.  </a:t>
            </a:r>
            <a:endParaRPr>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1"/>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INFLATION</a:t>
            </a:r>
            <a:endParaRPr b="1">
              <a:latin typeface="Arial"/>
              <a:ea typeface="Arial"/>
              <a:cs typeface="Arial"/>
              <a:sym typeface="Arial"/>
            </a:endParaRPr>
          </a:p>
        </p:txBody>
      </p:sp>
      <p:cxnSp>
        <p:nvCxnSpPr>
          <p:cNvPr id="316" name="Google Shape;316;p51"/>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317" name="Google Shape;317;p51"/>
          <p:cNvSpPr txBox="1">
            <a:spLocks noGrp="1"/>
          </p:cNvSpPr>
          <p:nvPr>
            <p:ph type="title"/>
          </p:nvPr>
        </p:nvSpPr>
        <p:spPr>
          <a:xfrm>
            <a:off x="785288" y="2375525"/>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100" b="1">
                <a:latin typeface="Arial"/>
                <a:ea typeface="Arial"/>
                <a:cs typeface="Arial"/>
                <a:sym typeface="Arial"/>
              </a:rPr>
              <a:t>2018</a:t>
            </a:r>
            <a:endParaRPr sz="3100" b="1">
              <a:latin typeface="Arial"/>
              <a:ea typeface="Arial"/>
              <a:cs typeface="Arial"/>
              <a:sym typeface="Arial"/>
            </a:endParaRPr>
          </a:p>
        </p:txBody>
      </p:sp>
      <p:sp>
        <p:nvSpPr>
          <p:cNvPr id="318" name="Google Shape;318;p51"/>
          <p:cNvSpPr txBox="1">
            <a:spLocks noGrp="1"/>
          </p:cNvSpPr>
          <p:nvPr>
            <p:ph type="subTitle" idx="1"/>
          </p:nvPr>
        </p:nvSpPr>
        <p:spPr>
          <a:xfrm>
            <a:off x="1651100" y="3393613"/>
            <a:ext cx="2390100" cy="579300"/>
          </a:xfrm>
          <a:prstGeom prst="rect">
            <a:avLst/>
          </a:prstGeom>
        </p:spPr>
        <p:txBody>
          <a:bodyPr spcFirstLastPara="1" wrap="square" lIns="91425" tIns="91425" rIns="91425" bIns="91425" anchor="t" anchorCtr="0">
            <a:noAutofit/>
          </a:bodyPr>
          <a:lstStyle/>
          <a:p>
            <a:pPr marL="457200" lvl="0" indent="0" algn="ctr" rtl="0">
              <a:spcBef>
                <a:spcPts val="0"/>
              </a:spcBef>
              <a:spcAft>
                <a:spcPts val="0"/>
              </a:spcAft>
              <a:buNone/>
            </a:pPr>
            <a:r>
              <a:rPr lang="en" sz="2700" b="1">
                <a:latin typeface="Arial"/>
                <a:ea typeface="Arial"/>
                <a:cs typeface="Arial"/>
                <a:sym typeface="Arial"/>
              </a:rPr>
              <a:t> = $4.95</a:t>
            </a:r>
            <a:endParaRPr sz="2700" b="1">
              <a:latin typeface="Arial"/>
              <a:ea typeface="Arial"/>
              <a:cs typeface="Arial"/>
              <a:sym typeface="Arial"/>
            </a:endParaRPr>
          </a:p>
        </p:txBody>
      </p:sp>
      <p:cxnSp>
        <p:nvCxnSpPr>
          <p:cNvPr id="319" name="Google Shape;319;p51"/>
          <p:cNvCxnSpPr/>
          <p:nvPr/>
        </p:nvCxnSpPr>
        <p:spPr>
          <a:xfrm>
            <a:off x="1844438" y="2923923"/>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20" name="Google Shape;320;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1" name="Google Shape;321;p5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22" name="Google Shape;322;p51"/>
          <p:cNvSpPr txBox="1">
            <a:spLocks noGrp="1"/>
          </p:cNvSpPr>
          <p:nvPr>
            <p:ph type="subTitle" idx="1"/>
          </p:nvPr>
        </p:nvSpPr>
        <p:spPr>
          <a:xfrm>
            <a:off x="1107149" y="1117375"/>
            <a:ext cx="70569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Naturally, prices of goods and services will increase over time.  This general progressive increase in overall price is called inflation.  Inflation impacts you as a consumer because it results in a decline in purchasing power.</a:t>
            </a:r>
            <a:endParaRPr>
              <a:latin typeface="Arial"/>
              <a:ea typeface="Arial"/>
              <a:cs typeface="Arial"/>
              <a:sym typeface="Arial"/>
            </a:endParaRPr>
          </a:p>
        </p:txBody>
      </p:sp>
      <p:pic>
        <p:nvPicPr>
          <p:cNvPr id="323" name="Google Shape;323;p51"/>
          <p:cNvPicPr preferRelativeResize="0"/>
          <p:nvPr/>
        </p:nvPicPr>
        <p:blipFill>
          <a:blip r:embed="rId4">
            <a:alphaModFix/>
          </a:blip>
          <a:stretch>
            <a:fillRect/>
          </a:stretch>
        </p:blipFill>
        <p:spPr>
          <a:xfrm>
            <a:off x="272525" y="3148074"/>
            <a:ext cx="942426" cy="1070376"/>
          </a:xfrm>
          <a:prstGeom prst="rect">
            <a:avLst/>
          </a:prstGeom>
          <a:noFill/>
          <a:ln>
            <a:noFill/>
          </a:ln>
        </p:spPr>
      </p:pic>
      <p:sp>
        <p:nvSpPr>
          <p:cNvPr id="324" name="Google Shape;324;p51"/>
          <p:cNvSpPr txBox="1"/>
          <p:nvPr/>
        </p:nvSpPr>
        <p:spPr>
          <a:xfrm>
            <a:off x="722125" y="3383113"/>
            <a:ext cx="890100" cy="6003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r>
              <a:rPr lang="en" sz="2700" b="1">
                <a:solidFill>
                  <a:schemeClr val="lt1"/>
                </a:solidFill>
              </a:rPr>
              <a:t>+</a:t>
            </a:r>
            <a:endParaRPr/>
          </a:p>
        </p:txBody>
      </p:sp>
      <p:pic>
        <p:nvPicPr>
          <p:cNvPr id="325" name="Google Shape;325;p51"/>
          <p:cNvPicPr preferRelativeResize="0"/>
          <p:nvPr/>
        </p:nvPicPr>
        <p:blipFill>
          <a:blip r:embed="rId5">
            <a:alphaModFix/>
          </a:blip>
          <a:stretch>
            <a:fillRect/>
          </a:stretch>
        </p:blipFill>
        <p:spPr>
          <a:xfrm>
            <a:off x="1651100" y="3055850"/>
            <a:ext cx="658493" cy="1134325"/>
          </a:xfrm>
          <a:prstGeom prst="rect">
            <a:avLst/>
          </a:prstGeom>
          <a:noFill/>
          <a:ln>
            <a:noFill/>
          </a:ln>
        </p:spPr>
      </p:pic>
      <p:sp>
        <p:nvSpPr>
          <p:cNvPr id="326" name="Google Shape;326;p51"/>
          <p:cNvSpPr txBox="1">
            <a:spLocks noGrp="1"/>
          </p:cNvSpPr>
          <p:nvPr>
            <p:ph type="title"/>
          </p:nvPr>
        </p:nvSpPr>
        <p:spPr>
          <a:xfrm>
            <a:off x="5635038" y="2380475"/>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100" b="1">
                <a:latin typeface="Arial"/>
                <a:ea typeface="Arial"/>
                <a:cs typeface="Arial"/>
                <a:sym typeface="Arial"/>
              </a:rPr>
              <a:t>2022</a:t>
            </a:r>
            <a:endParaRPr sz="3100" b="1">
              <a:latin typeface="Arial"/>
              <a:ea typeface="Arial"/>
              <a:cs typeface="Arial"/>
              <a:sym typeface="Arial"/>
            </a:endParaRPr>
          </a:p>
        </p:txBody>
      </p:sp>
      <p:sp>
        <p:nvSpPr>
          <p:cNvPr id="327" name="Google Shape;327;p51"/>
          <p:cNvSpPr txBox="1">
            <a:spLocks noGrp="1"/>
          </p:cNvSpPr>
          <p:nvPr>
            <p:ph type="subTitle" idx="1"/>
          </p:nvPr>
        </p:nvSpPr>
        <p:spPr>
          <a:xfrm>
            <a:off x="6530150" y="3393600"/>
            <a:ext cx="2390100" cy="579300"/>
          </a:xfrm>
          <a:prstGeom prst="rect">
            <a:avLst/>
          </a:prstGeom>
        </p:spPr>
        <p:txBody>
          <a:bodyPr spcFirstLastPara="1" wrap="square" lIns="91425" tIns="91425" rIns="91425" bIns="91425" anchor="t" anchorCtr="0">
            <a:noAutofit/>
          </a:bodyPr>
          <a:lstStyle/>
          <a:p>
            <a:pPr marL="457200" lvl="0" indent="0" algn="ctr" rtl="0">
              <a:spcBef>
                <a:spcPts val="0"/>
              </a:spcBef>
              <a:spcAft>
                <a:spcPts val="0"/>
              </a:spcAft>
              <a:buNone/>
            </a:pPr>
            <a:r>
              <a:rPr lang="en" sz="2700" b="1">
                <a:latin typeface="Arial"/>
                <a:ea typeface="Arial"/>
                <a:cs typeface="Arial"/>
                <a:sym typeface="Arial"/>
              </a:rPr>
              <a:t> = $5.50</a:t>
            </a:r>
            <a:endParaRPr sz="2700" b="1">
              <a:latin typeface="Arial"/>
              <a:ea typeface="Arial"/>
              <a:cs typeface="Arial"/>
              <a:sym typeface="Arial"/>
            </a:endParaRPr>
          </a:p>
        </p:txBody>
      </p:sp>
      <p:cxnSp>
        <p:nvCxnSpPr>
          <p:cNvPr id="328" name="Google Shape;328;p51"/>
          <p:cNvCxnSpPr/>
          <p:nvPr/>
        </p:nvCxnSpPr>
        <p:spPr>
          <a:xfrm>
            <a:off x="6694188" y="2928873"/>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29" name="Google Shape;329;p51"/>
          <p:cNvPicPr preferRelativeResize="0"/>
          <p:nvPr/>
        </p:nvPicPr>
        <p:blipFill>
          <a:blip r:embed="rId4">
            <a:alphaModFix/>
          </a:blip>
          <a:stretch>
            <a:fillRect/>
          </a:stretch>
        </p:blipFill>
        <p:spPr>
          <a:xfrm>
            <a:off x="5020925" y="3180062"/>
            <a:ext cx="942426" cy="1070376"/>
          </a:xfrm>
          <a:prstGeom prst="rect">
            <a:avLst/>
          </a:prstGeom>
          <a:noFill/>
          <a:ln>
            <a:noFill/>
          </a:ln>
        </p:spPr>
      </p:pic>
      <p:sp>
        <p:nvSpPr>
          <p:cNvPr id="330" name="Google Shape;330;p51"/>
          <p:cNvSpPr txBox="1"/>
          <p:nvPr/>
        </p:nvSpPr>
        <p:spPr>
          <a:xfrm>
            <a:off x="5519950" y="3415100"/>
            <a:ext cx="890100" cy="6003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r>
              <a:rPr lang="en" sz="2700" b="1">
                <a:solidFill>
                  <a:schemeClr val="lt1"/>
                </a:solidFill>
              </a:rPr>
              <a:t>+</a:t>
            </a:r>
            <a:endParaRPr/>
          </a:p>
        </p:txBody>
      </p:sp>
      <p:pic>
        <p:nvPicPr>
          <p:cNvPr id="331" name="Google Shape;331;p51"/>
          <p:cNvPicPr preferRelativeResize="0"/>
          <p:nvPr/>
        </p:nvPicPr>
        <p:blipFill>
          <a:blip r:embed="rId5">
            <a:alphaModFix/>
          </a:blip>
          <a:stretch>
            <a:fillRect/>
          </a:stretch>
        </p:blipFill>
        <p:spPr>
          <a:xfrm>
            <a:off x="6500850" y="3116088"/>
            <a:ext cx="658493" cy="11343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52"/>
          <p:cNvSpPr txBox="1">
            <a:spLocks noGrp="1"/>
          </p:cNvSpPr>
          <p:nvPr>
            <p:ph type="title"/>
          </p:nvPr>
        </p:nvSpPr>
        <p:spPr>
          <a:xfrm>
            <a:off x="5337175" y="153450"/>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MONOPOLY</a:t>
            </a:r>
            <a:endParaRPr b="1">
              <a:latin typeface="Arial"/>
              <a:ea typeface="Arial"/>
              <a:cs typeface="Arial"/>
              <a:sym typeface="Arial"/>
            </a:endParaRPr>
          </a:p>
        </p:txBody>
      </p:sp>
      <p:sp>
        <p:nvSpPr>
          <p:cNvPr id="337" name="Google Shape;337;p52"/>
          <p:cNvSpPr txBox="1">
            <a:spLocks noGrp="1"/>
          </p:cNvSpPr>
          <p:nvPr>
            <p:ph type="body" idx="1"/>
          </p:nvPr>
        </p:nvSpPr>
        <p:spPr>
          <a:xfrm>
            <a:off x="5337175" y="1052275"/>
            <a:ext cx="33117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Arial"/>
                <a:ea typeface="Arial"/>
                <a:cs typeface="Arial"/>
                <a:sym typeface="Arial"/>
              </a:rPr>
              <a:t>Monopolies exist when there is no competition in the marketplace for a product or service.  For example, if Delta Airlines were the only commercial airline in the U.S., they could charge passengers incredibly high prices for airline tickets because consumers would not have an option to purchase from any other suppliers. It is the role of the FTC and U.S. government to keep this type of market power under control. </a:t>
            </a:r>
            <a:endParaRPr>
              <a:latin typeface="Arial"/>
              <a:ea typeface="Arial"/>
              <a:cs typeface="Arial"/>
              <a:sym typeface="Arial"/>
            </a:endParaRPr>
          </a:p>
        </p:txBody>
      </p:sp>
      <p:cxnSp>
        <p:nvCxnSpPr>
          <p:cNvPr id="338" name="Google Shape;338;p52"/>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39" name="Google Shape;339;p52"/>
          <p:cNvPicPr preferRelativeResize="0"/>
          <p:nvPr/>
        </p:nvPicPr>
        <p:blipFill rotWithShape="1">
          <a:blip r:embed="rId3">
            <a:alphaModFix/>
          </a:blip>
          <a:srcRect l="18330" r="18330"/>
          <a:stretch/>
        </p:blipFill>
        <p:spPr>
          <a:xfrm>
            <a:off x="-354800" y="-124700"/>
            <a:ext cx="4632900" cy="5519700"/>
          </a:xfrm>
          <a:prstGeom prst="flowChartDelay">
            <a:avLst/>
          </a:prstGeom>
          <a:noFill/>
          <a:ln>
            <a:noFill/>
          </a:ln>
        </p:spPr>
      </p:pic>
      <p:pic>
        <p:nvPicPr>
          <p:cNvPr id="340" name="Google Shape;340;p52"/>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41" name="Google Shape;341;p5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3"/>
          <p:cNvSpPr txBox="1">
            <a:spLocks noGrp="1"/>
          </p:cNvSpPr>
          <p:nvPr>
            <p:ph type="body" idx="2"/>
          </p:nvPr>
        </p:nvSpPr>
        <p:spPr>
          <a:xfrm>
            <a:off x="5095650" y="909600"/>
            <a:ext cx="3468900" cy="332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Bait and switch</a:t>
            </a:r>
            <a:r>
              <a:rPr lang="en">
                <a:latin typeface="Arial"/>
                <a:ea typeface="Arial"/>
                <a:cs typeface="Arial"/>
                <a:sym typeface="Arial"/>
              </a:rPr>
              <a:t> occurs when a business advertises a product or service in a way that the customer feels they are getting a good deal, but an inferior or more expensive product is then substituted for the product being advertised.  </a:t>
            </a:r>
            <a:endParaRPr>
              <a:latin typeface="Arial"/>
              <a:ea typeface="Arial"/>
              <a:cs typeface="Arial"/>
              <a:sym typeface="Arial"/>
            </a:endParaRPr>
          </a:p>
          <a:p>
            <a:pPr marL="0" lvl="0" indent="0" algn="l" rtl="0">
              <a:spcBef>
                <a:spcPts val="1000"/>
              </a:spcBef>
              <a:spcAft>
                <a:spcPts val="1000"/>
              </a:spcAft>
              <a:buNone/>
            </a:pPr>
            <a:r>
              <a:rPr lang="en">
                <a:latin typeface="Arial"/>
                <a:ea typeface="Arial"/>
                <a:cs typeface="Arial"/>
                <a:sym typeface="Arial"/>
              </a:rPr>
              <a:t>Let’s say a local retailer advertises they have one of your favorite brands on sale for 50% off.  When you visit the store, however, the retailer says the product is no longer available, then proceeds to try selling you a much more expensive item.</a:t>
            </a:r>
            <a:endParaRPr>
              <a:latin typeface="Arial"/>
              <a:ea typeface="Arial"/>
              <a:cs typeface="Arial"/>
              <a:sym typeface="Arial"/>
            </a:endParaRPr>
          </a:p>
        </p:txBody>
      </p:sp>
      <p:sp>
        <p:nvSpPr>
          <p:cNvPr id="347" name="Google Shape;347;p53"/>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BAIT AND SWITCH</a:t>
            </a:r>
            <a:endParaRPr b="1">
              <a:latin typeface="Arial"/>
              <a:ea typeface="Arial"/>
              <a:cs typeface="Arial"/>
              <a:sym typeface="Arial"/>
            </a:endParaRPr>
          </a:p>
        </p:txBody>
      </p:sp>
      <p:cxnSp>
        <p:nvCxnSpPr>
          <p:cNvPr id="348" name="Google Shape;348;p5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49" name="Google Shape;349;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0" name="Google Shape;350;p5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351" name="Google Shape;351;p53"/>
          <p:cNvPicPr preferRelativeResize="0"/>
          <p:nvPr/>
        </p:nvPicPr>
        <p:blipFill>
          <a:blip r:embed="rId4">
            <a:alphaModFix/>
          </a:blip>
          <a:stretch>
            <a:fillRect/>
          </a:stretch>
        </p:blipFill>
        <p:spPr>
          <a:xfrm>
            <a:off x="1044350" y="1327650"/>
            <a:ext cx="3012100" cy="23599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4"/>
          <p:cNvSpPr txBox="1">
            <a:spLocks noGrp="1"/>
          </p:cNvSpPr>
          <p:nvPr>
            <p:ph type="title"/>
          </p:nvPr>
        </p:nvSpPr>
        <p:spPr>
          <a:xfrm>
            <a:off x="5337175" y="1637750"/>
            <a:ext cx="33702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PRICE FIXING</a:t>
            </a:r>
            <a:endParaRPr b="1">
              <a:latin typeface="Arial"/>
              <a:ea typeface="Arial"/>
              <a:cs typeface="Arial"/>
              <a:sym typeface="Arial"/>
            </a:endParaRPr>
          </a:p>
        </p:txBody>
      </p:sp>
      <p:sp>
        <p:nvSpPr>
          <p:cNvPr id="357" name="Google Shape;357;p54"/>
          <p:cNvSpPr txBox="1">
            <a:spLocks noGrp="1"/>
          </p:cNvSpPr>
          <p:nvPr>
            <p:ph type="body" idx="1"/>
          </p:nvPr>
        </p:nvSpPr>
        <p:spPr>
          <a:xfrm>
            <a:off x="5337175" y="2415050"/>
            <a:ext cx="35529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b="1">
                <a:latin typeface="Arial"/>
                <a:ea typeface="Arial"/>
                <a:cs typeface="Arial"/>
                <a:sym typeface="Arial"/>
              </a:rPr>
              <a:t>Price fixing</a:t>
            </a:r>
            <a:r>
              <a:rPr lang="en">
                <a:latin typeface="Arial"/>
                <a:ea typeface="Arial"/>
                <a:cs typeface="Arial"/>
                <a:sym typeface="Arial"/>
              </a:rPr>
              <a:t> occurs when businesses within the same industry get together and agree to charge the same prices.  </a:t>
            </a:r>
            <a:endParaRPr>
              <a:latin typeface="Arial"/>
              <a:ea typeface="Arial"/>
              <a:cs typeface="Arial"/>
              <a:sym typeface="Arial"/>
            </a:endParaRPr>
          </a:p>
        </p:txBody>
      </p:sp>
      <p:cxnSp>
        <p:nvCxnSpPr>
          <p:cNvPr id="358" name="Google Shape;358;p54"/>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59" name="Google Shape;359;p54"/>
          <p:cNvPicPr preferRelativeResize="0"/>
          <p:nvPr/>
        </p:nvPicPr>
        <p:blipFill rotWithShape="1">
          <a:blip r:embed="rId3">
            <a:alphaModFix/>
          </a:blip>
          <a:srcRect l="5657" r="5666"/>
          <a:stretch/>
        </p:blipFill>
        <p:spPr>
          <a:xfrm>
            <a:off x="-354800" y="-124700"/>
            <a:ext cx="4632900" cy="5519700"/>
          </a:xfrm>
          <a:prstGeom prst="flowChartDelay">
            <a:avLst/>
          </a:prstGeom>
          <a:noFill/>
          <a:ln>
            <a:noFill/>
          </a:ln>
        </p:spPr>
      </p:pic>
      <p:pic>
        <p:nvPicPr>
          <p:cNvPr id="360" name="Google Shape;360;p5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61" name="Google Shape;361;p5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7"/>
          <p:cNvSpPr txBox="1">
            <a:spLocks noGrp="1"/>
          </p:cNvSpPr>
          <p:nvPr>
            <p:ph type="title"/>
          </p:nvPr>
        </p:nvSpPr>
        <p:spPr>
          <a:xfrm>
            <a:off x="5337175" y="661600"/>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PRICE</a:t>
            </a:r>
            <a:endParaRPr b="1">
              <a:latin typeface="Arial"/>
              <a:ea typeface="Arial"/>
              <a:cs typeface="Arial"/>
              <a:sym typeface="Arial"/>
            </a:endParaRPr>
          </a:p>
        </p:txBody>
      </p:sp>
      <p:sp>
        <p:nvSpPr>
          <p:cNvPr id="168" name="Google Shape;168;p37"/>
          <p:cNvSpPr txBox="1">
            <a:spLocks noGrp="1"/>
          </p:cNvSpPr>
          <p:nvPr>
            <p:ph type="body" idx="1"/>
          </p:nvPr>
        </p:nvSpPr>
        <p:spPr>
          <a:xfrm>
            <a:off x="5337175" y="1617975"/>
            <a:ext cx="33117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latin typeface="Arial"/>
                <a:ea typeface="Arial"/>
                <a:cs typeface="Arial"/>
                <a:sym typeface="Arial"/>
              </a:rPr>
              <a:t>Price is what the buyer is willing to exchange to receive the product or service.  The term “price” could also refer to things like “charges” (your bank may charge you for a particular type of transaction), “fees” (your credit card company might charge fees for purchases), or “fares” (an Uber ride might charge a fare).</a:t>
            </a:r>
            <a:endParaRPr>
              <a:latin typeface="Arial"/>
              <a:ea typeface="Arial"/>
              <a:cs typeface="Arial"/>
              <a:sym typeface="Arial"/>
            </a:endParaRPr>
          </a:p>
        </p:txBody>
      </p:sp>
      <p:cxnSp>
        <p:nvCxnSpPr>
          <p:cNvPr id="169" name="Google Shape;169;p37"/>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0" name="Google Shape;170;p37"/>
          <p:cNvPicPr preferRelativeResize="0"/>
          <p:nvPr/>
        </p:nvPicPr>
        <p:blipFill rotWithShape="1">
          <a:blip r:embed="rId3">
            <a:alphaModFix/>
          </a:blip>
          <a:srcRect l="36573" r="7460" b="-1399"/>
          <a:stretch/>
        </p:blipFill>
        <p:spPr>
          <a:xfrm>
            <a:off x="-422250" y="-236700"/>
            <a:ext cx="4714800" cy="5616900"/>
          </a:xfrm>
          <a:prstGeom prst="flowChartDelay">
            <a:avLst/>
          </a:prstGeom>
          <a:noFill/>
          <a:ln>
            <a:noFill/>
          </a:ln>
        </p:spPr>
      </p:pic>
      <p:pic>
        <p:nvPicPr>
          <p:cNvPr id="171" name="Google Shape;171;p37"/>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72" name="Google Shape;172;p3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5"/>
          <p:cNvSpPr txBox="1">
            <a:spLocks noGrp="1"/>
          </p:cNvSpPr>
          <p:nvPr>
            <p:ph type="title"/>
          </p:nvPr>
        </p:nvSpPr>
        <p:spPr>
          <a:xfrm>
            <a:off x="5337175" y="153450"/>
            <a:ext cx="33702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FALSE ADVERTISING</a:t>
            </a:r>
            <a:endParaRPr b="1">
              <a:latin typeface="Arial"/>
              <a:ea typeface="Arial"/>
              <a:cs typeface="Arial"/>
              <a:sym typeface="Arial"/>
            </a:endParaRPr>
          </a:p>
        </p:txBody>
      </p:sp>
      <p:sp>
        <p:nvSpPr>
          <p:cNvPr id="367" name="Google Shape;367;p55"/>
          <p:cNvSpPr txBox="1">
            <a:spLocks noGrp="1"/>
          </p:cNvSpPr>
          <p:nvPr>
            <p:ph type="body" idx="1"/>
          </p:nvPr>
        </p:nvSpPr>
        <p:spPr>
          <a:xfrm>
            <a:off x="5337175" y="1052275"/>
            <a:ext cx="35529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False advertising occurs when it promotes claims about a product or service that are not legitimate.</a:t>
            </a:r>
            <a:endParaRPr>
              <a:latin typeface="Arial"/>
              <a:ea typeface="Arial"/>
              <a:cs typeface="Arial"/>
              <a:sym typeface="Arial"/>
            </a:endParaRPr>
          </a:p>
          <a:p>
            <a:pPr marL="0" lvl="0" indent="0" algn="l" rtl="0">
              <a:spcBef>
                <a:spcPts val="1600"/>
              </a:spcBef>
              <a:spcAft>
                <a:spcPts val="1600"/>
              </a:spcAft>
              <a:buNone/>
            </a:pPr>
            <a:r>
              <a:rPr lang="en">
                <a:latin typeface="Arial"/>
                <a:ea typeface="Arial"/>
                <a:cs typeface="Arial"/>
                <a:sym typeface="Arial"/>
              </a:rPr>
              <a:t>Imagine you purchased your favorite sports drink based on a list of unique, performance-enhancing ingredients and a promise of “low sugar.”  Then you find out those unique ingredients that were “scientifically proven” to boost your energy levels and metabolism, only to find out those claims were actually untrue.</a:t>
            </a:r>
            <a:endParaRPr>
              <a:latin typeface="Arial"/>
              <a:ea typeface="Arial"/>
              <a:cs typeface="Arial"/>
              <a:sym typeface="Arial"/>
            </a:endParaRPr>
          </a:p>
        </p:txBody>
      </p:sp>
      <p:cxnSp>
        <p:nvCxnSpPr>
          <p:cNvPr id="368" name="Google Shape;368;p55"/>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69" name="Google Shape;369;p55"/>
          <p:cNvPicPr preferRelativeResize="0"/>
          <p:nvPr/>
        </p:nvPicPr>
        <p:blipFill rotWithShape="1">
          <a:blip r:embed="rId3">
            <a:alphaModFix/>
          </a:blip>
          <a:srcRect l="3680" r="40559"/>
          <a:stretch/>
        </p:blipFill>
        <p:spPr>
          <a:xfrm>
            <a:off x="-354800" y="-124700"/>
            <a:ext cx="4632900" cy="5519700"/>
          </a:xfrm>
          <a:prstGeom prst="flowChartDelay">
            <a:avLst/>
          </a:prstGeom>
          <a:noFill/>
          <a:ln>
            <a:noFill/>
          </a:ln>
        </p:spPr>
      </p:pic>
      <p:pic>
        <p:nvPicPr>
          <p:cNvPr id="370" name="Google Shape;370;p55"/>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371" name="Google Shape;371;p5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6"/>
          <p:cNvSpPr txBox="1">
            <a:spLocks noGrp="1"/>
          </p:cNvSpPr>
          <p:nvPr>
            <p:ph type="subTitle" idx="1"/>
          </p:nvPr>
        </p:nvSpPr>
        <p:spPr>
          <a:xfrm>
            <a:off x="5351550" y="1512700"/>
            <a:ext cx="29571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latin typeface="Arial"/>
                <a:ea typeface="Arial"/>
                <a:cs typeface="Arial"/>
                <a:sym typeface="Arial"/>
              </a:rPr>
              <a:t>So how do marketing professionals determine a price point that will hopefully lead to a profit?  </a:t>
            </a:r>
            <a:endParaRPr>
              <a:solidFill>
                <a:schemeClr val="lt1"/>
              </a:solidFill>
              <a:latin typeface="Arial"/>
              <a:ea typeface="Arial"/>
              <a:cs typeface="Arial"/>
              <a:sym typeface="Arial"/>
            </a:endParaRPr>
          </a:p>
          <a:p>
            <a:pPr marL="0" lvl="0" indent="0" algn="l" rtl="0">
              <a:spcBef>
                <a:spcPts val="0"/>
              </a:spcBef>
              <a:spcAft>
                <a:spcPts val="0"/>
              </a:spcAft>
              <a:buNone/>
            </a:pPr>
            <a:endParaRPr>
              <a:solidFill>
                <a:schemeClr val="lt1"/>
              </a:solidFill>
              <a:latin typeface="Arial"/>
              <a:ea typeface="Arial"/>
              <a:cs typeface="Arial"/>
              <a:sym typeface="Arial"/>
            </a:endParaRPr>
          </a:p>
          <a:p>
            <a:pPr marL="0" lvl="0" indent="0" algn="l" rtl="0">
              <a:spcBef>
                <a:spcPts val="0"/>
              </a:spcBef>
              <a:spcAft>
                <a:spcPts val="0"/>
              </a:spcAft>
              <a:buNone/>
            </a:pPr>
            <a:r>
              <a:rPr lang="en">
                <a:solidFill>
                  <a:schemeClr val="lt1"/>
                </a:solidFill>
                <a:latin typeface="Arial"/>
                <a:ea typeface="Arial"/>
                <a:cs typeface="Arial"/>
                <a:sym typeface="Arial"/>
              </a:rPr>
              <a:t>In addition to calculating a break-even point, marketing professionals must also consider a variety of variables.</a:t>
            </a:r>
            <a:endParaRPr>
              <a:solidFill>
                <a:schemeClr val="lt1"/>
              </a:solidFill>
              <a:latin typeface="Arial"/>
              <a:ea typeface="Arial"/>
              <a:cs typeface="Arial"/>
              <a:sym typeface="Arial"/>
            </a:endParaRPr>
          </a:p>
        </p:txBody>
      </p:sp>
      <p:sp>
        <p:nvSpPr>
          <p:cNvPr id="377" name="Google Shape;377;p56"/>
          <p:cNvSpPr txBox="1">
            <a:spLocks noGrp="1"/>
          </p:cNvSpPr>
          <p:nvPr>
            <p:ph type="title"/>
          </p:nvPr>
        </p:nvSpPr>
        <p:spPr>
          <a:xfrm>
            <a:off x="5399375" y="447438"/>
            <a:ext cx="3223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ESTABLISHING PRICE</a:t>
            </a:r>
            <a:endParaRPr b="1">
              <a:latin typeface="Arial"/>
              <a:ea typeface="Arial"/>
              <a:cs typeface="Arial"/>
              <a:sym typeface="Arial"/>
            </a:endParaRPr>
          </a:p>
        </p:txBody>
      </p:sp>
      <p:cxnSp>
        <p:nvCxnSpPr>
          <p:cNvPr id="378" name="Google Shape;378;p56"/>
          <p:cNvCxnSpPr/>
          <p:nvPr/>
        </p:nvCxnSpPr>
        <p:spPr>
          <a:xfrm>
            <a:off x="5448600" y="32359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79" name="Google Shape;379;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0" name="Google Shape;380;p5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381" name="Google Shape;381;p56"/>
          <p:cNvPicPr preferRelativeResize="0"/>
          <p:nvPr/>
        </p:nvPicPr>
        <p:blipFill>
          <a:blip r:embed="rId4">
            <a:alphaModFix/>
          </a:blip>
          <a:stretch>
            <a:fillRect/>
          </a:stretch>
        </p:blipFill>
        <p:spPr>
          <a:xfrm>
            <a:off x="798375" y="326900"/>
            <a:ext cx="3386814" cy="43842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5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7" name="Google Shape;387;p5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88" name="Google Shape;388;p57"/>
          <p:cNvPicPr preferRelativeResize="0"/>
          <p:nvPr/>
        </p:nvPicPr>
        <p:blipFill>
          <a:blip r:embed="rId4">
            <a:alphaModFix/>
          </a:blip>
          <a:stretch>
            <a:fillRect/>
          </a:stretch>
        </p:blipFill>
        <p:spPr>
          <a:xfrm>
            <a:off x="1939237" y="988362"/>
            <a:ext cx="5265526" cy="31667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8"/>
          <p:cNvSpPr txBox="1">
            <a:spLocks noGrp="1"/>
          </p:cNvSpPr>
          <p:nvPr>
            <p:ph type="title"/>
          </p:nvPr>
        </p:nvSpPr>
        <p:spPr>
          <a:xfrm>
            <a:off x="4996800" y="358056"/>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000" b="1">
                <a:latin typeface="Arial"/>
                <a:ea typeface="Arial"/>
                <a:cs typeface="Arial"/>
                <a:sym typeface="Arial"/>
              </a:rPr>
              <a:t>$350</a:t>
            </a:r>
            <a:endParaRPr sz="4000" b="1">
              <a:latin typeface="Arial"/>
              <a:ea typeface="Arial"/>
              <a:cs typeface="Arial"/>
              <a:sym typeface="Arial"/>
            </a:endParaRPr>
          </a:p>
        </p:txBody>
      </p:sp>
      <p:sp>
        <p:nvSpPr>
          <p:cNvPr id="178" name="Google Shape;178;p38"/>
          <p:cNvSpPr txBox="1">
            <a:spLocks noGrp="1"/>
          </p:cNvSpPr>
          <p:nvPr>
            <p:ph type="subTitle" idx="1"/>
          </p:nvPr>
        </p:nvSpPr>
        <p:spPr>
          <a:xfrm>
            <a:off x="4911000" y="962063"/>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At retail, a pair of Yeezy Boost sneakers might be valued at $350</a:t>
            </a:r>
            <a:endParaRPr>
              <a:latin typeface="Arial"/>
              <a:ea typeface="Arial"/>
              <a:cs typeface="Arial"/>
              <a:sym typeface="Arial"/>
            </a:endParaRPr>
          </a:p>
        </p:txBody>
      </p:sp>
      <p:sp>
        <p:nvSpPr>
          <p:cNvPr id="179" name="Google Shape;179;p38"/>
          <p:cNvSpPr txBox="1">
            <a:spLocks noGrp="1"/>
          </p:cNvSpPr>
          <p:nvPr>
            <p:ph type="title" idx="2"/>
          </p:nvPr>
        </p:nvSpPr>
        <p:spPr>
          <a:xfrm>
            <a:off x="4996800" y="1795406"/>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200" b="1">
                <a:latin typeface="Arial"/>
                <a:ea typeface="Arial"/>
                <a:cs typeface="Arial"/>
                <a:sym typeface="Arial"/>
              </a:rPr>
              <a:t>$1,000</a:t>
            </a:r>
            <a:endParaRPr sz="4200" b="1">
              <a:latin typeface="Arial"/>
              <a:ea typeface="Arial"/>
              <a:cs typeface="Arial"/>
              <a:sym typeface="Arial"/>
            </a:endParaRPr>
          </a:p>
        </p:txBody>
      </p:sp>
      <p:sp>
        <p:nvSpPr>
          <p:cNvPr id="180" name="Google Shape;180;p38"/>
          <p:cNvSpPr txBox="1">
            <a:spLocks noGrp="1"/>
          </p:cNvSpPr>
          <p:nvPr>
            <p:ph type="subTitle" idx="3"/>
          </p:nvPr>
        </p:nvSpPr>
        <p:spPr>
          <a:xfrm>
            <a:off x="4759800" y="2399425"/>
            <a:ext cx="36333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 collector website might estimate the value that same pair of sneakers at $1,000</a:t>
            </a:r>
            <a:endParaRPr>
              <a:latin typeface="Arial"/>
              <a:ea typeface="Arial"/>
              <a:cs typeface="Arial"/>
              <a:sym typeface="Arial"/>
            </a:endParaRPr>
          </a:p>
        </p:txBody>
      </p:sp>
      <p:sp>
        <p:nvSpPr>
          <p:cNvPr id="181" name="Google Shape;181;p38"/>
          <p:cNvSpPr txBox="1">
            <a:spLocks noGrp="1"/>
          </p:cNvSpPr>
          <p:nvPr>
            <p:ph type="title" idx="4"/>
          </p:nvPr>
        </p:nvSpPr>
        <p:spPr>
          <a:xfrm>
            <a:off x="4996800" y="317278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$2,000</a:t>
            </a:r>
            <a:endParaRPr b="1">
              <a:latin typeface="Arial"/>
              <a:ea typeface="Arial"/>
              <a:cs typeface="Arial"/>
              <a:sym typeface="Arial"/>
            </a:endParaRPr>
          </a:p>
        </p:txBody>
      </p:sp>
      <p:sp>
        <p:nvSpPr>
          <p:cNvPr id="182" name="Google Shape;182;p38"/>
          <p:cNvSpPr txBox="1">
            <a:spLocks noGrp="1"/>
          </p:cNvSpPr>
          <p:nvPr>
            <p:ph type="subTitle" idx="5"/>
          </p:nvPr>
        </p:nvSpPr>
        <p:spPr>
          <a:xfrm>
            <a:off x="4911000" y="3786788"/>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 consumer, however, might consider them to be even more valuable and willing to pay $2,000 for a pair</a:t>
            </a:r>
            <a:endParaRPr>
              <a:latin typeface="Arial"/>
              <a:ea typeface="Arial"/>
              <a:cs typeface="Arial"/>
              <a:sym typeface="Arial"/>
            </a:endParaRPr>
          </a:p>
        </p:txBody>
      </p:sp>
      <p:cxnSp>
        <p:nvCxnSpPr>
          <p:cNvPr id="183" name="Google Shape;183;p38"/>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4" name="Google Shape;184;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5" name="Google Shape;185;p38"/>
          <p:cNvSpPr txBox="1"/>
          <p:nvPr/>
        </p:nvSpPr>
        <p:spPr>
          <a:xfrm>
            <a:off x="5517600" y="4670088"/>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186" name="Google Shape;186;p38"/>
          <p:cNvSpPr txBox="1"/>
          <p:nvPr/>
        </p:nvSpPr>
        <p:spPr>
          <a:xfrm>
            <a:off x="803200" y="392550"/>
            <a:ext cx="2837400" cy="7773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en" sz="2400" b="1">
                <a:solidFill>
                  <a:srgbClr val="FFAB40"/>
                </a:solidFill>
              </a:rPr>
              <a:t>VALUE</a:t>
            </a:r>
            <a:endParaRPr sz="2400" b="1">
              <a:solidFill>
                <a:srgbClr val="FFAB40"/>
              </a:solidFill>
            </a:endParaRPr>
          </a:p>
        </p:txBody>
      </p:sp>
      <p:sp>
        <p:nvSpPr>
          <p:cNvPr id="187" name="Google Shape;187;p38"/>
          <p:cNvSpPr txBox="1"/>
          <p:nvPr/>
        </p:nvSpPr>
        <p:spPr>
          <a:xfrm>
            <a:off x="803200" y="1385750"/>
            <a:ext cx="3311700" cy="125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 sz="1600">
                <a:solidFill>
                  <a:srgbClr val="FFFFFF"/>
                </a:solidFill>
              </a:rPr>
              <a:t>The value of a good or service really depends on what a consumer is willing to pay.   </a:t>
            </a:r>
            <a:endParaRPr sz="1600">
              <a:solidFill>
                <a:srgbClr val="FFFFFF"/>
              </a:solidFill>
            </a:endParaRPr>
          </a:p>
        </p:txBody>
      </p:sp>
      <p:pic>
        <p:nvPicPr>
          <p:cNvPr id="188" name="Google Shape;188;p38"/>
          <p:cNvPicPr preferRelativeResize="0"/>
          <p:nvPr/>
        </p:nvPicPr>
        <p:blipFill>
          <a:blip r:embed="rId4">
            <a:alphaModFix/>
          </a:blip>
          <a:stretch>
            <a:fillRect/>
          </a:stretch>
        </p:blipFill>
        <p:spPr>
          <a:xfrm>
            <a:off x="265950" y="2519300"/>
            <a:ext cx="3911909" cy="22004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9"/>
          <p:cNvSpPr txBox="1">
            <a:spLocks noGrp="1"/>
          </p:cNvSpPr>
          <p:nvPr>
            <p:ph type="subTitle" idx="1"/>
          </p:nvPr>
        </p:nvSpPr>
        <p:spPr>
          <a:xfrm>
            <a:off x="971900" y="1417425"/>
            <a:ext cx="28716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Each product or service must carry a set of benefits that establishes a perceived value to the buyer.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When making a purchase decision, consumers evaluate a variety of criteria that influence what they are willing to give up, or pay, in exchange for the product or service. </a:t>
            </a:r>
            <a:endParaRPr>
              <a:latin typeface="Arial"/>
              <a:ea typeface="Arial"/>
              <a:cs typeface="Arial"/>
              <a:sym typeface="Arial"/>
            </a:endParaRPr>
          </a:p>
        </p:txBody>
      </p:sp>
      <p:sp>
        <p:nvSpPr>
          <p:cNvPr id="194" name="Google Shape;194;p39"/>
          <p:cNvSpPr txBox="1">
            <a:spLocks noGrp="1"/>
          </p:cNvSpPr>
          <p:nvPr>
            <p:ph type="body" idx="2"/>
          </p:nvPr>
        </p:nvSpPr>
        <p:spPr>
          <a:xfrm>
            <a:off x="5095650" y="724975"/>
            <a:ext cx="3468900" cy="332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Criteria consumers consider when evaluating benefits associated with a product or service could include:</a:t>
            </a:r>
            <a:endParaRPr>
              <a:latin typeface="Arial"/>
              <a:ea typeface="Arial"/>
              <a:cs typeface="Arial"/>
              <a:sym typeface="Arial"/>
            </a:endParaRPr>
          </a:p>
          <a:p>
            <a:pPr marL="0" lvl="0" indent="0" algn="l" rtl="0">
              <a:spcBef>
                <a:spcPts val="1000"/>
              </a:spcBef>
              <a:spcAft>
                <a:spcPts val="0"/>
              </a:spcAft>
              <a:buNone/>
            </a:pP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Brand</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Product or service quality</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Convenience</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Value proposition</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Choice/competition</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Promotion</a:t>
            </a:r>
            <a:endParaRPr>
              <a:latin typeface="Arial"/>
              <a:ea typeface="Arial"/>
              <a:cs typeface="Arial"/>
              <a:sym typeface="Arial"/>
            </a:endParaRPr>
          </a:p>
          <a:p>
            <a:pPr marL="457200" lvl="0" indent="-317500" algn="l" rtl="0">
              <a:spcBef>
                <a:spcPts val="1000"/>
              </a:spcBef>
              <a:spcAft>
                <a:spcPts val="1000"/>
              </a:spcAft>
              <a:buSzPts val="1400"/>
              <a:buFont typeface="Arial"/>
              <a:buChar char="●"/>
            </a:pPr>
            <a:r>
              <a:rPr lang="en">
                <a:latin typeface="Arial"/>
                <a:ea typeface="Arial"/>
                <a:cs typeface="Arial"/>
                <a:sym typeface="Arial"/>
              </a:rPr>
              <a:t>Supply and demand</a:t>
            </a:r>
            <a:endParaRPr>
              <a:latin typeface="Arial"/>
              <a:ea typeface="Arial"/>
              <a:cs typeface="Arial"/>
              <a:sym typeface="Arial"/>
            </a:endParaRPr>
          </a:p>
        </p:txBody>
      </p:sp>
      <p:sp>
        <p:nvSpPr>
          <p:cNvPr id="195" name="Google Shape;195;p3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BENEFITS</a:t>
            </a:r>
            <a:endParaRPr b="1">
              <a:latin typeface="Arial"/>
              <a:ea typeface="Arial"/>
              <a:cs typeface="Arial"/>
              <a:sym typeface="Arial"/>
            </a:endParaRPr>
          </a:p>
        </p:txBody>
      </p:sp>
      <p:cxnSp>
        <p:nvCxnSpPr>
          <p:cNvPr id="196" name="Google Shape;196;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7" name="Google Shape;197;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8" name="Google Shape;198;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40"/>
          <p:cNvSpPr txBox="1">
            <a:spLocks noGrp="1"/>
          </p:cNvSpPr>
          <p:nvPr>
            <p:ph type="title"/>
          </p:nvPr>
        </p:nvSpPr>
        <p:spPr>
          <a:xfrm>
            <a:off x="938500" y="445025"/>
            <a:ext cx="79737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WHY IS PRICE IMPORTANT TO MARKETERS?</a:t>
            </a:r>
            <a:endParaRPr b="1">
              <a:latin typeface="Arial"/>
              <a:ea typeface="Arial"/>
              <a:cs typeface="Arial"/>
              <a:sym typeface="Arial"/>
            </a:endParaRPr>
          </a:p>
        </p:txBody>
      </p:sp>
      <p:sp>
        <p:nvSpPr>
          <p:cNvPr id="204" name="Google Shape;204;p40"/>
          <p:cNvSpPr txBox="1">
            <a:spLocks noGrp="1"/>
          </p:cNvSpPr>
          <p:nvPr>
            <p:ph type="body" idx="1"/>
          </p:nvPr>
        </p:nvSpPr>
        <p:spPr>
          <a:xfrm>
            <a:off x="985950" y="112337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457200" lvl="0" indent="-317500" algn="l" rtl="0">
              <a:spcBef>
                <a:spcPts val="0"/>
              </a:spcBef>
              <a:spcAft>
                <a:spcPts val="0"/>
              </a:spcAft>
              <a:buClr>
                <a:schemeClr val="accent1"/>
              </a:buClr>
              <a:buSzPts val="1400"/>
              <a:buFont typeface="Montserrat ExtraBold"/>
              <a:buAutoNum type="arabicPeriod"/>
            </a:pPr>
            <a:r>
              <a:rPr lang="en" sz="1400" dirty="0">
                <a:latin typeface="Arial"/>
                <a:ea typeface="Arial"/>
                <a:cs typeface="Arial"/>
                <a:sym typeface="Arial"/>
              </a:rPr>
              <a:t>Pricing is the only revenue-generating component of the marketing mix.  The other three components actually contribute to a company’s cost.  </a:t>
            </a:r>
          </a:p>
          <a:p>
            <a:pPr marL="457200" lvl="0" indent="-317500" algn="l" rtl="0">
              <a:spcBef>
                <a:spcPts val="0"/>
              </a:spcBef>
              <a:spcAft>
                <a:spcPts val="0"/>
              </a:spcAft>
              <a:buClr>
                <a:schemeClr val="accent1"/>
              </a:buClr>
              <a:buSzPts val="1400"/>
              <a:buFont typeface="Montserrat ExtraBold"/>
              <a:buAutoNum type="arabicPeriod"/>
            </a:pPr>
            <a:endParaRPr lang="en" sz="1400" dirty="0">
              <a:latin typeface="Arial"/>
              <a:ea typeface="Arial"/>
              <a:cs typeface="Arial"/>
              <a:sym typeface="Arial"/>
            </a:endParaRPr>
          </a:p>
          <a:p>
            <a:pPr marL="457200" lvl="0" indent="-317500" algn="l" rtl="0">
              <a:spcBef>
                <a:spcPts val="0"/>
              </a:spcBef>
              <a:spcAft>
                <a:spcPts val="0"/>
              </a:spcAft>
              <a:buClr>
                <a:schemeClr val="accent1"/>
              </a:buClr>
              <a:buSzPts val="1400"/>
              <a:buFont typeface="Montserrat ExtraBold"/>
              <a:buAutoNum type="arabicPeriod"/>
            </a:pPr>
            <a:r>
              <a:rPr lang="en" sz="1400" dirty="0">
                <a:latin typeface="Arial"/>
                <a:ea typeface="Arial"/>
                <a:cs typeface="Arial"/>
                <a:sym typeface="Arial"/>
              </a:rPr>
              <a:t>Price impacts a company’s marketing strategy, from the way a product is positioned to the way sales professionals are trained to communicate product and service benefits to prospective customers.</a:t>
            </a:r>
          </a:p>
          <a:p>
            <a:pPr marL="457200" lvl="0" indent="-317500" algn="l" rtl="0">
              <a:spcBef>
                <a:spcPts val="0"/>
              </a:spcBef>
              <a:spcAft>
                <a:spcPts val="0"/>
              </a:spcAft>
              <a:buClr>
                <a:schemeClr val="accent1"/>
              </a:buClr>
              <a:buSzPts val="1400"/>
              <a:buFont typeface="Montserrat ExtraBold"/>
              <a:buAutoNum type="arabicPeriod"/>
            </a:pPr>
            <a:endParaRPr lang="en" sz="1400" dirty="0">
              <a:latin typeface="Arial"/>
              <a:ea typeface="Arial"/>
              <a:cs typeface="Arial"/>
              <a:sym typeface="Arial"/>
            </a:endParaRPr>
          </a:p>
          <a:p>
            <a:pPr marL="457200" lvl="0" indent="-317500" algn="l" rtl="0">
              <a:spcBef>
                <a:spcPts val="0"/>
              </a:spcBef>
              <a:spcAft>
                <a:spcPts val="0"/>
              </a:spcAft>
              <a:buClr>
                <a:schemeClr val="accent1"/>
              </a:buClr>
              <a:buSzPts val="1400"/>
              <a:buFont typeface="Montserrat ExtraBold"/>
              <a:buAutoNum type="arabicPeriod"/>
            </a:pPr>
            <a:r>
              <a:rPr lang="en" sz="1400" dirty="0">
                <a:latin typeface="Arial"/>
                <a:ea typeface="Arial"/>
                <a:cs typeface="Arial"/>
                <a:sym typeface="Arial"/>
              </a:rPr>
              <a:t>Price directly impacts sales of products and services.</a:t>
            </a:r>
          </a:p>
          <a:p>
            <a:pPr marL="457200" lvl="0" indent="-317500" algn="l" rtl="0">
              <a:spcBef>
                <a:spcPts val="0"/>
              </a:spcBef>
              <a:spcAft>
                <a:spcPts val="0"/>
              </a:spcAft>
              <a:buClr>
                <a:schemeClr val="accent1"/>
              </a:buClr>
              <a:buSzPts val="1400"/>
              <a:buFont typeface="Montserrat ExtraBold"/>
              <a:buAutoNum type="arabicPeriod"/>
            </a:pPr>
            <a:endParaRPr lang="en" sz="1400" dirty="0">
              <a:latin typeface="Arial"/>
              <a:ea typeface="Arial"/>
              <a:cs typeface="Arial"/>
              <a:sym typeface="Arial"/>
            </a:endParaRPr>
          </a:p>
          <a:p>
            <a:pPr marL="457200" lvl="0" indent="-317500" algn="l" rtl="0">
              <a:spcBef>
                <a:spcPts val="0"/>
              </a:spcBef>
              <a:spcAft>
                <a:spcPts val="0"/>
              </a:spcAft>
              <a:buClr>
                <a:schemeClr val="accent1"/>
              </a:buClr>
              <a:buSzPts val="1400"/>
              <a:buFont typeface="Montserrat ExtraBold"/>
              <a:buAutoNum type="arabicPeriod"/>
            </a:pPr>
            <a:r>
              <a:rPr lang="en" sz="1400" dirty="0">
                <a:latin typeface="Arial"/>
                <a:ea typeface="Arial"/>
                <a:cs typeface="Arial"/>
                <a:sym typeface="Arial"/>
              </a:rPr>
              <a:t>Price influences demand for products and services.</a:t>
            </a:r>
            <a:endParaRPr sz="1400" dirty="0">
              <a:latin typeface="Arial"/>
              <a:ea typeface="Arial"/>
              <a:cs typeface="Arial"/>
              <a:sym typeface="Arial"/>
            </a:endParaRPr>
          </a:p>
          <a:p>
            <a:pPr marL="45720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205" name="Google Shape;205;p4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6" name="Google Shape;206;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7" name="Google Shape;207;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1"/>
          <p:cNvSpPr txBox="1">
            <a:spLocks noGrp="1"/>
          </p:cNvSpPr>
          <p:nvPr>
            <p:ph type="title"/>
          </p:nvPr>
        </p:nvSpPr>
        <p:spPr>
          <a:xfrm>
            <a:off x="5337175" y="661600"/>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COST</a:t>
            </a:r>
            <a:endParaRPr b="1">
              <a:latin typeface="Arial"/>
              <a:ea typeface="Arial"/>
              <a:cs typeface="Arial"/>
              <a:sym typeface="Arial"/>
            </a:endParaRPr>
          </a:p>
        </p:txBody>
      </p:sp>
      <p:sp>
        <p:nvSpPr>
          <p:cNvPr id="213" name="Google Shape;213;p41"/>
          <p:cNvSpPr txBox="1">
            <a:spLocks noGrp="1"/>
          </p:cNvSpPr>
          <p:nvPr>
            <p:ph type="body" idx="1"/>
          </p:nvPr>
        </p:nvSpPr>
        <p:spPr>
          <a:xfrm>
            <a:off x="5337175" y="1617975"/>
            <a:ext cx="33117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Cost is the expense incurred for a product or service being sold by a business.  </a:t>
            </a:r>
            <a:endParaRPr>
              <a:latin typeface="Arial"/>
              <a:ea typeface="Arial"/>
              <a:cs typeface="Arial"/>
              <a:sym typeface="Arial"/>
            </a:endParaRPr>
          </a:p>
          <a:p>
            <a:pPr marL="0" lvl="0" indent="0" algn="l" rtl="0">
              <a:spcBef>
                <a:spcPts val="1600"/>
              </a:spcBef>
              <a:spcAft>
                <a:spcPts val="0"/>
              </a:spcAft>
              <a:buNone/>
            </a:pPr>
            <a:r>
              <a:rPr lang="en">
                <a:latin typeface="Arial"/>
                <a:ea typeface="Arial"/>
                <a:cs typeface="Arial"/>
                <a:sym typeface="Arial"/>
              </a:rPr>
              <a:t>There are two types of costs associated with the creation and sale of products and services.  </a:t>
            </a:r>
            <a:endParaRPr>
              <a:latin typeface="Arial"/>
              <a:ea typeface="Arial"/>
              <a:cs typeface="Arial"/>
              <a:sym typeface="Arial"/>
            </a:endParaRPr>
          </a:p>
          <a:p>
            <a:pPr marL="0" lvl="0" indent="0" algn="l" rtl="0">
              <a:spcBef>
                <a:spcPts val="1600"/>
              </a:spcBef>
              <a:spcAft>
                <a:spcPts val="0"/>
              </a:spcAft>
              <a:buNone/>
            </a:pPr>
            <a:r>
              <a:rPr lang="en">
                <a:latin typeface="Arial"/>
                <a:ea typeface="Arial"/>
                <a:cs typeface="Arial"/>
                <a:sym typeface="Arial"/>
              </a:rPr>
              <a:t>1.	Fixed costs</a:t>
            </a:r>
            <a:endParaRPr>
              <a:latin typeface="Arial"/>
              <a:ea typeface="Arial"/>
              <a:cs typeface="Arial"/>
              <a:sym typeface="Arial"/>
            </a:endParaRPr>
          </a:p>
          <a:p>
            <a:pPr marL="0" lvl="0" indent="0" algn="l" rtl="0">
              <a:spcBef>
                <a:spcPts val="1600"/>
              </a:spcBef>
              <a:spcAft>
                <a:spcPts val="0"/>
              </a:spcAft>
              <a:buNone/>
            </a:pPr>
            <a:r>
              <a:rPr lang="en">
                <a:latin typeface="Arial"/>
                <a:ea typeface="Arial"/>
                <a:cs typeface="Arial"/>
                <a:sym typeface="Arial"/>
              </a:rPr>
              <a:t>2.	Variable costs</a:t>
            </a:r>
            <a:endParaRPr>
              <a:latin typeface="Arial"/>
              <a:ea typeface="Arial"/>
              <a:cs typeface="Arial"/>
              <a:sym typeface="Arial"/>
            </a:endParaRPr>
          </a:p>
          <a:p>
            <a:pPr marL="0" lvl="0" indent="0" algn="l" rtl="0">
              <a:spcBef>
                <a:spcPts val="1600"/>
              </a:spcBef>
              <a:spcAft>
                <a:spcPts val="1600"/>
              </a:spcAft>
              <a:buNone/>
            </a:pPr>
            <a:endParaRPr>
              <a:latin typeface="Arial"/>
              <a:ea typeface="Arial"/>
              <a:cs typeface="Arial"/>
              <a:sym typeface="Arial"/>
            </a:endParaRPr>
          </a:p>
        </p:txBody>
      </p:sp>
      <p:cxnSp>
        <p:nvCxnSpPr>
          <p:cNvPr id="214" name="Google Shape;214;p41"/>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1"/>
          <p:cNvPicPr preferRelativeResize="0"/>
          <p:nvPr/>
        </p:nvPicPr>
        <p:blipFill rotWithShape="1">
          <a:blip r:embed="rId3">
            <a:alphaModFix/>
          </a:blip>
          <a:srcRect l="39645" t="-2370" r="4367" b="16467"/>
          <a:stretch/>
        </p:blipFill>
        <p:spPr>
          <a:xfrm>
            <a:off x="-1226475" y="-236700"/>
            <a:ext cx="5518800" cy="6574800"/>
          </a:xfrm>
          <a:prstGeom prst="flowChartDelay">
            <a:avLst/>
          </a:prstGeom>
          <a:noFill/>
          <a:ln>
            <a:noFill/>
          </a:ln>
        </p:spPr>
      </p:pic>
      <p:pic>
        <p:nvPicPr>
          <p:cNvPr id="216" name="Google Shape;216;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7" name="Google Shape;217;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2"/>
          <p:cNvSpPr txBox="1">
            <a:spLocks noGrp="1"/>
          </p:cNvSpPr>
          <p:nvPr>
            <p:ph type="subTitle" idx="1"/>
          </p:nvPr>
        </p:nvSpPr>
        <p:spPr>
          <a:xfrm>
            <a:off x="971900" y="1417425"/>
            <a:ext cx="28716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Fixed costs, sometimes referred to as “overhead expenses”, are expenses that a business must pay to remain in operation.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p:txBody>
      </p:sp>
      <p:sp>
        <p:nvSpPr>
          <p:cNvPr id="223" name="Google Shape;223;p42"/>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FIXED COST</a:t>
            </a:r>
            <a:endParaRPr b="1">
              <a:latin typeface="Arial"/>
              <a:ea typeface="Arial"/>
              <a:cs typeface="Arial"/>
              <a:sym typeface="Arial"/>
            </a:endParaRPr>
          </a:p>
        </p:txBody>
      </p:sp>
      <p:cxnSp>
        <p:nvCxnSpPr>
          <p:cNvPr id="224" name="Google Shape;224;p4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5" name="Google Shape;225;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6" name="Google Shape;226;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27" name="Google Shape;227;p42"/>
          <p:cNvSpPr txBox="1">
            <a:spLocks noGrp="1"/>
          </p:cNvSpPr>
          <p:nvPr>
            <p:ph type="body" idx="2"/>
          </p:nvPr>
        </p:nvSpPr>
        <p:spPr>
          <a:xfrm>
            <a:off x="5095650" y="724975"/>
            <a:ext cx="3468900" cy="332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of fixed costs:</a:t>
            </a:r>
            <a:endParaRPr>
              <a:latin typeface="Arial"/>
              <a:ea typeface="Arial"/>
              <a:cs typeface="Arial"/>
              <a:sym typeface="Arial"/>
            </a:endParaRPr>
          </a:p>
          <a:p>
            <a:pPr marL="0" lvl="0" indent="0" algn="l" rtl="0">
              <a:spcBef>
                <a:spcPts val="1000"/>
              </a:spcBef>
              <a:spcAft>
                <a:spcPts val="0"/>
              </a:spcAft>
              <a:buNone/>
            </a:pP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Rent</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Leased equipment</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Monthly supplies</a:t>
            </a:r>
            <a:endParaRPr>
              <a:latin typeface="Arial"/>
              <a:ea typeface="Arial"/>
              <a:cs typeface="Arial"/>
              <a:sym typeface="Arial"/>
            </a:endParaRPr>
          </a:p>
          <a:p>
            <a:pPr marL="457200" lvl="0" indent="-317500" algn="l" rtl="0">
              <a:spcBef>
                <a:spcPts val="1000"/>
              </a:spcBef>
              <a:spcAft>
                <a:spcPts val="1000"/>
              </a:spcAft>
              <a:buSzPts val="1400"/>
              <a:buFont typeface="Arial"/>
              <a:buChar char="●"/>
            </a:pPr>
            <a:r>
              <a:rPr lang="en">
                <a:latin typeface="Arial"/>
                <a:ea typeface="Arial"/>
                <a:cs typeface="Arial"/>
                <a:sym typeface="Arial"/>
              </a:rPr>
              <a:t>Insurance</a:t>
            </a:r>
            <a:endParaRPr>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43"/>
          <p:cNvSpPr txBox="1">
            <a:spLocks noGrp="1"/>
          </p:cNvSpPr>
          <p:nvPr>
            <p:ph type="subTitle" idx="1"/>
          </p:nvPr>
        </p:nvSpPr>
        <p:spPr>
          <a:xfrm>
            <a:off x="971900" y="1417425"/>
            <a:ext cx="2871600" cy="1235100"/>
          </a:xfrm>
          <a:prstGeom prst="rect">
            <a:avLst/>
          </a:prstGeom>
        </p:spPr>
        <p:txBody>
          <a:bodyPr spcFirstLastPara="1" wrap="square" lIns="91425" tIns="91425" rIns="91425" bIns="91425" anchor="t" anchorCtr="0">
            <a:noAutofit/>
          </a:bodyPr>
          <a:lstStyle/>
          <a:p>
            <a:pPr marL="0" lvl="0" indent="0" algn="l" rtl="0">
              <a:spcBef>
                <a:spcPts val="0"/>
              </a:spcBef>
              <a:spcAft>
                <a:spcPts val="1000"/>
              </a:spcAft>
              <a:buNone/>
            </a:pPr>
            <a:r>
              <a:rPr lang="en">
                <a:latin typeface="Arial"/>
                <a:ea typeface="Arial"/>
                <a:cs typeface="Arial"/>
                <a:sym typeface="Arial"/>
              </a:rPr>
              <a:t>Variable costs are expenses a business incurs that can be adjusted, based on things like production, inventory or sales.</a:t>
            </a:r>
            <a:endParaRPr>
              <a:latin typeface="Arial"/>
              <a:ea typeface="Arial"/>
              <a:cs typeface="Arial"/>
              <a:sym typeface="Arial"/>
            </a:endParaRPr>
          </a:p>
        </p:txBody>
      </p:sp>
      <p:sp>
        <p:nvSpPr>
          <p:cNvPr id="233" name="Google Shape;233;p43"/>
          <p:cNvSpPr txBox="1">
            <a:spLocks noGrp="1"/>
          </p:cNvSpPr>
          <p:nvPr>
            <p:ph type="body" idx="2"/>
          </p:nvPr>
        </p:nvSpPr>
        <p:spPr>
          <a:xfrm>
            <a:off x="5095650" y="724975"/>
            <a:ext cx="3468900" cy="3324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Examples of variable costs include:</a:t>
            </a:r>
            <a:endParaRPr>
              <a:latin typeface="Arial"/>
              <a:ea typeface="Arial"/>
              <a:cs typeface="Arial"/>
              <a:sym typeface="Arial"/>
            </a:endParaRPr>
          </a:p>
          <a:p>
            <a:pPr marL="0" lvl="0" indent="0" algn="l" rtl="0">
              <a:spcBef>
                <a:spcPts val="1000"/>
              </a:spcBef>
              <a:spcAft>
                <a:spcPts val="0"/>
              </a:spcAft>
              <a:buNone/>
            </a:pP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Materials</a:t>
            </a:r>
            <a:endParaRPr>
              <a:latin typeface="Arial"/>
              <a:ea typeface="Arial"/>
              <a:cs typeface="Arial"/>
              <a:sym typeface="Arial"/>
            </a:endParaRPr>
          </a:p>
          <a:p>
            <a:pPr marL="457200" lvl="0" indent="-317500" algn="l" rtl="0">
              <a:spcBef>
                <a:spcPts val="1000"/>
              </a:spcBef>
              <a:spcAft>
                <a:spcPts val="0"/>
              </a:spcAft>
              <a:buSzPts val="1400"/>
              <a:buFont typeface="Arial"/>
              <a:buChar char="●"/>
            </a:pPr>
            <a:r>
              <a:rPr lang="en">
                <a:latin typeface="Arial"/>
                <a:ea typeface="Arial"/>
                <a:cs typeface="Arial"/>
                <a:sym typeface="Arial"/>
              </a:rPr>
              <a:t>Inventory</a:t>
            </a:r>
            <a:endParaRPr>
              <a:latin typeface="Arial"/>
              <a:ea typeface="Arial"/>
              <a:cs typeface="Arial"/>
              <a:sym typeface="Arial"/>
            </a:endParaRPr>
          </a:p>
          <a:p>
            <a:pPr marL="457200" lvl="0" indent="-317500" algn="l" rtl="0">
              <a:spcBef>
                <a:spcPts val="1000"/>
              </a:spcBef>
              <a:spcAft>
                <a:spcPts val="1000"/>
              </a:spcAft>
              <a:buSzPts val="1400"/>
              <a:buFont typeface="Arial"/>
              <a:buChar char="●"/>
            </a:pPr>
            <a:r>
              <a:rPr lang="en">
                <a:latin typeface="Arial"/>
                <a:ea typeface="Arial"/>
                <a:cs typeface="Arial"/>
                <a:sym typeface="Arial"/>
              </a:rPr>
              <a:t>Sales commissions</a:t>
            </a:r>
            <a:endParaRPr>
              <a:latin typeface="Arial"/>
              <a:ea typeface="Arial"/>
              <a:cs typeface="Arial"/>
              <a:sym typeface="Arial"/>
            </a:endParaRPr>
          </a:p>
        </p:txBody>
      </p:sp>
      <p:sp>
        <p:nvSpPr>
          <p:cNvPr id="234" name="Google Shape;234;p43"/>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VARIABLE COSTS</a:t>
            </a:r>
            <a:endParaRPr b="1">
              <a:latin typeface="Arial"/>
              <a:ea typeface="Arial"/>
              <a:cs typeface="Arial"/>
              <a:sym typeface="Arial"/>
            </a:endParaRPr>
          </a:p>
        </p:txBody>
      </p:sp>
      <p:cxnSp>
        <p:nvCxnSpPr>
          <p:cNvPr id="235" name="Google Shape;235;p4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6" name="Google Shape;236;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7" name="Google Shape;237;p4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4"/>
          <p:cNvSpPr txBox="1">
            <a:spLocks noGrp="1"/>
          </p:cNvSpPr>
          <p:nvPr>
            <p:ph type="title"/>
          </p:nvPr>
        </p:nvSpPr>
        <p:spPr>
          <a:xfrm>
            <a:off x="5337175" y="838775"/>
            <a:ext cx="28374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BREAK-EVEN POINT</a:t>
            </a:r>
            <a:endParaRPr b="1">
              <a:latin typeface="Arial"/>
              <a:ea typeface="Arial"/>
              <a:cs typeface="Arial"/>
              <a:sym typeface="Arial"/>
            </a:endParaRPr>
          </a:p>
        </p:txBody>
      </p:sp>
      <p:sp>
        <p:nvSpPr>
          <p:cNvPr id="243" name="Google Shape;243;p44"/>
          <p:cNvSpPr txBox="1">
            <a:spLocks noGrp="1"/>
          </p:cNvSpPr>
          <p:nvPr>
            <p:ph type="body" idx="1"/>
          </p:nvPr>
        </p:nvSpPr>
        <p:spPr>
          <a:xfrm>
            <a:off x="5337175" y="1822400"/>
            <a:ext cx="33117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Before determining a price point, it is important for the business to first identify the break-even point.  </a:t>
            </a:r>
            <a:endParaRPr>
              <a:latin typeface="Arial"/>
              <a:ea typeface="Arial"/>
              <a:cs typeface="Arial"/>
              <a:sym typeface="Arial"/>
            </a:endParaRPr>
          </a:p>
          <a:p>
            <a:pPr marL="0" lvl="0" indent="0" algn="l" rtl="0">
              <a:spcBef>
                <a:spcPts val="1600"/>
              </a:spcBef>
              <a:spcAft>
                <a:spcPts val="0"/>
              </a:spcAft>
              <a:buNone/>
            </a:pPr>
            <a:r>
              <a:rPr lang="en">
                <a:latin typeface="Arial"/>
                <a:ea typeface="Arial"/>
                <a:cs typeface="Arial"/>
                <a:sym typeface="Arial"/>
              </a:rPr>
              <a:t>The break-even point occurs when the total cost and total revenue are equal.  In other words, there is no loss or gain for the business at the break-even point. </a:t>
            </a:r>
            <a:endParaRPr>
              <a:latin typeface="Arial"/>
              <a:ea typeface="Arial"/>
              <a:cs typeface="Arial"/>
              <a:sym typeface="Arial"/>
            </a:endParaRPr>
          </a:p>
          <a:p>
            <a:pPr marL="0" lvl="0" indent="0" algn="l" rtl="0">
              <a:spcBef>
                <a:spcPts val="1600"/>
              </a:spcBef>
              <a:spcAft>
                <a:spcPts val="1600"/>
              </a:spcAft>
              <a:buNone/>
            </a:pPr>
            <a:endParaRPr>
              <a:latin typeface="Arial"/>
              <a:ea typeface="Arial"/>
              <a:cs typeface="Arial"/>
              <a:sym typeface="Arial"/>
            </a:endParaRPr>
          </a:p>
        </p:txBody>
      </p:sp>
      <p:cxnSp>
        <p:nvCxnSpPr>
          <p:cNvPr id="244" name="Google Shape;244;p44"/>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45" name="Google Shape;245;p44"/>
          <p:cNvPicPr preferRelativeResize="0"/>
          <p:nvPr/>
        </p:nvPicPr>
        <p:blipFill rotWithShape="1">
          <a:blip r:embed="rId3">
            <a:alphaModFix/>
          </a:blip>
          <a:srcRect l="21369" r="22689"/>
          <a:stretch/>
        </p:blipFill>
        <p:spPr>
          <a:xfrm>
            <a:off x="-340675" y="-236700"/>
            <a:ext cx="4632900" cy="5519700"/>
          </a:xfrm>
          <a:prstGeom prst="flowChartDelay">
            <a:avLst/>
          </a:prstGeom>
          <a:noFill/>
          <a:ln>
            <a:noFill/>
          </a:ln>
        </p:spPr>
      </p:pic>
      <p:pic>
        <p:nvPicPr>
          <p:cNvPr id="246" name="Google Shape;246;p4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47" name="Google Shape;247;p4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1480</Words>
  <Application>Microsoft Macintosh PowerPoint</Application>
  <PresentationFormat>On-screen Show (16:9)</PresentationFormat>
  <Paragraphs>151</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Montserrat</vt:lpstr>
      <vt:lpstr>Montserrat Medium</vt:lpstr>
      <vt:lpstr>Arial</vt:lpstr>
      <vt:lpstr>Oswald</vt:lpstr>
      <vt:lpstr>Montserrat ExtraBold</vt:lpstr>
      <vt:lpstr>Futuristic Background by Slidesgo</vt:lpstr>
      <vt:lpstr>PRICING</vt:lpstr>
      <vt:lpstr>PRICE</vt:lpstr>
      <vt:lpstr>$350</vt:lpstr>
      <vt:lpstr>BENEFITS</vt:lpstr>
      <vt:lpstr>WHY IS PRICE IMPORTANT TO MARKETERS?</vt:lpstr>
      <vt:lpstr>COST</vt:lpstr>
      <vt:lpstr>FIXED COST</vt:lpstr>
      <vt:lpstr>VARIABLE COSTS</vt:lpstr>
      <vt:lpstr>BREAK-EVEN POINT</vt:lpstr>
      <vt:lpstr>CONTRIBUTION MARGIN</vt:lpstr>
      <vt:lpstr>BREAK-EVEN EXAMPLE</vt:lpstr>
      <vt:lpstr>CALCULATING CONTRIBUTION  MARGIN </vt:lpstr>
      <vt:lpstr>BREAK-EVEN EXAMPLE</vt:lpstr>
      <vt:lpstr>BREAK-EVEN  EXAMPLE</vt:lpstr>
      <vt:lpstr>GOVERNMENT REGULATION</vt:lpstr>
      <vt:lpstr>INFLATION</vt:lpstr>
      <vt:lpstr>MONOPOLY</vt:lpstr>
      <vt:lpstr>BAIT AND SWITCH</vt:lpstr>
      <vt:lpstr>PRICE FIXING</vt:lpstr>
      <vt:lpstr>FALSE ADVERTISING</vt:lpstr>
      <vt:lpstr>ESTABLISHING PRICE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PRICING</dc:title>
  <cp:lastModifiedBy>Chris Lindauer</cp:lastModifiedBy>
  <cp:revision>1</cp:revision>
  <dcterms:modified xsi:type="dcterms:W3CDTF">2022-03-16T04:32:40Z</dcterms:modified>
</cp:coreProperties>
</file>