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 id="2147483684"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e551e442c7_1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e551e442c7_1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551e442c7_1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e551e442c7_1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e551e442c7_1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e551e442c7_1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e551e442c7_1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e551e442c7_1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e551e442c7_1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e551e442c7_1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551e442c7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e551e442c7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e551e442c7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e551e442c7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e551e442c7_1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e551e442c7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e551e442c7_1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e551e442c7_1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e551e442c7_1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e551e442c7_1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551e442c7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551e442c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e551e442c7_1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e551e442c7_1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40250" y="1903475"/>
            <a:ext cx="52635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IMPORTANT MILESTONES</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1.5</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47"/>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1931</a:t>
            </a:r>
            <a:endParaRPr b="1">
              <a:latin typeface="Arial"/>
              <a:ea typeface="Arial"/>
              <a:cs typeface="Arial"/>
              <a:sym typeface="Arial"/>
            </a:endParaRPr>
          </a:p>
        </p:txBody>
      </p:sp>
      <p:sp>
        <p:nvSpPr>
          <p:cNvPr id="292" name="Google Shape;292;p47"/>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TV TECH</a:t>
            </a:r>
            <a:endParaRPr b="1">
              <a:latin typeface="Arial"/>
              <a:ea typeface="Arial"/>
              <a:cs typeface="Arial"/>
              <a:sym typeface="Arial"/>
            </a:endParaRPr>
          </a:p>
        </p:txBody>
      </p:sp>
      <p:sp>
        <p:nvSpPr>
          <p:cNvPr id="293" name="Google Shape;293;p47"/>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first color television sets are offered to consumers</a:t>
            </a:r>
            <a:endParaRPr>
              <a:latin typeface="Arial"/>
              <a:ea typeface="Arial"/>
              <a:cs typeface="Arial"/>
              <a:sym typeface="Arial"/>
            </a:endParaRPr>
          </a:p>
        </p:txBody>
      </p:sp>
      <p:sp>
        <p:nvSpPr>
          <p:cNvPr id="294" name="Google Shape;294;p47"/>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THEME PARKS</a:t>
            </a:r>
            <a:endParaRPr b="1">
              <a:latin typeface="Arial"/>
              <a:ea typeface="Arial"/>
              <a:cs typeface="Arial"/>
              <a:sym typeface="Arial"/>
            </a:endParaRPr>
          </a:p>
        </p:txBody>
      </p:sp>
      <p:sp>
        <p:nvSpPr>
          <p:cNvPr id="295" name="Google Shape;295;p47"/>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Disneyland opens in Anaheim, California</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296" name="Google Shape;296;p47"/>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BROADCASTS</a:t>
            </a:r>
            <a:endParaRPr b="1">
              <a:latin typeface="Arial"/>
              <a:ea typeface="Arial"/>
              <a:cs typeface="Arial"/>
              <a:sym typeface="Arial"/>
            </a:endParaRPr>
          </a:p>
        </p:txBody>
      </p:sp>
      <p:sp>
        <p:nvSpPr>
          <p:cNvPr id="297" name="Google Shape;297;p47"/>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RCA establishes the National Broadcasting Company (NBC)</a:t>
            </a:r>
            <a:endParaRPr>
              <a:latin typeface="Arial"/>
              <a:ea typeface="Arial"/>
              <a:cs typeface="Arial"/>
              <a:sym typeface="Arial"/>
            </a:endParaRPr>
          </a:p>
        </p:txBody>
      </p:sp>
      <p:sp>
        <p:nvSpPr>
          <p:cNvPr id="298" name="Google Shape;298;p47"/>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1951</a:t>
            </a:r>
            <a:endParaRPr b="1">
              <a:latin typeface="Arial"/>
              <a:ea typeface="Arial"/>
              <a:cs typeface="Arial"/>
              <a:sym typeface="Arial"/>
            </a:endParaRPr>
          </a:p>
        </p:txBody>
      </p:sp>
      <p:sp>
        <p:nvSpPr>
          <p:cNvPr id="299" name="Google Shape;299;p47"/>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1955</a:t>
            </a:r>
            <a:endParaRPr b="1">
              <a:latin typeface="Arial"/>
              <a:ea typeface="Arial"/>
              <a:cs typeface="Arial"/>
              <a:sym typeface="Arial"/>
            </a:endParaRPr>
          </a:p>
        </p:txBody>
      </p:sp>
      <p:cxnSp>
        <p:nvCxnSpPr>
          <p:cNvPr id="300" name="Google Shape;300;p47"/>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01" name="Google Shape;301;p47"/>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02" name="Google Shape;302;p47"/>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03" name="Google Shape;303;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4" name="Google Shape;304;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8"/>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1961</a:t>
            </a:r>
            <a:endParaRPr b="1">
              <a:latin typeface="Arial"/>
              <a:ea typeface="Arial"/>
              <a:cs typeface="Arial"/>
              <a:sym typeface="Arial"/>
            </a:endParaRPr>
          </a:p>
        </p:txBody>
      </p:sp>
      <p:sp>
        <p:nvSpPr>
          <p:cNvPr id="310" name="Google Shape;310;p48"/>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NEWS</a:t>
            </a:r>
            <a:endParaRPr b="1">
              <a:latin typeface="Arial"/>
              <a:ea typeface="Arial"/>
              <a:cs typeface="Arial"/>
              <a:sym typeface="Arial"/>
            </a:endParaRPr>
          </a:p>
        </p:txBody>
      </p:sp>
      <p:sp>
        <p:nvSpPr>
          <p:cNvPr id="311" name="Google Shape;311;p48"/>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Turner Cable Network launches the first all-news television network, CNN</a:t>
            </a:r>
            <a:endParaRPr>
              <a:latin typeface="Arial"/>
              <a:ea typeface="Arial"/>
              <a:cs typeface="Arial"/>
              <a:sym typeface="Arial"/>
            </a:endParaRPr>
          </a:p>
        </p:txBody>
      </p:sp>
      <p:sp>
        <p:nvSpPr>
          <p:cNvPr id="312" name="Google Shape;312;p48"/>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PC INTRODUCED</a:t>
            </a:r>
            <a:endParaRPr b="1">
              <a:latin typeface="Arial"/>
              <a:ea typeface="Arial"/>
              <a:cs typeface="Arial"/>
              <a:sym typeface="Arial"/>
            </a:endParaRPr>
          </a:p>
        </p:txBody>
      </p:sp>
      <p:sp>
        <p:nvSpPr>
          <p:cNvPr id="313" name="Google Shape;313;p48"/>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IBM makes the first personal computers available for consumers</a:t>
            </a:r>
            <a:endParaRPr>
              <a:latin typeface="Arial"/>
              <a:ea typeface="Arial"/>
              <a:cs typeface="Arial"/>
              <a:sym typeface="Arial"/>
            </a:endParaRPr>
          </a:p>
        </p:txBody>
      </p:sp>
      <p:sp>
        <p:nvSpPr>
          <p:cNvPr id="314" name="Google Shape;314;p48"/>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SIX FLAGS</a:t>
            </a:r>
            <a:endParaRPr b="1">
              <a:latin typeface="Arial"/>
              <a:ea typeface="Arial"/>
              <a:cs typeface="Arial"/>
              <a:sym typeface="Arial"/>
            </a:endParaRPr>
          </a:p>
        </p:txBody>
      </p:sp>
      <p:sp>
        <p:nvSpPr>
          <p:cNvPr id="315" name="Google Shape;315;p48"/>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first regional theme park, Six Flags, opens in Texas</a:t>
            </a:r>
            <a:endParaRPr>
              <a:latin typeface="Arial"/>
              <a:ea typeface="Arial"/>
              <a:cs typeface="Arial"/>
              <a:sym typeface="Arial"/>
            </a:endParaRPr>
          </a:p>
        </p:txBody>
      </p:sp>
      <p:sp>
        <p:nvSpPr>
          <p:cNvPr id="316" name="Google Shape;316;p48"/>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1980</a:t>
            </a:r>
            <a:endParaRPr b="1">
              <a:latin typeface="Arial"/>
              <a:ea typeface="Arial"/>
              <a:cs typeface="Arial"/>
              <a:sym typeface="Arial"/>
            </a:endParaRPr>
          </a:p>
        </p:txBody>
      </p:sp>
      <p:sp>
        <p:nvSpPr>
          <p:cNvPr id="317" name="Google Shape;317;p48"/>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1981</a:t>
            </a:r>
            <a:endParaRPr b="1">
              <a:latin typeface="Arial"/>
              <a:ea typeface="Arial"/>
              <a:cs typeface="Arial"/>
              <a:sym typeface="Arial"/>
            </a:endParaRPr>
          </a:p>
        </p:txBody>
      </p:sp>
      <p:cxnSp>
        <p:nvCxnSpPr>
          <p:cNvPr id="318" name="Google Shape;318;p48"/>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19" name="Google Shape;319;p48"/>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20" name="Google Shape;320;p48"/>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21" name="Google Shape;321;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2" name="Google Shape;322;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9"/>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1981</a:t>
            </a:r>
            <a:endParaRPr b="1">
              <a:latin typeface="Arial"/>
              <a:ea typeface="Arial"/>
              <a:cs typeface="Arial"/>
              <a:sym typeface="Arial"/>
            </a:endParaRPr>
          </a:p>
        </p:txBody>
      </p:sp>
      <p:sp>
        <p:nvSpPr>
          <p:cNvPr id="328" name="Google Shape;328;p49"/>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CD</a:t>
            </a:r>
            <a:endParaRPr b="1">
              <a:latin typeface="Arial"/>
              <a:ea typeface="Arial"/>
              <a:cs typeface="Arial"/>
              <a:sym typeface="Arial"/>
            </a:endParaRPr>
          </a:p>
        </p:txBody>
      </p:sp>
      <p:sp>
        <p:nvSpPr>
          <p:cNvPr id="329" name="Google Shape;329;p49"/>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first compact disc is released</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330" name="Google Shape;330;p49"/>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SUPER MARIO</a:t>
            </a:r>
            <a:endParaRPr b="1">
              <a:latin typeface="Arial"/>
              <a:ea typeface="Arial"/>
              <a:cs typeface="Arial"/>
              <a:sym typeface="Arial"/>
            </a:endParaRPr>
          </a:p>
        </p:txBody>
      </p:sp>
      <p:sp>
        <p:nvSpPr>
          <p:cNvPr id="331" name="Google Shape;331;p49"/>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Nintendo introduces its home entertainment system for video games</a:t>
            </a:r>
            <a:endParaRPr>
              <a:latin typeface="Arial"/>
              <a:ea typeface="Arial"/>
              <a:cs typeface="Arial"/>
              <a:sym typeface="Arial"/>
            </a:endParaRPr>
          </a:p>
        </p:txBody>
      </p:sp>
      <p:sp>
        <p:nvSpPr>
          <p:cNvPr id="332" name="Google Shape;332;p49"/>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MTV</a:t>
            </a:r>
            <a:endParaRPr b="1">
              <a:latin typeface="Arial"/>
              <a:ea typeface="Arial"/>
              <a:cs typeface="Arial"/>
              <a:sym typeface="Arial"/>
            </a:endParaRPr>
          </a:p>
        </p:txBody>
      </p:sp>
      <p:sp>
        <p:nvSpPr>
          <p:cNvPr id="333" name="Google Shape;333;p49"/>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Music Television (MTV) is launched</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334" name="Google Shape;334;p49"/>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1983</a:t>
            </a:r>
            <a:endParaRPr b="1">
              <a:latin typeface="Arial"/>
              <a:ea typeface="Arial"/>
              <a:cs typeface="Arial"/>
              <a:sym typeface="Arial"/>
            </a:endParaRPr>
          </a:p>
        </p:txBody>
      </p:sp>
      <p:sp>
        <p:nvSpPr>
          <p:cNvPr id="335" name="Google Shape;335;p49"/>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1985</a:t>
            </a:r>
            <a:endParaRPr b="1">
              <a:latin typeface="Arial"/>
              <a:ea typeface="Arial"/>
              <a:cs typeface="Arial"/>
              <a:sym typeface="Arial"/>
            </a:endParaRPr>
          </a:p>
        </p:txBody>
      </p:sp>
      <p:cxnSp>
        <p:nvCxnSpPr>
          <p:cNvPr id="336" name="Google Shape;336;p49"/>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37" name="Google Shape;337;p49"/>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38" name="Google Shape;338;p49"/>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39" name="Google Shape;339;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40" name="Google Shape;340;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50"/>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1996</a:t>
            </a:r>
            <a:endParaRPr b="1">
              <a:latin typeface="Arial"/>
              <a:ea typeface="Arial"/>
              <a:cs typeface="Arial"/>
              <a:sym typeface="Arial"/>
            </a:endParaRPr>
          </a:p>
        </p:txBody>
      </p:sp>
      <p:sp>
        <p:nvSpPr>
          <p:cNvPr id="346" name="Google Shape;346;p50"/>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iTUNES</a:t>
            </a:r>
            <a:endParaRPr b="1">
              <a:latin typeface="Arial"/>
              <a:ea typeface="Arial"/>
              <a:cs typeface="Arial"/>
              <a:sym typeface="Arial"/>
            </a:endParaRPr>
          </a:p>
        </p:txBody>
      </p:sp>
      <p:sp>
        <p:nvSpPr>
          <p:cNvPr id="347" name="Google Shape;347;p50"/>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Apple introduces iTunes, the first commercial online music service</a:t>
            </a:r>
            <a:endParaRPr>
              <a:latin typeface="Arial"/>
              <a:ea typeface="Arial"/>
              <a:cs typeface="Arial"/>
              <a:sym typeface="Arial"/>
            </a:endParaRPr>
          </a:p>
        </p:txBody>
      </p:sp>
      <p:sp>
        <p:nvSpPr>
          <p:cNvPr id="348" name="Google Shape;348;p50"/>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Wii</a:t>
            </a:r>
            <a:endParaRPr b="1">
              <a:latin typeface="Arial"/>
              <a:ea typeface="Arial"/>
              <a:cs typeface="Arial"/>
              <a:sym typeface="Arial"/>
            </a:endParaRPr>
          </a:p>
        </p:txBody>
      </p:sp>
      <p:sp>
        <p:nvSpPr>
          <p:cNvPr id="349" name="Google Shape;349;p50"/>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Nintendo launches the Wii platform, revolutionizing the video game industry with the introduction of motion sensor technology</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350" name="Google Shape;350;p50"/>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MP3</a:t>
            </a:r>
            <a:endParaRPr b="1">
              <a:latin typeface="Arial"/>
              <a:ea typeface="Arial"/>
              <a:cs typeface="Arial"/>
              <a:sym typeface="Arial"/>
            </a:endParaRPr>
          </a:p>
        </p:txBody>
      </p:sp>
      <p:sp>
        <p:nvSpPr>
          <p:cNvPr id="351" name="Google Shape;351;p50"/>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German inventor Fraunhofer Gesellschaft receives a patent for MP3 technology</a:t>
            </a:r>
            <a:endParaRPr>
              <a:latin typeface="Arial"/>
              <a:ea typeface="Arial"/>
              <a:cs typeface="Arial"/>
              <a:sym typeface="Arial"/>
            </a:endParaRPr>
          </a:p>
        </p:txBody>
      </p:sp>
      <p:sp>
        <p:nvSpPr>
          <p:cNvPr id="352" name="Google Shape;352;p50"/>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2003</a:t>
            </a:r>
            <a:endParaRPr b="1">
              <a:latin typeface="Arial"/>
              <a:ea typeface="Arial"/>
              <a:cs typeface="Arial"/>
              <a:sym typeface="Arial"/>
            </a:endParaRPr>
          </a:p>
        </p:txBody>
      </p:sp>
      <p:sp>
        <p:nvSpPr>
          <p:cNvPr id="353" name="Google Shape;353;p50"/>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2006</a:t>
            </a:r>
            <a:endParaRPr b="1">
              <a:latin typeface="Arial"/>
              <a:ea typeface="Arial"/>
              <a:cs typeface="Arial"/>
              <a:sym typeface="Arial"/>
            </a:endParaRPr>
          </a:p>
        </p:txBody>
      </p:sp>
      <p:cxnSp>
        <p:nvCxnSpPr>
          <p:cNvPr id="354" name="Google Shape;354;p50"/>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55" name="Google Shape;355;p50"/>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56" name="Google Shape;356;p50"/>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57" name="Google Shape;357;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58" name="Google Shape;358;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51"/>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2009</a:t>
            </a:r>
            <a:endParaRPr b="1">
              <a:latin typeface="Arial"/>
              <a:ea typeface="Arial"/>
              <a:cs typeface="Arial"/>
              <a:sym typeface="Arial"/>
            </a:endParaRPr>
          </a:p>
        </p:txBody>
      </p:sp>
      <p:sp>
        <p:nvSpPr>
          <p:cNvPr id="364" name="Google Shape;364;p51"/>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TWITCH</a:t>
            </a:r>
            <a:endParaRPr b="1">
              <a:latin typeface="Arial"/>
              <a:ea typeface="Arial"/>
              <a:cs typeface="Arial"/>
              <a:sym typeface="Arial"/>
            </a:endParaRPr>
          </a:p>
        </p:txBody>
      </p:sp>
      <p:sp>
        <p:nvSpPr>
          <p:cNvPr id="365" name="Google Shape;365;p51"/>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Justin.tv spins off its gaming division as Twitch, creating the platform that helped fuel the explosive growth of eSports</a:t>
            </a:r>
            <a:endParaRPr>
              <a:latin typeface="Arial"/>
              <a:ea typeface="Arial"/>
              <a:cs typeface="Arial"/>
              <a:sym typeface="Arial"/>
            </a:endParaRPr>
          </a:p>
        </p:txBody>
      </p:sp>
      <p:sp>
        <p:nvSpPr>
          <p:cNvPr id="366" name="Google Shape;366;p51"/>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POKEMON GO</a:t>
            </a:r>
            <a:endParaRPr b="1">
              <a:latin typeface="Arial"/>
              <a:ea typeface="Arial"/>
              <a:cs typeface="Arial"/>
              <a:sym typeface="Arial"/>
            </a:endParaRPr>
          </a:p>
        </p:txBody>
      </p:sp>
      <p:sp>
        <p:nvSpPr>
          <p:cNvPr id="367" name="Google Shape;367;p51"/>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 Augmented reality goes mainstream with the introduction of Pokémon Go </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368" name="Google Shape;368;p51"/>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KINDLE</a:t>
            </a:r>
            <a:endParaRPr b="1">
              <a:latin typeface="Arial"/>
              <a:ea typeface="Arial"/>
              <a:cs typeface="Arial"/>
              <a:sym typeface="Arial"/>
            </a:endParaRPr>
          </a:p>
        </p:txBody>
      </p:sp>
      <p:sp>
        <p:nvSpPr>
          <p:cNvPr id="369" name="Google Shape;369;p51"/>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Amazon introduces a digital book “e-reader” device known as the Kindle</a:t>
            </a:r>
            <a:endParaRPr>
              <a:latin typeface="Arial"/>
              <a:ea typeface="Arial"/>
              <a:cs typeface="Arial"/>
              <a:sym typeface="Arial"/>
            </a:endParaRPr>
          </a:p>
        </p:txBody>
      </p:sp>
      <p:sp>
        <p:nvSpPr>
          <p:cNvPr id="370" name="Google Shape;370;p51"/>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2011</a:t>
            </a:r>
            <a:endParaRPr b="1">
              <a:latin typeface="Arial"/>
              <a:ea typeface="Arial"/>
              <a:cs typeface="Arial"/>
              <a:sym typeface="Arial"/>
            </a:endParaRPr>
          </a:p>
        </p:txBody>
      </p:sp>
      <p:sp>
        <p:nvSpPr>
          <p:cNvPr id="371" name="Google Shape;371;p51"/>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2016</a:t>
            </a:r>
            <a:endParaRPr b="1">
              <a:latin typeface="Arial"/>
              <a:ea typeface="Arial"/>
              <a:cs typeface="Arial"/>
              <a:sym typeface="Arial"/>
            </a:endParaRPr>
          </a:p>
        </p:txBody>
      </p:sp>
      <p:cxnSp>
        <p:nvCxnSpPr>
          <p:cNvPr id="372" name="Google Shape;372;p51"/>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73" name="Google Shape;373;p51"/>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374" name="Google Shape;374;p51"/>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75" name="Google Shape;375;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76" name="Google Shape;376;p5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pic>
        <p:nvPicPr>
          <p:cNvPr id="381" name="Google Shape;381;p52"/>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MILESTONES</a:t>
            </a:r>
            <a:endParaRPr b="1">
              <a:latin typeface="Arial"/>
              <a:ea typeface="Arial"/>
              <a:cs typeface="Arial"/>
              <a:sym typeface="Arial"/>
            </a:endParaRPr>
          </a:p>
        </p:txBody>
      </p:sp>
      <p:sp>
        <p:nvSpPr>
          <p:cNvPr id="172" name="Google Shape;172;p39"/>
          <p:cNvSpPr txBox="1">
            <a:spLocks noGrp="1"/>
          </p:cNvSpPr>
          <p:nvPr>
            <p:ph type="subTitle" idx="1"/>
          </p:nvPr>
        </p:nvSpPr>
        <p:spPr>
          <a:xfrm>
            <a:off x="938500" y="1093575"/>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There have been several significant dates in the history of the sports (as it relates to the business of sports) that helped to expand the size and scope of the industry as we know it today.</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76" name="Google Shape;176;p39"/>
          <p:cNvPicPr preferRelativeResize="0"/>
          <p:nvPr/>
        </p:nvPicPr>
        <p:blipFill rotWithShape="1">
          <a:blip r:embed="rId4">
            <a:alphaModFix/>
          </a:blip>
          <a:srcRect l="9014" t="2583" r="9770" b="1741"/>
          <a:stretch/>
        </p:blipFill>
        <p:spPr>
          <a:xfrm>
            <a:off x="5028300" y="1127125"/>
            <a:ext cx="3603600" cy="2222700"/>
          </a:xfrm>
          <a:prstGeom prst="snip2DiagRect">
            <a:avLst>
              <a:gd name="adj1" fmla="val 0"/>
              <a:gd name="adj2" fmla="val 16667"/>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40"/>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1869</a:t>
            </a:r>
            <a:endParaRPr b="1">
              <a:latin typeface="Arial"/>
              <a:ea typeface="Arial"/>
              <a:cs typeface="Arial"/>
              <a:sym typeface="Arial"/>
            </a:endParaRPr>
          </a:p>
        </p:txBody>
      </p:sp>
      <p:sp>
        <p:nvSpPr>
          <p:cNvPr id="182" name="Google Shape;182;p40"/>
          <p:cNvSpPr txBox="1">
            <a:spLocks noGrp="1"/>
          </p:cNvSpPr>
          <p:nvPr>
            <p:ph type="title"/>
          </p:nvPr>
        </p:nvSpPr>
        <p:spPr>
          <a:xfrm>
            <a:off x="3302750" y="138527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ENDORSEMENT</a:t>
            </a:r>
            <a:endParaRPr b="1">
              <a:latin typeface="Arial"/>
              <a:ea typeface="Arial"/>
              <a:cs typeface="Arial"/>
              <a:sym typeface="Arial"/>
            </a:endParaRPr>
          </a:p>
        </p:txBody>
      </p:sp>
      <p:sp>
        <p:nvSpPr>
          <p:cNvPr id="183" name="Google Shape;183;p40"/>
          <p:cNvSpPr txBox="1">
            <a:spLocks noGrp="1"/>
          </p:cNvSpPr>
          <p:nvPr>
            <p:ph type="subTitle" idx="1"/>
          </p:nvPr>
        </p:nvSpPr>
        <p:spPr>
          <a:xfrm>
            <a:off x="3403547"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First known individual player endorsement deal is struck when baseball player Honus Wagner agrees to endorse Louisville Slugger, a brand of wooden baseball bats</a:t>
            </a:r>
            <a:endParaRPr>
              <a:latin typeface="Arial"/>
              <a:ea typeface="Arial"/>
              <a:cs typeface="Arial"/>
              <a:sym typeface="Arial"/>
            </a:endParaRPr>
          </a:p>
        </p:txBody>
      </p:sp>
      <p:sp>
        <p:nvSpPr>
          <p:cNvPr id="184" name="Google Shape;184;p40"/>
          <p:cNvSpPr txBox="1">
            <a:spLocks noGrp="1"/>
          </p:cNvSpPr>
          <p:nvPr>
            <p:ph type="title" idx="2"/>
          </p:nvPr>
        </p:nvSpPr>
        <p:spPr>
          <a:xfrm>
            <a:off x="6109499" y="1385275"/>
            <a:ext cx="26679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STADIUMS</a:t>
            </a:r>
            <a:endParaRPr b="1">
              <a:latin typeface="Arial"/>
              <a:ea typeface="Arial"/>
              <a:cs typeface="Arial"/>
              <a:sym typeface="Arial"/>
            </a:endParaRPr>
          </a:p>
        </p:txBody>
      </p:sp>
      <p:sp>
        <p:nvSpPr>
          <p:cNvPr id="185" name="Google Shape;185;p40"/>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Fenway Park opens, becoming the first major league sports stadium </a:t>
            </a:r>
            <a:endParaRPr>
              <a:latin typeface="Arial"/>
              <a:ea typeface="Arial"/>
              <a:cs typeface="Arial"/>
              <a:sym typeface="Arial"/>
            </a:endParaRPr>
          </a:p>
        </p:txBody>
      </p:sp>
      <p:sp>
        <p:nvSpPr>
          <p:cNvPr id="186" name="Google Shape;186;p40"/>
          <p:cNvSpPr txBox="1">
            <a:spLocks noGrp="1"/>
          </p:cNvSpPr>
          <p:nvPr>
            <p:ph type="title" idx="4"/>
          </p:nvPr>
        </p:nvSpPr>
        <p:spPr>
          <a:xfrm>
            <a:off x="468997" y="1367400"/>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PAYDAY</a:t>
            </a:r>
            <a:endParaRPr b="1">
              <a:latin typeface="Arial"/>
              <a:ea typeface="Arial"/>
              <a:cs typeface="Arial"/>
              <a:sym typeface="Arial"/>
            </a:endParaRPr>
          </a:p>
        </p:txBody>
      </p:sp>
      <p:sp>
        <p:nvSpPr>
          <p:cNvPr id="187" name="Google Shape;187;p40"/>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Cincinnati Red Stockings become the first sports team in history to have each member of the team on salary</a:t>
            </a:r>
            <a:endParaRPr>
              <a:latin typeface="Arial"/>
              <a:ea typeface="Arial"/>
              <a:cs typeface="Arial"/>
              <a:sym typeface="Arial"/>
            </a:endParaRPr>
          </a:p>
        </p:txBody>
      </p:sp>
      <p:sp>
        <p:nvSpPr>
          <p:cNvPr id="188" name="Google Shape;188;p40"/>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1905</a:t>
            </a:r>
            <a:endParaRPr b="1">
              <a:latin typeface="Arial"/>
              <a:ea typeface="Arial"/>
              <a:cs typeface="Arial"/>
              <a:sym typeface="Arial"/>
            </a:endParaRPr>
          </a:p>
        </p:txBody>
      </p:sp>
      <p:sp>
        <p:nvSpPr>
          <p:cNvPr id="189" name="Google Shape;189;p40"/>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1912</a:t>
            </a:r>
            <a:endParaRPr b="1">
              <a:latin typeface="Arial"/>
              <a:ea typeface="Arial"/>
              <a:cs typeface="Arial"/>
              <a:sym typeface="Arial"/>
            </a:endParaRPr>
          </a:p>
        </p:txBody>
      </p:sp>
      <p:cxnSp>
        <p:nvCxnSpPr>
          <p:cNvPr id="190" name="Google Shape;190;p40"/>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191" name="Google Shape;191;p40"/>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192" name="Google Shape;192;p40"/>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93" name="Google Shape;193;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4" name="Google Shape;194;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41"/>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1928</a:t>
            </a:r>
            <a:endParaRPr b="1">
              <a:latin typeface="Arial"/>
              <a:ea typeface="Arial"/>
              <a:cs typeface="Arial"/>
              <a:sym typeface="Arial"/>
            </a:endParaRPr>
          </a:p>
        </p:txBody>
      </p:sp>
      <p:sp>
        <p:nvSpPr>
          <p:cNvPr id="200" name="Google Shape;200;p41"/>
          <p:cNvSpPr txBox="1">
            <a:spLocks noGrp="1"/>
          </p:cNvSpPr>
          <p:nvPr>
            <p:ph type="title"/>
          </p:nvPr>
        </p:nvSpPr>
        <p:spPr>
          <a:xfrm>
            <a:off x="3302750" y="138527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BROADCASTS</a:t>
            </a:r>
            <a:endParaRPr b="1">
              <a:latin typeface="Arial"/>
              <a:ea typeface="Arial"/>
              <a:cs typeface="Arial"/>
              <a:sym typeface="Arial"/>
            </a:endParaRPr>
          </a:p>
        </p:txBody>
      </p:sp>
      <p:sp>
        <p:nvSpPr>
          <p:cNvPr id="201" name="Google Shape;201;p41"/>
          <p:cNvSpPr txBox="1">
            <a:spLocks noGrp="1"/>
          </p:cNvSpPr>
          <p:nvPr>
            <p:ph type="subTitle" idx="1"/>
          </p:nvPr>
        </p:nvSpPr>
        <p:spPr>
          <a:xfrm>
            <a:off x="3403547"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A college baseball game between the Columbia Lions and Princeton Tigers is broadcast by NBC, becoming the first televised sporting event in the U.S.</a:t>
            </a:r>
            <a:endParaRPr>
              <a:latin typeface="Arial"/>
              <a:ea typeface="Arial"/>
              <a:cs typeface="Arial"/>
              <a:sym typeface="Arial"/>
            </a:endParaRPr>
          </a:p>
        </p:txBody>
      </p:sp>
      <p:sp>
        <p:nvSpPr>
          <p:cNvPr id="202" name="Google Shape;202;p41"/>
          <p:cNvSpPr txBox="1">
            <a:spLocks noGrp="1"/>
          </p:cNvSpPr>
          <p:nvPr>
            <p:ph type="title" idx="2"/>
          </p:nvPr>
        </p:nvSpPr>
        <p:spPr>
          <a:xfrm>
            <a:off x="6109499" y="1385275"/>
            <a:ext cx="26679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A WIN FOR WOMEN</a:t>
            </a:r>
            <a:endParaRPr b="1">
              <a:latin typeface="Arial"/>
              <a:ea typeface="Arial"/>
              <a:cs typeface="Arial"/>
              <a:sym typeface="Arial"/>
            </a:endParaRPr>
          </a:p>
        </p:txBody>
      </p:sp>
      <p:sp>
        <p:nvSpPr>
          <p:cNvPr id="203" name="Google Shape;203;p41"/>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first major female endorsement deal takes place with Wilson Sporting Goods agreeing to sponsor the Ladies Professional Golf Association (LPGA)</a:t>
            </a:r>
            <a:endParaRPr>
              <a:latin typeface="Arial"/>
              <a:ea typeface="Arial"/>
              <a:cs typeface="Arial"/>
              <a:sym typeface="Arial"/>
            </a:endParaRPr>
          </a:p>
        </p:txBody>
      </p:sp>
      <p:sp>
        <p:nvSpPr>
          <p:cNvPr id="204" name="Google Shape;204;p41"/>
          <p:cNvSpPr txBox="1">
            <a:spLocks noGrp="1"/>
          </p:cNvSpPr>
          <p:nvPr>
            <p:ph type="title" idx="4"/>
          </p:nvPr>
        </p:nvSpPr>
        <p:spPr>
          <a:xfrm>
            <a:off x="468997" y="1367400"/>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SPONSORSHIP</a:t>
            </a:r>
            <a:endParaRPr b="1">
              <a:latin typeface="Arial"/>
              <a:ea typeface="Arial"/>
              <a:cs typeface="Arial"/>
              <a:sym typeface="Arial"/>
            </a:endParaRPr>
          </a:p>
        </p:txBody>
      </p:sp>
      <p:sp>
        <p:nvSpPr>
          <p:cNvPr id="205" name="Google Shape;205;p41"/>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Coke teams up with the Olympics as an “official sponsor” of an athletic event</a:t>
            </a:r>
            <a:endParaRPr>
              <a:latin typeface="Arial"/>
              <a:ea typeface="Arial"/>
              <a:cs typeface="Arial"/>
              <a:sym typeface="Arial"/>
            </a:endParaRPr>
          </a:p>
        </p:txBody>
      </p:sp>
      <p:sp>
        <p:nvSpPr>
          <p:cNvPr id="206" name="Google Shape;206;p41"/>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1939</a:t>
            </a:r>
            <a:endParaRPr b="1">
              <a:latin typeface="Arial"/>
              <a:ea typeface="Arial"/>
              <a:cs typeface="Arial"/>
              <a:sym typeface="Arial"/>
            </a:endParaRPr>
          </a:p>
        </p:txBody>
      </p:sp>
      <p:sp>
        <p:nvSpPr>
          <p:cNvPr id="207" name="Google Shape;207;p41"/>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1949</a:t>
            </a:r>
            <a:endParaRPr b="1">
              <a:latin typeface="Arial"/>
              <a:ea typeface="Arial"/>
              <a:cs typeface="Arial"/>
              <a:sym typeface="Arial"/>
            </a:endParaRPr>
          </a:p>
        </p:txBody>
      </p:sp>
      <p:cxnSp>
        <p:nvCxnSpPr>
          <p:cNvPr id="208" name="Google Shape;208;p41"/>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09" name="Google Shape;209;p41"/>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10" name="Google Shape;210;p41"/>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1" name="Google Shape;211;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2" name="Google Shape;212;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42"/>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1954</a:t>
            </a:r>
            <a:endParaRPr b="1">
              <a:latin typeface="Arial"/>
              <a:ea typeface="Arial"/>
              <a:cs typeface="Arial"/>
              <a:sym typeface="Arial"/>
            </a:endParaRPr>
          </a:p>
        </p:txBody>
      </p:sp>
      <p:sp>
        <p:nvSpPr>
          <p:cNvPr id="218" name="Google Shape;218;p42"/>
          <p:cNvSpPr txBox="1">
            <a:spLocks noGrp="1"/>
          </p:cNvSpPr>
          <p:nvPr>
            <p:ph type="title"/>
          </p:nvPr>
        </p:nvSpPr>
        <p:spPr>
          <a:xfrm>
            <a:off x="3315050" y="159125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FUTURE OF FOOTWEAR</a:t>
            </a:r>
            <a:endParaRPr b="1">
              <a:latin typeface="Arial"/>
              <a:ea typeface="Arial"/>
              <a:cs typeface="Arial"/>
              <a:sym typeface="Arial"/>
            </a:endParaRPr>
          </a:p>
        </p:txBody>
      </p:sp>
      <p:sp>
        <p:nvSpPr>
          <p:cNvPr id="219" name="Google Shape;219;p42"/>
          <p:cNvSpPr txBox="1">
            <a:spLocks noGrp="1"/>
          </p:cNvSpPr>
          <p:nvPr>
            <p:ph type="subTitle" idx="1"/>
          </p:nvPr>
        </p:nvSpPr>
        <p:spPr>
          <a:xfrm>
            <a:off x="3403547" y="213965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Phil Knight and Bill Bowerman form "Blue Ribbon Sports", later becoming Nike, and change the athletic footwear and apparel industry forever</a:t>
            </a:r>
            <a:endParaRPr>
              <a:latin typeface="Arial"/>
              <a:ea typeface="Arial"/>
              <a:cs typeface="Arial"/>
              <a:sym typeface="Arial"/>
            </a:endParaRPr>
          </a:p>
        </p:txBody>
      </p:sp>
      <p:sp>
        <p:nvSpPr>
          <p:cNvPr id="220" name="Google Shape;220;p42"/>
          <p:cNvSpPr txBox="1">
            <a:spLocks noGrp="1"/>
          </p:cNvSpPr>
          <p:nvPr>
            <p:ph type="title" idx="2"/>
          </p:nvPr>
        </p:nvSpPr>
        <p:spPr>
          <a:xfrm>
            <a:off x="6109499" y="1385275"/>
            <a:ext cx="26679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24-7 SPORTS</a:t>
            </a:r>
            <a:endParaRPr b="1">
              <a:latin typeface="Arial"/>
              <a:ea typeface="Arial"/>
              <a:cs typeface="Arial"/>
              <a:sym typeface="Arial"/>
            </a:endParaRPr>
          </a:p>
        </p:txBody>
      </p:sp>
      <p:sp>
        <p:nvSpPr>
          <p:cNvPr id="221" name="Google Shape;221;p42"/>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An all-sports television network makes its debut on cable television as the world gets its first glimpse of ESPN</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222" name="Google Shape;222;p42"/>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NAMING RIGHTS</a:t>
            </a:r>
            <a:endParaRPr b="1">
              <a:latin typeface="Arial"/>
              <a:ea typeface="Arial"/>
              <a:cs typeface="Arial"/>
              <a:sym typeface="Arial"/>
            </a:endParaRPr>
          </a:p>
        </p:txBody>
      </p:sp>
      <p:sp>
        <p:nvSpPr>
          <p:cNvPr id="223" name="Google Shape;223;p42"/>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St. Louis Cardinals strike a deal with a local brewery (Anheuser-Busch) to rename its stadium from Sportsman’s Park to Busch Stadium, making it the first venue in history to sell its naming rights</a:t>
            </a:r>
            <a:endParaRPr>
              <a:latin typeface="Arial"/>
              <a:ea typeface="Arial"/>
              <a:cs typeface="Arial"/>
              <a:sym typeface="Arial"/>
            </a:endParaRPr>
          </a:p>
        </p:txBody>
      </p:sp>
      <p:sp>
        <p:nvSpPr>
          <p:cNvPr id="224" name="Google Shape;224;p42"/>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1964</a:t>
            </a:r>
            <a:endParaRPr b="1">
              <a:latin typeface="Arial"/>
              <a:ea typeface="Arial"/>
              <a:cs typeface="Arial"/>
              <a:sym typeface="Arial"/>
            </a:endParaRPr>
          </a:p>
        </p:txBody>
      </p:sp>
      <p:sp>
        <p:nvSpPr>
          <p:cNvPr id="225" name="Google Shape;225;p42"/>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1979</a:t>
            </a:r>
            <a:endParaRPr b="1">
              <a:latin typeface="Arial"/>
              <a:ea typeface="Arial"/>
              <a:cs typeface="Arial"/>
              <a:sym typeface="Arial"/>
            </a:endParaRPr>
          </a:p>
        </p:txBody>
      </p:sp>
      <p:cxnSp>
        <p:nvCxnSpPr>
          <p:cNvPr id="226" name="Google Shape;226;p42"/>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27" name="Google Shape;227;p42"/>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28" name="Google Shape;228;p42"/>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29" name="Google Shape;22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0" name="Google Shape;230;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3"/>
          <p:cNvSpPr txBox="1">
            <a:spLocks noGrp="1"/>
          </p:cNvSpPr>
          <p:nvPr>
            <p:ph type="title" idx="6"/>
          </p:nvPr>
        </p:nvSpPr>
        <p:spPr>
          <a:xfrm>
            <a:off x="469000" y="522525"/>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1980</a:t>
            </a:r>
            <a:endParaRPr b="1">
              <a:latin typeface="Arial"/>
              <a:ea typeface="Arial"/>
              <a:cs typeface="Arial"/>
              <a:sym typeface="Arial"/>
            </a:endParaRPr>
          </a:p>
        </p:txBody>
      </p:sp>
      <p:sp>
        <p:nvSpPr>
          <p:cNvPr id="236" name="Google Shape;236;p43"/>
          <p:cNvSpPr txBox="1">
            <a:spLocks noGrp="1"/>
          </p:cNvSpPr>
          <p:nvPr>
            <p:ph type="title"/>
          </p:nvPr>
        </p:nvSpPr>
        <p:spPr>
          <a:xfrm>
            <a:off x="3315050" y="139022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PROFIT GAME</a:t>
            </a:r>
            <a:endParaRPr b="1">
              <a:latin typeface="Arial"/>
              <a:ea typeface="Arial"/>
              <a:cs typeface="Arial"/>
              <a:sym typeface="Arial"/>
            </a:endParaRPr>
          </a:p>
        </p:txBody>
      </p:sp>
      <p:sp>
        <p:nvSpPr>
          <p:cNvPr id="237" name="Google Shape;237;p43"/>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Olympics become commercialized, and made profitable for the first time under the leadership of Peter Ueberoth</a:t>
            </a:r>
            <a:endParaRPr>
              <a:latin typeface="Arial"/>
              <a:ea typeface="Arial"/>
              <a:cs typeface="Arial"/>
              <a:sym typeface="Arial"/>
            </a:endParaRPr>
          </a:p>
        </p:txBody>
      </p:sp>
      <p:sp>
        <p:nvSpPr>
          <p:cNvPr id="238" name="Google Shape;238;p43"/>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ALL EYES ON SPORTS</a:t>
            </a:r>
            <a:endParaRPr b="1">
              <a:latin typeface="Arial"/>
              <a:ea typeface="Arial"/>
              <a:cs typeface="Arial"/>
              <a:sym typeface="Arial"/>
            </a:endParaRPr>
          </a:p>
        </p:txBody>
      </p:sp>
      <p:sp>
        <p:nvSpPr>
          <p:cNvPr id="239" name="Google Shape;239;p43"/>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FIFA (the governing body for soccer internationally) estimates that just over 3 billion people – nearly half of the world’s population – tuned in to watch the 2010 FIFA Men’s World Cup Final held in South Africa</a:t>
            </a:r>
            <a:endParaRPr>
              <a:latin typeface="Arial"/>
              <a:ea typeface="Arial"/>
              <a:cs typeface="Arial"/>
              <a:sym typeface="Arial"/>
            </a:endParaRPr>
          </a:p>
        </p:txBody>
      </p:sp>
      <p:sp>
        <p:nvSpPr>
          <p:cNvPr id="240" name="Google Shape;240;p43"/>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SCOREBOARD</a:t>
            </a:r>
            <a:endParaRPr b="1">
              <a:latin typeface="Arial"/>
              <a:ea typeface="Arial"/>
              <a:cs typeface="Arial"/>
              <a:sym typeface="Arial"/>
            </a:endParaRPr>
          </a:p>
        </p:txBody>
      </p:sp>
      <p:sp>
        <p:nvSpPr>
          <p:cNvPr id="241" name="Google Shape;241;p43"/>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Mitsubishi installs the first big screen at Dodger Stadium in 1980, although it wasn’t called the Jumbotron</a:t>
            </a:r>
            <a:endParaRPr>
              <a:latin typeface="Arial"/>
              <a:ea typeface="Arial"/>
              <a:cs typeface="Arial"/>
              <a:sym typeface="Arial"/>
            </a:endParaRPr>
          </a:p>
        </p:txBody>
      </p:sp>
      <p:sp>
        <p:nvSpPr>
          <p:cNvPr id="242" name="Google Shape;242;p43"/>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1984</a:t>
            </a:r>
            <a:endParaRPr b="1">
              <a:latin typeface="Arial"/>
              <a:ea typeface="Arial"/>
              <a:cs typeface="Arial"/>
              <a:sym typeface="Arial"/>
            </a:endParaRPr>
          </a:p>
        </p:txBody>
      </p:sp>
      <p:sp>
        <p:nvSpPr>
          <p:cNvPr id="243" name="Google Shape;243;p43"/>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2010</a:t>
            </a:r>
            <a:endParaRPr b="1">
              <a:latin typeface="Arial"/>
              <a:ea typeface="Arial"/>
              <a:cs typeface="Arial"/>
              <a:sym typeface="Arial"/>
            </a:endParaRPr>
          </a:p>
        </p:txBody>
      </p:sp>
      <p:cxnSp>
        <p:nvCxnSpPr>
          <p:cNvPr id="244" name="Google Shape;244;p43"/>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5" name="Google Shape;245;p43"/>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6" name="Google Shape;246;p43"/>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47" name="Google Shape;247;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8" name="Google Shape;248;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4"/>
          <p:cNvSpPr txBox="1">
            <a:spLocks noGrp="1"/>
          </p:cNvSpPr>
          <p:nvPr>
            <p:ph type="title"/>
          </p:nvPr>
        </p:nvSpPr>
        <p:spPr>
          <a:xfrm>
            <a:off x="3315050" y="139022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MAIN STREAM</a:t>
            </a:r>
            <a:endParaRPr b="1">
              <a:latin typeface="Arial"/>
              <a:ea typeface="Arial"/>
              <a:cs typeface="Arial"/>
              <a:sym typeface="Arial"/>
            </a:endParaRPr>
          </a:p>
        </p:txBody>
      </p:sp>
      <p:sp>
        <p:nvSpPr>
          <p:cNvPr id="254" name="Google Shape;254;p44"/>
          <p:cNvSpPr txBox="1">
            <a:spLocks noGrp="1"/>
          </p:cNvSpPr>
          <p:nvPr>
            <p:ph type="subTitle" idx="1"/>
          </p:nvPr>
        </p:nvSpPr>
        <p:spPr>
          <a:xfrm>
            <a:off x="3140451" y="1954200"/>
            <a:ext cx="25932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Twitter signs deals with sports properties like Wimbledon the NFL, MLB, NBA and MLB to become the first legitimate social media platform to live-stream major league sports programming   </a:t>
            </a:r>
            <a:endParaRPr>
              <a:latin typeface="Arial"/>
              <a:ea typeface="Arial"/>
              <a:cs typeface="Arial"/>
              <a:sym typeface="Arial"/>
            </a:endParaRPr>
          </a:p>
        </p:txBody>
      </p:sp>
      <p:sp>
        <p:nvSpPr>
          <p:cNvPr id="255" name="Google Shape;255;p44"/>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2016</a:t>
            </a:r>
            <a:endParaRPr b="1">
              <a:latin typeface="Arial"/>
              <a:ea typeface="Arial"/>
              <a:cs typeface="Arial"/>
              <a:sym typeface="Arial"/>
            </a:endParaRPr>
          </a:p>
        </p:txBody>
      </p:sp>
      <p:cxnSp>
        <p:nvCxnSpPr>
          <p:cNvPr id="256" name="Google Shape;256;p44"/>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7" name="Google Shape;257;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8" name="Google Shape;258;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MILESTONES</a:t>
            </a:r>
            <a:endParaRPr b="1">
              <a:latin typeface="Arial"/>
              <a:ea typeface="Arial"/>
              <a:cs typeface="Arial"/>
              <a:sym typeface="Arial"/>
            </a:endParaRPr>
          </a:p>
        </p:txBody>
      </p:sp>
      <p:sp>
        <p:nvSpPr>
          <p:cNvPr id="264" name="Google Shape;264;p45"/>
          <p:cNvSpPr txBox="1">
            <a:spLocks noGrp="1"/>
          </p:cNvSpPr>
          <p:nvPr>
            <p:ph type="subTitle" idx="1"/>
          </p:nvPr>
        </p:nvSpPr>
        <p:spPr>
          <a:xfrm>
            <a:off x="938500" y="1093575"/>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There have been several significant dates in the history of the entertainment (as it relates to the business of entertainment) that helped to expand the size and scope of the industry as we know it today.</a:t>
            </a:r>
            <a:endParaRPr>
              <a:latin typeface="Arial"/>
              <a:ea typeface="Arial"/>
              <a:cs typeface="Arial"/>
              <a:sym typeface="Arial"/>
            </a:endParaRPr>
          </a:p>
        </p:txBody>
      </p:sp>
      <p:cxnSp>
        <p:nvCxnSpPr>
          <p:cNvPr id="265" name="Google Shape;265;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66" name="Google Shape;266;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68" name="Google Shape;268;p45"/>
          <p:cNvPicPr preferRelativeResize="0"/>
          <p:nvPr/>
        </p:nvPicPr>
        <p:blipFill rotWithShape="1">
          <a:blip r:embed="rId4">
            <a:alphaModFix/>
          </a:blip>
          <a:srcRect l="9014" t="2583" r="9770" b="1741"/>
          <a:stretch/>
        </p:blipFill>
        <p:spPr>
          <a:xfrm>
            <a:off x="5028300" y="1127125"/>
            <a:ext cx="3603600" cy="2222700"/>
          </a:xfrm>
          <a:prstGeom prst="snip2DiagRect">
            <a:avLst>
              <a:gd name="adj1" fmla="val 0"/>
              <a:gd name="adj2" fmla="val 16667"/>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46"/>
          <p:cNvSpPr txBox="1">
            <a:spLocks noGrp="1"/>
          </p:cNvSpPr>
          <p:nvPr>
            <p:ph type="title" idx="6"/>
          </p:nvPr>
        </p:nvSpPr>
        <p:spPr>
          <a:xfrm>
            <a:off x="91125" y="522525"/>
            <a:ext cx="30888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1500 - 1700</a:t>
            </a:r>
            <a:endParaRPr b="1">
              <a:latin typeface="Arial"/>
              <a:ea typeface="Arial"/>
              <a:cs typeface="Arial"/>
              <a:sym typeface="Arial"/>
            </a:endParaRPr>
          </a:p>
        </p:txBody>
      </p:sp>
      <p:sp>
        <p:nvSpPr>
          <p:cNvPr id="274" name="Google Shape;274;p46"/>
          <p:cNvSpPr txBox="1">
            <a:spLocks noGrp="1"/>
          </p:cNvSpPr>
          <p:nvPr>
            <p:ph type="title"/>
          </p:nvPr>
        </p:nvSpPr>
        <p:spPr>
          <a:xfrm>
            <a:off x="3236338" y="1390225"/>
            <a:ext cx="2468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MOTION PICTURE</a:t>
            </a:r>
            <a:endParaRPr b="1">
              <a:latin typeface="Arial"/>
              <a:ea typeface="Arial"/>
              <a:cs typeface="Arial"/>
              <a:sym typeface="Arial"/>
            </a:endParaRPr>
          </a:p>
        </p:txBody>
      </p:sp>
      <p:sp>
        <p:nvSpPr>
          <p:cNvPr id="275" name="Google Shape;275;p46"/>
          <p:cNvSpPr txBox="1">
            <a:spLocks noGrp="1"/>
          </p:cNvSpPr>
          <p:nvPr>
            <p:ph type="subTitle" idx="1"/>
          </p:nvPr>
        </p:nvSpPr>
        <p:spPr>
          <a:xfrm>
            <a:off x="3403547" y="19542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Recording and sound on motion picture film is developed</a:t>
            </a:r>
            <a:endParaRPr>
              <a:latin typeface="Arial"/>
              <a:ea typeface="Arial"/>
              <a:cs typeface="Arial"/>
              <a:sym typeface="Arial"/>
            </a:endParaRPr>
          </a:p>
        </p:txBody>
      </p:sp>
      <p:sp>
        <p:nvSpPr>
          <p:cNvPr id="276" name="Google Shape;276;p46"/>
          <p:cNvSpPr txBox="1">
            <a:spLocks noGrp="1"/>
          </p:cNvSpPr>
          <p:nvPr>
            <p:ph type="title" idx="2"/>
          </p:nvPr>
        </p:nvSpPr>
        <p:spPr>
          <a:xfrm>
            <a:off x="6031150" y="1385275"/>
            <a:ext cx="28611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BIRTH OF RADIO</a:t>
            </a:r>
            <a:endParaRPr b="1">
              <a:latin typeface="Arial"/>
              <a:ea typeface="Arial"/>
              <a:cs typeface="Arial"/>
              <a:sym typeface="Arial"/>
            </a:endParaRPr>
          </a:p>
        </p:txBody>
      </p:sp>
      <p:sp>
        <p:nvSpPr>
          <p:cNvPr id="277" name="Google Shape;277;p46"/>
          <p:cNvSpPr txBox="1">
            <a:spLocks noGrp="1"/>
          </p:cNvSpPr>
          <p:nvPr>
            <p:ph type="subTitle" idx="3"/>
          </p:nvPr>
        </p:nvSpPr>
        <p:spPr>
          <a:xfrm>
            <a:off x="6338103" y="19177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first radio stations begin airing regularly scheduled programming </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sp>
        <p:nvSpPr>
          <p:cNvPr id="278" name="Google Shape;278;p46"/>
          <p:cNvSpPr txBox="1">
            <a:spLocks noGrp="1"/>
          </p:cNvSpPr>
          <p:nvPr>
            <p:ph type="title" idx="4"/>
          </p:nvPr>
        </p:nvSpPr>
        <p:spPr>
          <a:xfrm>
            <a:off x="388300" y="1367400"/>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RECREATION</a:t>
            </a:r>
            <a:endParaRPr b="1">
              <a:latin typeface="Arial"/>
              <a:ea typeface="Arial"/>
              <a:cs typeface="Arial"/>
              <a:sym typeface="Arial"/>
            </a:endParaRPr>
          </a:p>
        </p:txBody>
      </p:sp>
      <p:sp>
        <p:nvSpPr>
          <p:cNvPr id="279" name="Google Shape;279;p46"/>
          <p:cNvSpPr txBox="1">
            <a:spLocks noGrp="1"/>
          </p:cNvSpPr>
          <p:nvPr>
            <p:ph type="subTitle" idx="5"/>
          </p:nvPr>
        </p:nvSpPr>
        <p:spPr>
          <a:xfrm>
            <a:off x="468997" y="1899900"/>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Outdoor entertainment and recreational games are introduced, such as bowling, music, and dancing</a:t>
            </a:r>
            <a:endParaRPr>
              <a:latin typeface="Arial"/>
              <a:ea typeface="Arial"/>
              <a:cs typeface="Arial"/>
              <a:sym typeface="Arial"/>
            </a:endParaRPr>
          </a:p>
        </p:txBody>
      </p:sp>
      <p:sp>
        <p:nvSpPr>
          <p:cNvPr id="280" name="Google Shape;280;p46"/>
          <p:cNvSpPr txBox="1">
            <a:spLocks noGrp="1"/>
          </p:cNvSpPr>
          <p:nvPr>
            <p:ph type="title" idx="7"/>
          </p:nvPr>
        </p:nvSpPr>
        <p:spPr>
          <a:xfrm>
            <a:off x="3292100" y="5225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1919</a:t>
            </a:r>
            <a:endParaRPr b="1">
              <a:latin typeface="Arial"/>
              <a:ea typeface="Arial"/>
              <a:cs typeface="Arial"/>
              <a:sym typeface="Arial"/>
            </a:endParaRPr>
          </a:p>
        </p:txBody>
      </p:sp>
      <p:sp>
        <p:nvSpPr>
          <p:cNvPr id="281" name="Google Shape;281;p46"/>
          <p:cNvSpPr txBox="1">
            <a:spLocks noGrp="1"/>
          </p:cNvSpPr>
          <p:nvPr>
            <p:ph type="title" idx="8"/>
          </p:nvPr>
        </p:nvSpPr>
        <p:spPr>
          <a:xfrm>
            <a:off x="6193050" y="5225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1920</a:t>
            </a:r>
            <a:endParaRPr b="1">
              <a:latin typeface="Arial"/>
              <a:ea typeface="Arial"/>
              <a:cs typeface="Arial"/>
              <a:sym typeface="Arial"/>
            </a:endParaRPr>
          </a:p>
        </p:txBody>
      </p:sp>
      <p:cxnSp>
        <p:nvCxnSpPr>
          <p:cNvPr id="282" name="Google Shape;282;p46"/>
          <p:cNvCxnSpPr/>
          <p:nvPr/>
        </p:nvCxnSpPr>
        <p:spPr>
          <a:xfrm>
            <a:off x="1303900" y="1297985"/>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83" name="Google Shape;283;p46"/>
          <p:cNvCxnSpPr/>
          <p:nvPr/>
        </p:nvCxnSpPr>
        <p:spPr>
          <a:xfrm>
            <a:off x="423845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84" name="Google Shape;284;p46"/>
          <p:cNvCxnSpPr/>
          <p:nvPr/>
        </p:nvCxnSpPr>
        <p:spPr>
          <a:xfrm>
            <a:off x="7173000" y="13158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85" name="Google Shape;285;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6" name="Google Shape;286;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813</Words>
  <Application>Microsoft Macintosh PowerPoint</Application>
  <PresentationFormat>On-screen Show (16:9)</PresentationFormat>
  <Paragraphs>113</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Montserrat</vt:lpstr>
      <vt:lpstr>Oswald</vt:lpstr>
      <vt:lpstr>Proxima Nova</vt:lpstr>
      <vt:lpstr>Futuristic Background by Slidesgo</vt:lpstr>
      <vt:lpstr>Slidesgo Final Pages</vt:lpstr>
      <vt:lpstr>IMPORTANT MILESTONES</vt:lpstr>
      <vt:lpstr>MILESTONES</vt:lpstr>
      <vt:lpstr>1869</vt:lpstr>
      <vt:lpstr>1928</vt:lpstr>
      <vt:lpstr>1954</vt:lpstr>
      <vt:lpstr>1980</vt:lpstr>
      <vt:lpstr>MAIN STREAM</vt:lpstr>
      <vt:lpstr>MILESTONES</vt:lpstr>
      <vt:lpstr>1500 - 1700</vt:lpstr>
      <vt:lpstr>1931</vt:lpstr>
      <vt:lpstr>1961</vt:lpstr>
      <vt:lpstr>1981</vt:lpstr>
      <vt:lpstr>1996</vt:lpstr>
      <vt:lpstr>2009</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IMPORTANT MILESTONES</dc:title>
  <cp:lastModifiedBy>Chris Lindauer</cp:lastModifiedBy>
  <cp:revision>1</cp:revision>
  <dcterms:modified xsi:type="dcterms:W3CDTF">2022-08-02T15:23:45Z</dcterms:modified>
</cp:coreProperties>
</file>