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90"/>
  </p:notesMasterIdLst>
  <p:sldIdLst>
    <p:sldId id="256" r:id="rId2"/>
    <p:sldId id="257" r:id="rId3"/>
    <p:sldId id="258" r:id="rId4"/>
    <p:sldId id="345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3" r:id="rId88"/>
    <p:sldId id="344" r:id="rId8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42"/>
    <p:restoredTop sz="94694"/>
  </p:normalViewPr>
  <p:slideViewPr>
    <p:cSldViewPr snapToGrid="0">
      <p:cViewPr varScale="1">
        <p:scale>
          <a:sx n="125" d="100"/>
          <a:sy n="125" d="100"/>
        </p:scale>
        <p:origin x="160" y="7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notesMaster" Target="notesMasters/notesMaster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c6f80d1f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c6f80d1f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e5ff217383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e5ff217383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5ff217383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5ff217383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e5ff217383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e5ff217383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e5ff217383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e5ff217383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e5ff217383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e5ff217383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e5ff217383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e5ff217383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e5ff217383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e5ff217383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e5ff217383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e5ff217383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e5ff217383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e5ff217383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e5ff217383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e5ff217383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6f80d1f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6f80d1f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e5ff217383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e5ff217383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e5ff217383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e5ff217383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e5ff217383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e5ff217383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e5ff217383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e5ff217383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e5ff217383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e5ff217383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e5ff217383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e5ff217383_0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e5ff217383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e5ff217383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e5ff217383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e5ff217383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e5ff217383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e5ff217383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e5ff217383_0_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e5ff217383_0_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e5ff217383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e5ff217383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e5ff217383_0_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e5ff217383_0_2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e5ff217383_0_2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e5ff217383_0_2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e5ff217383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e5ff217383_0_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e5ff217383_0_2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e5ff217383_0_2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e5ff217383_0_2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e5ff217383_0_2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e5ff217383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e5ff217383_0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e5ff217383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e5ff217383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e5ff217383_0_2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e5ff217383_0_2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e5ff217383_0_2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e5ff217383_0_2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e5ff217383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e5ff217383_0_2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c6f80d1ff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c6f80d1ff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6429374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e5ff217383_0_3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e5ff217383_0_3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e5ff217383_0_3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e5ff217383_0_3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e5ff217383_0_3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e5ff217383_0_3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e5ff217383_0_3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e5ff217383_0_3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e5ff217383_0_3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e5ff217383_0_3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e5ff217383_0_3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e5ff217383_0_3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c6f80d1ff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c6f80d1ff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c6f80d1ff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c6f80d1ff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867087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e5ff217383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e5ff217383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4754442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e5ff217383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e5ff217383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6406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c6f80d1ff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c6f80d1ff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5ff217383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e5ff217383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144858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e5ff217383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e5ff217383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8555252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e5ff217383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e5ff217383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290146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5ff217383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5ff217383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726937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e5ff217383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e5ff217383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5889241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e5ff217383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e5ff217383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5950475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e5ff217383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e5ff217383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118763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e5ff217383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e5ff217383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0584725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e5ff217383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e5ff217383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532570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e5ff217383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e5ff217383_0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9891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e5ff217383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e5ff217383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e5ff217383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e5ff217383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603000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e5ff217383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e5ff217383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2175823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e5ff217383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e5ff217383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0252644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e5ff217383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e5ff217383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209751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e5ff217383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e5ff217383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77431865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e5ff217383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e5ff217383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524504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e5ff217383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e5ff217383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4966697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e5ff217383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e5ff217383_0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29963514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e5ff217383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e5ff217383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3268061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e5ff217383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e5ff217383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687879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e5ff217383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e5ff217383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e5ff217383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e5ff217383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14457714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e5ff217383_0_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e5ff217383_0_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9699793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e5ff217383_0_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e5ff217383_0_2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6106273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e5ff217383_0_2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e5ff217383_0_2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3696126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e5ff217383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e5ff217383_0_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9226918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e5ff217383_0_2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e5ff217383_0_2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0368193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e5ff217383_0_2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e5ff217383_0_2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922926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e5ff217383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e5ff217383_0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0680081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e5ff217383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e5ff217383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9501326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e5ff217383_0_2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e5ff217383_0_2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444055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5ff217383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e5ff217383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e5ff217383_0_2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e5ff217383_0_2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4939459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e5ff217383_0_2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e5ff217383_0_2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4036248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e5ff217383_0_3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e5ff217383_0_3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7679483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e5ff217383_0_3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e5ff217383_0_3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820699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e5ff217383_0_3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e5ff217383_0_3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09293454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e5ff217383_0_3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e5ff217383_0_3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6684318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e5ff217383_0_3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e5ff217383_0_3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73209679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e5ff217383_0_3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e5ff217383_0_3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7603552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c6f80d1ff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c6f80d1ff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59045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e5ff217383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e5ff217383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" name="Google Shape;42;p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ubTitle" idx="1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lat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8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8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8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8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8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8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8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8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8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8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8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8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8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8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8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8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8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8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8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Introducing SEM</a:t>
            </a:r>
            <a:endParaRPr b="1" dirty="0"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Classroom Trivia Game</a:t>
            </a:r>
            <a:endParaRPr b="1" dirty="0"/>
          </a:p>
        </p:txBody>
      </p:sp>
      <p:sp>
        <p:nvSpPr>
          <p:cNvPr id="61" name="Google Shape;61;p13"/>
          <p:cNvSpPr txBox="1"/>
          <p:nvPr/>
        </p:nvSpPr>
        <p:spPr>
          <a:xfrm>
            <a:off x="1210550" y="4685700"/>
            <a:ext cx="78015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D9EEB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D9EEB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2" name="Google Shape;6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5</a:t>
            </a:r>
            <a:endParaRPr dirty="0"/>
          </a:p>
        </p:txBody>
      </p:sp>
      <p:sp>
        <p:nvSpPr>
          <p:cNvPr id="125" name="Google Shape;125;p2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What brand became synonymous with the hit show “American Idol” as a result of its product placement strategy?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Spotify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Coca-Cola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Red Bull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Marriott</a:t>
            </a:r>
            <a:endParaRPr sz="1500" dirty="0"/>
          </a:p>
        </p:txBody>
      </p:sp>
      <p:pic>
        <p:nvPicPr>
          <p:cNvPr id="126" name="Google Shape;12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6</a:t>
            </a:r>
            <a:endParaRPr dirty="0"/>
          </a:p>
        </p:txBody>
      </p:sp>
      <p:sp>
        <p:nvSpPr>
          <p:cNvPr id="133" name="Google Shape;133;p22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is the most valuable sports franchise in the world?</a:t>
            </a:r>
            <a:endParaRPr sz="150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New York Yankees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Dallas Cowboys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Los Angeles Lakers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Manchester United</a:t>
            </a:r>
            <a:endParaRPr sz="1500"/>
          </a:p>
        </p:txBody>
      </p:sp>
      <p:pic>
        <p:nvPicPr>
          <p:cNvPr id="134" name="Google Shape;13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7</a:t>
            </a:r>
            <a:endParaRPr dirty="0"/>
          </a:p>
        </p:txBody>
      </p:sp>
      <p:sp>
        <p:nvSpPr>
          <p:cNvPr id="141" name="Google Shape;141;p2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In what year was the first baseball game broadcast on the radio?</a:t>
            </a:r>
            <a:endParaRPr sz="150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1886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1901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1921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1935</a:t>
            </a:r>
            <a:endParaRPr sz="1500"/>
          </a:p>
        </p:txBody>
      </p:sp>
      <p:pic>
        <p:nvPicPr>
          <p:cNvPr id="142" name="Google Shape;14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8</a:t>
            </a:r>
            <a:endParaRPr dirty="0"/>
          </a:p>
        </p:txBody>
      </p:sp>
      <p:sp>
        <p:nvSpPr>
          <p:cNvPr id="149" name="Google Shape;149;p2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event generated the most revenue in pay-per-view history?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Manny Pacquiao vs. Floyd Mayweather (2015)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WWE’s </a:t>
            </a:r>
            <a:r>
              <a:rPr lang="en" sz="1500" dirty="0" err="1"/>
              <a:t>Wrestlemania</a:t>
            </a:r>
            <a:r>
              <a:rPr lang="en" sz="1500" dirty="0"/>
              <a:t> 28 (2102)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UFC: Liddell vs. Jackson (2007)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Conor McGregor vs. Floyd Mayweather (2017)</a:t>
            </a:r>
            <a:endParaRPr sz="1500" dirty="0"/>
          </a:p>
        </p:txBody>
      </p:sp>
      <p:pic>
        <p:nvPicPr>
          <p:cNvPr id="150" name="Google Shape;15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9</a:t>
            </a:r>
            <a:endParaRPr dirty="0"/>
          </a:p>
        </p:txBody>
      </p:sp>
      <p:sp>
        <p:nvSpPr>
          <p:cNvPr id="157" name="Google Shape;157;p25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Who is the largest pay-per-view provider in the world?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WWE (World Wrestling Entertainment)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WBO (World Boxing Organization)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ICC (International Cricket Council)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UFC (Ultimate Fighting Championship)</a:t>
            </a:r>
            <a:endParaRPr sz="1500" dirty="0"/>
          </a:p>
        </p:txBody>
      </p:sp>
      <p:pic>
        <p:nvPicPr>
          <p:cNvPr id="158" name="Google Shape;15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10</a:t>
            </a:r>
            <a:endParaRPr dirty="0"/>
          </a:p>
        </p:txBody>
      </p:sp>
      <p:sp>
        <p:nvSpPr>
          <p:cNvPr id="165" name="Google Shape;165;p2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Which NFL player had the best-selling jersey last season?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Patrick Mahomes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Tom Brady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Josh Allen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Aaron Donald</a:t>
            </a:r>
            <a:endParaRPr sz="1500" dirty="0"/>
          </a:p>
        </p:txBody>
      </p:sp>
      <p:pic>
        <p:nvPicPr>
          <p:cNvPr id="166" name="Google Shape;16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11</a:t>
            </a:r>
            <a:endParaRPr dirty="0"/>
          </a:p>
        </p:txBody>
      </p:sp>
      <p:sp>
        <p:nvSpPr>
          <p:cNvPr id="173" name="Google Shape;173;p2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 what year did Apple launch the iTunes music store?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2003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2004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2005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2006</a:t>
            </a:r>
            <a:endParaRPr sz="1500" dirty="0"/>
          </a:p>
        </p:txBody>
      </p:sp>
      <p:pic>
        <p:nvPicPr>
          <p:cNvPr id="174" name="Google Shape;17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12</a:t>
            </a:r>
            <a:endParaRPr dirty="0"/>
          </a:p>
        </p:txBody>
      </p:sp>
      <p:sp>
        <p:nvSpPr>
          <p:cNvPr id="181" name="Google Shape;181;p2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Which DC Extended Universe film has grossed the most revenue in its lifetime?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‘</a:t>
            </a:r>
            <a:r>
              <a:rPr lang="en" sz="1500" dirty="0" err="1"/>
              <a:t>Aquaman</a:t>
            </a:r>
            <a:r>
              <a:rPr lang="en" sz="1500" dirty="0"/>
              <a:t>’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‘The Dark Knight’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‘Suicide Squad’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‘Wonder Woman’</a:t>
            </a:r>
            <a:endParaRPr sz="1500" dirty="0"/>
          </a:p>
        </p:txBody>
      </p:sp>
      <p:pic>
        <p:nvPicPr>
          <p:cNvPr id="182" name="Google Shape;18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13</a:t>
            </a:r>
            <a:endParaRPr dirty="0"/>
          </a:p>
        </p:txBody>
      </p:sp>
      <p:sp>
        <p:nvSpPr>
          <p:cNvPr id="189" name="Google Shape;189;p2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is the most popular attraction in the world?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Walt Disney World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The Eiffel Tower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Yellowstone National Park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The Grand Canyon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Buckingham Palace</a:t>
            </a:r>
            <a:endParaRPr sz="150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/>
          </a:p>
        </p:txBody>
      </p:sp>
      <p:pic>
        <p:nvPicPr>
          <p:cNvPr id="190" name="Google Shape;19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14</a:t>
            </a:r>
            <a:endParaRPr dirty="0"/>
          </a:p>
        </p:txBody>
      </p:sp>
      <p:sp>
        <p:nvSpPr>
          <p:cNvPr id="197" name="Google Shape;197;p3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Which film generated the most at the worldwide box office last year?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'Sing 2’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'Jungle Cruise’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'Spider-Man: No Way Home’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'F9: The Fast Saga’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198" name="Google Shape;19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3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GAME RULES - PART 1</a:t>
            </a:r>
            <a:endParaRPr b="1" dirty="0"/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687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Divide the class into two teams</a:t>
            </a:r>
            <a:endParaRPr sz="2020" dirty="0"/>
          </a:p>
          <a:p>
            <a:pPr marL="457200" lvl="0" indent="-356870" algn="l" rtl="0">
              <a:lnSpc>
                <a:spcPct val="95000"/>
              </a:lnSpc>
              <a:spcBef>
                <a:spcPts val="200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Create team names</a:t>
            </a:r>
            <a:endParaRPr sz="2020" dirty="0"/>
          </a:p>
          <a:p>
            <a:pPr marL="457200" lvl="0" indent="-356870" algn="l" rtl="0">
              <a:lnSpc>
                <a:spcPct val="95000"/>
              </a:lnSpc>
              <a:spcBef>
                <a:spcPts val="200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Desks should be facing the other team</a:t>
            </a:r>
            <a:endParaRPr sz="2020" dirty="0"/>
          </a:p>
          <a:p>
            <a:pPr marL="457200" lvl="0" indent="-356870" algn="l" rtl="0">
              <a:lnSpc>
                <a:spcPct val="95000"/>
              </a:lnSpc>
              <a:spcBef>
                <a:spcPts val="200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Game begins as questions appear on slides</a:t>
            </a:r>
            <a:endParaRPr sz="2020" dirty="0"/>
          </a:p>
          <a:p>
            <a:pPr marL="457200" lvl="0" indent="-356870" algn="l" rtl="0">
              <a:lnSpc>
                <a:spcPct val="95000"/>
              </a:lnSpc>
              <a:spcBef>
                <a:spcPts val="200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The first team to raise a hand has first opportunity to answer</a:t>
            </a:r>
            <a:endParaRPr sz="2020" dirty="0"/>
          </a:p>
          <a:p>
            <a:pPr marL="0" lvl="0" indent="0" algn="l" rtl="0">
              <a:lnSpc>
                <a:spcPct val="95000"/>
              </a:lnSpc>
              <a:spcBef>
                <a:spcPts val="2000"/>
              </a:spcBef>
              <a:spcAft>
                <a:spcPts val="0"/>
              </a:spcAft>
              <a:buSzPts val="440"/>
              <a:buNone/>
            </a:pPr>
            <a:endParaRPr sz="2020" dirty="0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Clr>
                <a:schemeClr val="dk2"/>
              </a:buClr>
              <a:buSzPts val="440"/>
              <a:buNone/>
            </a:pPr>
            <a:endParaRPr sz="2020" dirty="0"/>
          </a:p>
        </p:txBody>
      </p:sp>
      <p:sp>
        <p:nvSpPr>
          <p:cNvPr id="69" name="Google Shape;69;p14"/>
          <p:cNvSpPr txBox="1"/>
          <p:nvPr/>
        </p:nvSpPr>
        <p:spPr>
          <a:xfrm>
            <a:off x="1206775" y="4681800"/>
            <a:ext cx="6674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A4C2F4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A4C2F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15</a:t>
            </a:r>
            <a:endParaRPr dirty="0"/>
          </a:p>
        </p:txBody>
      </p:sp>
      <p:sp>
        <p:nvSpPr>
          <p:cNvPr id="205" name="Google Shape;205;p3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Who is the most recognizable athlete in the world (according to an ESPN study)?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LeBron James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Cristiano Ronaldo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Tom Brady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Tiger Woods</a:t>
            </a:r>
            <a:endParaRPr sz="1500" dirty="0"/>
          </a:p>
        </p:txBody>
      </p:sp>
      <p:pic>
        <p:nvPicPr>
          <p:cNvPr id="206" name="Google Shape;20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3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16</a:t>
            </a:r>
            <a:endParaRPr dirty="0"/>
          </a:p>
        </p:txBody>
      </p:sp>
      <p:sp>
        <p:nvSpPr>
          <p:cNvPr id="213" name="Google Shape;213;p32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Which venue currently has the capacity to host the most fans for a single sporting event?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Indianapolis Motor Speedway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Estadio Azteca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Melbourne Cricket Ground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Rose Bowl</a:t>
            </a:r>
            <a:endParaRPr sz="1500" dirty="0"/>
          </a:p>
        </p:txBody>
      </p:sp>
      <p:pic>
        <p:nvPicPr>
          <p:cNvPr id="214" name="Google Shape;214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3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17</a:t>
            </a:r>
            <a:endParaRPr dirty="0"/>
          </a:p>
        </p:txBody>
      </p:sp>
      <p:sp>
        <p:nvSpPr>
          <p:cNvPr id="221" name="Google Shape;221;p3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Who owns the ESPN network of cable television programs?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ABC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Fox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CBS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Turner Broadcasting</a:t>
            </a:r>
            <a:endParaRPr sz="150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/>
          </a:p>
        </p:txBody>
      </p:sp>
      <p:pic>
        <p:nvPicPr>
          <p:cNvPr id="222" name="Google Shape;22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3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18</a:t>
            </a:r>
            <a:endParaRPr dirty="0"/>
          </a:p>
        </p:txBody>
      </p:sp>
      <p:sp>
        <p:nvSpPr>
          <p:cNvPr id="229" name="Google Shape;229;p34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Which of the following international theme parks was NOT among the top 25 highest attended last year?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Universal Studios (U.S.)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Disneyland (Japan)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Six Flags (St. Louis)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Ocean Park (Hong Kong)</a:t>
            </a:r>
            <a:endParaRPr sz="1500" dirty="0"/>
          </a:p>
        </p:txBody>
      </p:sp>
      <p:pic>
        <p:nvPicPr>
          <p:cNvPr id="230" name="Google Shape;23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19</a:t>
            </a:r>
            <a:endParaRPr dirty="0"/>
          </a:p>
        </p:txBody>
      </p:sp>
      <p:sp>
        <p:nvSpPr>
          <p:cNvPr id="237" name="Google Shape;237;p35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many theme parks does the SeaWorld Parks &amp; Entertainment company operate?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3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6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10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15</a:t>
            </a:r>
            <a:endParaRPr sz="1500" dirty="0"/>
          </a:p>
        </p:txBody>
      </p:sp>
      <p:pic>
        <p:nvPicPr>
          <p:cNvPr id="238" name="Google Shape;23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3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20</a:t>
            </a:r>
            <a:endParaRPr dirty="0"/>
          </a:p>
        </p:txBody>
      </p:sp>
      <p:sp>
        <p:nvSpPr>
          <p:cNvPr id="245" name="Google Shape;245;p36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type of musical genre is the most popular in the world based on streaming statistics?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Hip-Hop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Pop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Country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Rock</a:t>
            </a:r>
            <a:endParaRPr sz="1500" dirty="0"/>
          </a:p>
        </p:txBody>
      </p:sp>
      <p:pic>
        <p:nvPicPr>
          <p:cNvPr id="246" name="Google Shape;246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21</a:t>
            </a:r>
            <a:endParaRPr dirty="0"/>
          </a:p>
        </p:txBody>
      </p:sp>
      <p:sp>
        <p:nvSpPr>
          <p:cNvPr id="253" name="Google Shape;253;p37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Which athlete earned the most money last year?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Roger Federer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Megan Rapinoe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Lionel Messi 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Canelo Alvarez 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LeBron James 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Tom Brady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Aaron Judge</a:t>
            </a:r>
            <a:endParaRPr sz="1500" dirty="0"/>
          </a:p>
        </p:txBody>
      </p:sp>
      <p:pic>
        <p:nvPicPr>
          <p:cNvPr id="254" name="Google Shape;254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3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22</a:t>
            </a:r>
            <a:endParaRPr dirty="0"/>
          </a:p>
        </p:txBody>
      </p:sp>
      <p:sp>
        <p:nvSpPr>
          <p:cNvPr id="261" name="Google Shape;261;p38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The Olympic Games were profitable for the first time in what year?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1926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1966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1970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1984</a:t>
            </a:r>
            <a:endParaRPr sz="150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/>
          </a:p>
        </p:txBody>
      </p:sp>
      <p:pic>
        <p:nvPicPr>
          <p:cNvPr id="262" name="Google Shape;262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23</a:t>
            </a:r>
            <a:endParaRPr dirty="0"/>
          </a:p>
        </p:txBody>
      </p:sp>
      <p:sp>
        <p:nvSpPr>
          <p:cNvPr id="269" name="Google Shape;269;p39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In what year did ESPN make its television debut?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1965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1972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1979	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1982</a:t>
            </a:r>
            <a:endParaRPr sz="1000"/>
          </a:p>
        </p:txBody>
      </p:sp>
      <p:pic>
        <p:nvPicPr>
          <p:cNvPr id="270" name="Google Shape;270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3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24</a:t>
            </a:r>
            <a:endParaRPr dirty="0"/>
          </a:p>
        </p:txBody>
      </p:sp>
      <p:sp>
        <p:nvSpPr>
          <p:cNvPr id="277" name="Google Shape;277;p40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does ESPN stand for?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Entertainment &amp; Sports Programming Network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Everything Sports Programming Network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Exceptional Sporting Programs Network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Entertaining Sports Programs Network</a:t>
            </a:r>
            <a:endParaRPr sz="1500"/>
          </a:p>
        </p:txBody>
      </p:sp>
      <p:pic>
        <p:nvPicPr>
          <p:cNvPr id="278" name="Google Shape;27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4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GAME RULES - PART 2</a:t>
            </a:r>
            <a:endParaRPr b="1" dirty="0"/>
          </a:p>
        </p:txBody>
      </p:sp>
      <p:sp>
        <p:nvSpPr>
          <p:cNvPr id="76" name="Google Shape;76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687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One point per correct answer</a:t>
            </a:r>
            <a:endParaRPr sz="2020" dirty="0"/>
          </a:p>
          <a:p>
            <a:pPr marL="457200" lvl="0" indent="-356870" algn="l" rtl="0">
              <a:lnSpc>
                <a:spcPct val="95000"/>
              </a:lnSpc>
              <a:spcBef>
                <a:spcPts val="200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Negative one point per incorrect answer</a:t>
            </a:r>
            <a:endParaRPr sz="2020" dirty="0"/>
          </a:p>
          <a:p>
            <a:pPr marL="457200" lvl="0" indent="-356870" algn="l" rtl="0">
              <a:lnSpc>
                <a:spcPct val="95000"/>
              </a:lnSpc>
              <a:spcBef>
                <a:spcPts val="2000"/>
              </a:spcBef>
              <a:spcAft>
                <a:spcPts val="0"/>
              </a:spcAft>
              <a:buSzPts val="2020"/>
              <a:buChar char="✓"/>
            </a:pPr>
            <a:r>
              <a:rPr lang="en" sz="2020" dirty="0"/>
              <a:t>Team with the most points at the end of the game is the winner</a:t>
            </a:r>
            <a:endParaRPr sz="2020" dirty="0"/>
          </a:p>
          <a:p>
            <a:pPr marL="0" lvl="0" indent="0" algn="ctr" rtl="0">
              <a:lnSpc>
                <a:spcPct val="95000"/>
              </a:lnSpc>
              <a:spcBef>
                <a:spcPts val="4000"/>
              </a:spcBef>
              <a:spcAft>
                <a:spcPts val="0"/>
              </a:spcAft>
              <a:buNone/>
            </a:pPr>
            <a:r>
              <a:rPr lang="en" sz="2920" b="1" dirty="0"/>
              <a:t>GOOD LUCK!</a:t>
            </a:r>
            <a:endParaRPr sz="2920" b="1" dirty="0"/>
          </a:p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Clr>
                <a:schemeClr val="dk2"/>
              </a:buClr>
              <a:buSzPts val="440"/>
              <a:buNone/>
            </a:pPr>
            <a:endParaRPr sz="2020" dirty="0"/>
          </a:p>
        </p:txBody>
      </p:sp>
      <p:pic>
        <p:nvPicPr>
          <p:cNvPr id="77" name="Google Shape;7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 txBox="1"/>
          <p:nvPr/>
        </p:nvSpPr>
        <p:spPr>
          <a:xfrm>
            <a:off x="1206775" y="4681800"/>
            <a:ext cx="6674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D9EEB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D9EEB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25</a:t>
            </a:r>
            <a:endParaRPr dirty="0"/>
          </a:p>
        </p:txBody>
      </p:sp>
      <p:sp>
        <p:nvSpPr>
          <p:cNvPr id="285" name="Google Shape;285;p41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The 2022 World Cup in Qatar is projected to be the most expensive in the event’s history.  How much is Qatar reportedly spending to host the event?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$220 billion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$248 billion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$275 billion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$311 billion</a:t>
            </a:r>
            <a:endParaRPr sz="1500" dirty="0"/>
          </a:p>
        </p:txBody>
      </p:sp>
      <p:pic>
        <p:nvPicPr>
          <p:cNvPr id="286" name="Google Shape;286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4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26</a:t>
            </a:r>
            <a:endParaRPr dirty="0"/>
          </a:p>
        </p:txBody>
      </p:sp>
      <p:sp>
        <p:nvSpPr>
          <p:cNvPr id="293" name="Google Shape;293;p42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What cereal is known as the “Breakfast of Champions”?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Frosted Flakes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Captain Crunch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Wheaties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Raisin Bran</a:t>
            </a:r>
            <a:endParaRPr sz="1500" dirty="0"/>
          </a:p>
        </p:txBody>
      </p:sp>
      <p:pic>
        <p:nvPicPr>
          <p:cNvPr id="294" name="Google Shape;294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4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27</a:t>
            </a:r>
            <a:endParaRPr dirty="0"/>
          </a:p>
        </p:txBody>
      </p:sp>
      <p:sp>
        <p:nvSpPr>
          <p:cNvPr id="301" name="Google Shape;301;p43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In which year did Nintendo introduce its home video game entertainment system?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1985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1987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1989	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1991</a:t>
            </a:r>
            <a:endParaRPr sz="1500"/>
          </a:p>
        </p:txBody>
      </p:sp>
      <p:pic>
        <p:nvPicPr>
          <p:cNvPr id="302" name="Google Shape;30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4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28</a:t>
            </a:r>
            <a:endParaRPr dirty="0"/>
          </a:p>
        </p:txBody>
      </p:sp>
      <p:sp>
        <p:nvSpPr>
          <p:cNvPr id="309" name="Google Shape;309;p44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In what year was Music Television (MTV) launched?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1979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1981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1983	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1985</a:t>
            </a:r>
            <a:endParaRPr sz="1500"/>
          </a:p>
        </p:txBody>
      </p:sp>
      <p:pic>
        <p:nvPicPr>
          <p:cNvPr id="310" name="Google Shape;31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4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29</a:t>
            </a:r>
            <a:endParaRPr dirty="0"/>
          </a:p>
        </p:txBody>
      </p:sp>
      <p:sp>
        <p:nvSpPr>
          <p:cNvPr id="317" name="Google Shape;317;p45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many Americans consider themselves to be sports fans?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 of every 8 adults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3 of every 8 adults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5 of every 8 adults 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7 of every 8 adults</a:t>
            </a:r>
            <a:endParaRPr sz="1500" dirty="0"/>
          </a:p>
        </p:txBody>
      </p:sp>
      <p:pic>
        <p:nvPicPr>
          <p:cNvPr id="318" name="Google Shape;318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4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30</a:t>
            </a:r>
            <a:endParaRPr dirty="0"/>
          </a:p>
        </p:txBody>
      </p:sp>
      <p:sp>
        <p:nvSpPr>
          <p:cNvPr id="325" name="Google Shape;325;p46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Worldwide, by how much did the average attendance at theme parks decline during the pandemic?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2%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28%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41%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67%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26" name="Google Shape;326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4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31</a:t>
            </a:r>
            <a:endParaRPr dirty="0"/>
          </a:p>
        </p:txBody>
      </p:sp>
      <p:sp>
        <p:nvSpPr>
          <p:cNvPr id="333" name="Google Shape;333;p47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much was wagered du</a:t>
            </a:r>
            <a:r>
              <a:rPr lang="en-US" b="1" dirty="0" err="1"/>
              <a:t>ri</a:t>
            </a:r>
            <a:r>
              <a:rPr lang="en" b="1" dirty="0"/>
              <a:t>ng “March Madness” in 2022 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$20 million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$100 million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$10 billion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$100 billion</a:t>
            </a:r>
            <a:endParaRPr sz="1500" dirty="0"/>
          </a:p>
        </p:txBody>
      </p:sp>
      <p:pic>
        <p:nvPicPr>
          <p:cNvPr id="334" name="Google Shape;334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4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32</a:t>
            </a:r>
            <a:endParaRPr dirty="0"/>
          </a:p>
        </p:txBody>
      </p:sp>
      <p:sp>
        <p:nvSpPr>
          <p:cNvPr id="341" name="Google Shape;341;p48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On how many continents are ESPN broadcasts available to viewers?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3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5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7</a:t>
            </a:r>
            <a:endParaRPr sz="1500" dirty="0"/>
          </a:p>
        </p:txBody>
      </p:sp>
      <p:pic>
        <p:nvPicPr>
          <p:cNvPr id="342" name="Google Shape;342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4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4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33</a:t>
            </a:r>
            <a:endParaRPr dirty="0"/>
          </a:p>
        </p:txBody>
      </p:sp>
      <p:sp>
        <p:nvSpPr>
          <p:cNvPr id="349" name="Google Shape;349;p49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many American adults are playing some form of fantasy football?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50 million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75 million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100 million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120 million</a:t>
            </a:r>
            <a:endParaRPr sz="1500" dirty="0"/>
          </a:p>
        </p:txBody>
      </p:sp>
      <p:pic>
        <p:nvPicPr>
          <p:cNvPr id="350" name="Google Shape;350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4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5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34</a:t>
            </a:r>
            <a:endParaRPr dirty="0"/>
          </a:p>
        </p:txBody>
      </p:sp>
      <p:sp>
        <p:nvSpPr>
          <p:cNvPr id="357" name="Google Shape;357;p50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Who was responsible for founding the sundance film festival in 1981?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Woody Allen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Marlon Brando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Robert Redford	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Lorne Michaels</a:t>
            </a: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/>
          </a:p>
        </p:txBody>
      </p:sp>
      <p:pic>
        <p:nvPicPr>
          <p:cNvPr id="358" name="Google Shape;358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5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7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b="1" dirty="0"/>
              <a:t>LET’S GO!</a:t>
            </a:r>
            <a:endParaRPr sz="5400" b="1" dirty="0"/>
          </a:p>
        </p:txBody>
      </p:sp>
      <p:pic>
        <p:nvPicPr>
          <p:cNvPr id="413" name="Google Shape;413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5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692826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16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35</a:t>
            </a:r>
            <a:endParaRPr dirty="0"/>
          </a:p>
        </p:txBody>
      </p:sp>
      <p:sp>
        <p:nvSpPr>
          <p:cNvPr id="365" name="Google Shape;365;p51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In what year were nachos introduced for the first time at a U.S. sports venue?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1955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1976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1987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1999 </a:t>
            </a:r>
            <a:endParaRPr sz="1500" dirty="0"/>
          </a:p>
        </p:txBody>
      </p:sp>
      <p:pic>
        <p:nvPicPr>
          <p:cNvPr id="366" name="Google Shape;366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5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5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36</a:t>
            </a:r>
            <a:endParaRPr dirty="0"/>
          </a:p>
        </p:txBody>
      </p:sp>
      <p:sp>
        <p:nvSpPr>
          <p:cNvPr id="373" name="Google Shape;373;p52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was the first produced full feature animated film?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Bambi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Snow White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Pinocchio 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Dumbo</a:t>
            </a: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/>
          </a:p>
        </p:txBody>
      </p:sp>
      <p:pic>
        <p:nvPicPr>
          <p:cNvPr id="374" name="Google Shape;374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5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5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37</a:t>
            </a:r>
            <a:endParaRPr dirty="0"/>
          </a:p>
        </p:txBody>
      </p:sp>
      <p:sp>
        <p:nvSpPr>
          <p:cNvPr id="381" name="Google Shape;381;p53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was The first movie to be released with a PG-13 rating?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Dirty Dancing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Red Dawn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Ferris Bueller's Day Off 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Batman (1989)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82" name="Google Shape;382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5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5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38</a:t>
            </a:r>
            <a:endParaRPr dirty="0"/>
          </a:p>
        </p:txBody>
      </p:sp>
      <p:sp>
        <p:nvSpPr>
          <p:cNvPr id="389" name="Google Shape;389;p54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is the best-selling video game title of all-time? 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Wii Sports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Grand Theft Auto V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Minecraft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Fortnite</a:t>
            </a: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/>
          </a:p>
        </p:txBody>
      </p:sp>
      <p:pic>
        <p:nvPicPr>
          <p:cNvPr id="390" name="Google Shape;390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5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5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39</a:t>
            </a:r>
            <a:endParaRPr dirty="0"/>
          </a:p>
        </p:txBody>
      </p:sp>
      <p:sp>
        <p:nvSpPr>
          <p:cNvPr id="397" name="Google Shape;397;p55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individual television show had the highest viewership ratings in history? 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The 2015 Super Bowl (Patriots/Seahawks)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The 2019 Women’s FIFA World Cup Final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The final episode of Seinfeld  	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The 2012 Olympic Games opening ceremony in Beijing</a:t>
            </a: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/>
          </a:p>
        </p:txBody>
      </p:sp>
      <p:pic>
        <p:nvPicPr>
          <p:cNvPr id="398" name="Google Shape;398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p5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5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40</a:t>
            </a:r>
            <a:endParaRPr dirty="0"/>
          </a:p>
        </p:txBody>
      </p:sp>
      <p:sp>
        <p:nvSpPr>
          <p:cNvPr id="405" name="Google Shape;405;p56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all-time best-selling album in the U.S.?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Adele “21”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Lady Gaga “Fame Monster 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Michael Jackson’s “Thriller”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Beatles “1967-1970”</a:t>
            </a:r>
            <a:endParaRPr sz="1500" dirty="0"/>
          </a:p>
        </p:txBody>
      </p:sp>
      <p:pic>
        <p:nvPicPr>
          <p:cNvPr id="406" name="Google Shape;406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5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7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ANSWERS</a:t>
            </a:r>
            <a:endParaRPr dirty="0"/>
          </a:p>
        </p:txBody>
      </p:sp>
      <p:pic>
        <p:nvPicPr>
          <p:cNvPr id="413" name="Google Shape;413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5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16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Preliminary Question</a:t>
            </a:r>
            <a:endParaRPr dirty="0"/>
          </a:p>
        </p:txBody>
      </p:sp>
      <p:sp>
        <p:nvSpPr>
          <p:cNvPr id="84" name="Google Shape;84;p16"/>
          <p:cNvSpPr txBox="1">
            <a:spLocks noGrp="1"/>
          </p:cNvSpPr>
          <p:nvPr>
            <p:ph type="body" idx="2"/>
          </p:nvPr>
        </p:nvSpPr>
        <p:spPr>
          <a:xfrm>
            <a:off x="4830325" y="934500"/>
            <a:ext cx="4045200" cy="327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SEM?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Sports Every Morning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Sports and Entertainment Management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Sports Evolutionary Marketing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Sports &amp; Entertainment Marketing</a:t>
            </a:r>
            <a:endParaRPr sz="1500" dirty="0"/>
          </a:p>
        </p:txBody>
      </p:sp>
      <p:pic>
        <p:nvPicPr>
          <p:cNvPr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6"/>
          <p:cNvSpPr txBox="1"/>
          <p:nvPr/>
        </p:nvSpPr>
        <p:spPr>
          <a:xfrm>
            <a:off x="1206775" y="4681800"/>
            <a:ext cx="6674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D9EEB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D9EEB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22515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</a:t>
            </a:r>
            <a:endParaRPr dirty="0"/>
          </a:p>
        </p:txBody>
      </p:sp>
      <p:sp>
        <p:nvSpPr>
          <p:cNvPr id="92" name="Google Shape;92;p1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all-time highest grossing box office film?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Star Wars: The Force Awakens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Avatar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Titanic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Avengers: Endgame</a:t>
            </a:r>
            <a:endParaRPr sz="1000" dirty="0"/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5" name="Google Shape;95;p17"/>
          <p:cNvSpPr txBox="1"/>
          <p:nvPr/>
        </p:nvSpPr>
        <p:spPr>
          <a:xfrm>
            <a:off x="4713525" y="4713975"/>
            <a:ext cx="42684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100" b="0" i="0" u="none" strike="noStrike" kern="0" cap="none" spc="0" normalizeH="0" baseline="0" noProof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verage"/>
              <a:ea typeface="Average"/>
              <a:cs typeface="Average"/>
              <a:sym typeface="Average"/>
            </a:endParaRPr>
          </a:p>
        </p:txBody>
      </p:sp>
    </p:spTree>
    <p:extLst>
      <p:ext uri="{BB962C8B-B14F-4D97-AF65-F5344CB8AC3E}">
        <p14:creationId xmlns:p14="http://schemas.microsoft.com/office/powerpoint/2010/main" val="46205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</a:t>
            </a:r>
            <a:endParaRPr dirty="0"/>
          </a:p>
        </p:txBody>
      </p:sp>
      <p:sp>
        <p:nvSpPr>
          <p:cNvPr id="101" name="Google Shape;101;p1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>
              <a:buNone/>
            </a:pPr>
            <a:r>
              <a:rPr lang="en-US" b="1" dirty="0"/>
              <a:t>How many hours per week does the average American spend streaming video content, according to Nielsen?</a:t>
            </a:r>
            <a:endParaRPr lang="en-US"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 hours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7 hours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13 hours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 hours</a:t>
            </a:r>
            <a:endParaRPr sz="1500" dirty="0"/>
          </a:p>
        </p:txBody>
      </p:sp>
      <p:pic>
        <p:nvPicPr>
          <p:cNvPr id="102" name="Google Shape;10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369858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Preliminary Question</a:t>
            </a:r>
            <a:endParaRPr dirty="0"/>
          </a:p>
        </p:txBody>
      </p:sp>
      <p:sp>
        <p:nvSpPr>
          <p:cNvPr id="84" name="Google Shape;84;p16"/>
          <p:cNvSpPr txBox="1">
            <a:spLocks noGrp="1"/>
          </p:cNvSpPr>
          <p:nvPr>
            <p:ph type="body" idx="2"/>
          </p:nvPr>
        </p:nvSpPr>
        <p:spPr>
          <a:xfrm>
            <a:off x="4830325" y="934500"/>
            <a:ext cx="4045200" cy="327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is SEM?</a:t>
            </a:r>
            <a:endParaRPr b="1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Sports Every Morning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Sports and Entertainment Management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Sports Evolutionary Marketing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Sports &amp; Entertainment Marketing</a:t>
            </a:r>
            <a:endParaRPr sz="1500"/>
          </a:p>
        </p:txBody>
      </p:sp>
      <p:pic>
        <p:nvPicPr>
          <p:cNvPr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6"/>
          <p:cNvSpPr txBox="1"/>
          <p:nvPr/>
        </p:nvSpPr>
        <p:spPr>
          <a:xfrm>
            <a:off x="1206775" y="4681800"/>
            <a:ext cx="6674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D9EEB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D9EEB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</a:t>
            </a:r>
            <a:endParaRPr dirty="0"/>
          </a:p>
        </p:txBody>
      </p:sp>
      <p:sp>
        <p:nvSpPr>
          <p:cNvPr id="109" name="Google Shape;109;p1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Forms of sports marketing were first identified as early as what year?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1712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1858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1912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1923</a:t>
            </a:r>
            <a:endParaRPr sz="1500" dirty="0"/>
          </a:p>
        </p:txBody>
      </p:sp>
      <p:pic>
        <p:nvPicPr>
          <p:cNvPr id="110" name="Google Shape;11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83390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4</a:t>
            </a:r>
            <a:endParaRPr dirty="0"/>
          </a:p>
        </p:txBody>
      </p:sp>
      <p:sp>
        <p:nvSpPr>
          <p:cNvPr id="117" name="Google Shape;117;p2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most streamed song of all-time on Spotify?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Billie </a:t>
            </a:r>
            <a:r>
              <a:rPr lang="en" sz="1500" dirty="0" err="1"/>
              <a:t>Eilish</a:t>
            </a:r>
            <a:r>
              <a:rPr lang="en" sz="1500" dirty="0"/>
              <a:t>: “Bad Guy”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The </a:t>
            </a:r>
            <a:r>
              <a:rPr lang="en-US" sz="1500" dirty="0" err="1"/>
              <a:t>Weeknd</a:t>
            </a:r>
            <a:r>
              <a:rPr lang="en-US" sz="1500" dirty="0"/>
              <a:t>: “Blinding Lights”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Bad Bunny: “</a:t>
            </a:r>
            <a:r>
              <a:rPr lang="en" sz="1500" dirty="0" err="1"/>
              <a:t>Dakiti</a:t>
            </a:r>
            <a:r>
              <a:rPr lang="en" sz="1500" dirty="0"/>
              <a:t>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Ed Sheeran: “Shape of You”</a:t>
            </a:r>
            <a:br>
              <a:rPr lang="en" sz="1500" dirty="0"/>
            </a:br>
            <a:endParaRPr sz="1000" dirty="0"/>
          </a:p>
        </p:txBody>
      </p:sp>
      <p:pic>
        <p:nvPicPr>
          <p:cNvPr id="118" name="Google Shape;11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2904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5</a:t>
            </a:r>
            <a:endParaRPr dirty="0"/>
          </a:p>
        </p:txBody>
      </p:sp>
      <p:sp>
        <p:nvSpPr>
          <p:cNvPr id="125" name="Google Shape;125;p2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>
              <a:buNone/>
            </a:pPr>
            <a:r>
              <a:rPr lang="en-US" b="1" dirty="0"/>
              <a:t>What brand became synonymous with the hit show “American Idol” as a result of its product placement strategy?</a:t>
            </a:r>
            <a:endParaRPr lang="en-US" sz="1500" dirty="0"/>
          </a:p>
          <a:p>
            <a:pPr lvl="0" indent="-323850">
              <a:spcBef>
                <a:spcPts val="4000"/>
              </a:spcBef>
              <a:buSzPts val="1500"/>
              <a:buAutoNum type="alphaLcPeriod"/>
            </a:pPr>
            <a:r>
              <a:rPr lang="en-US" sz="1500" dirty="0"/>
              <a:t>Spotify</a:t>
            </a:r>
          </a:p>
          <a:p>
            <a:pPr lvl="0" indent="-323850">
              <a:buSzPts val="1500"/>
              <a:buAutoNum type="alphaLcPeriod"/>
            </a:pPr>
            <a:r>
              <a:rPr lang="en-US" sz="1500" dirty="0"/>
              <a:t>Coca-Cola</a:t>
            </a:r>
          </a:p>
          <a:p>
            <a:pPr lvl="0" indent="-323850">
              <a:buSzPts val="1500"/>
              <a:buAutoNum type="alphaLcPeriod"/>
            </a:pPr>
            <a:r>
              <a:rPr lang="en-US" sz="1500" dirty="0"/>
              <a:t>Red Bull</a:t>
            </a:r>
          </a:p>
          <a:p>
            <a:pPr lvl="0" indent="-323850">
              <a:buSzPts val="1500"/>
              <a:buAutoNum type="alphaLcPeriod"/>
            </a:pPr>
            <a:r>
              <a:rPr lang="en-US" sz="1500" dirty="0"/>
              <a:t>Marriott</a:t>
            </a:r>
          </a:p>
        </p:txBody>
      </p:sp>
      <p:pic>
        <p:nvPicPr>
          <p:cNvPr id="126" name="Google Shape;12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339827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6</a:t>
            </a:r>
            <a:endParaRPr dirty="0"/>
          </a:p>
        </p:txBody>
      </p:sp>
      <p:sp>
        <p:nvSpPr>
          <p:cNvPr id="133" name="Google Shape;133;p22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most valuable sports franchise in the world?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New York Yankees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Dallas Cowboys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Los Angeles Lakers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Manchester United</a:t>
            </a:r>
            <a:endParaRPr sz="1500" dirty="0"/>
          </a:p>
        </p:txBody>
      </p:sp>
      <p:pic>
        <p:nvPicPr>
          <p:cNvPr id="134" name="Google Shape;13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2FF2AC-C462-8B4C-90BA-B26EBE39A38A}"/>
              </a:ext>
            </a:extLst>
          </p:cNvPr>
          <p:cNvSpPr/>
          <p:nvPr/>
        </p:nvSpPr>
        <p:spPr>
          <a:xfrm>
            <a:off x="5078430" y="4026529"/>
            <a:ext cx="957313" cy="2589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Bef>
                <a:spcPts val="4000"/>
              </a:spcBef>
              <a:buClr>
                <a:srgbClr val="37474F"/>
              </a:buClr>
              <a:buSzPts val="1800"/>
            </a:pPr>
            <a:r>
              <a:rPr lang="en-US" sz="1000" dirty="0">
                <a:solidFill>
                  <a:srgbClr val="37474F"/>
                </a:solidFill>
                <a:latin typeface="Average"/>
                <a:sym typeface="Average"/>
              </a:rPr>
              <a:t>Source: Forbes</a:t>
            </a:r>
          </a:p>
        </p:txBody>
      </p:sp>
    </p:spTree>
    <p:extLst>
      <p:ext uri="{BB962C8B-B14F-4D97-AF65-F5344CB8AC3E}">
        <p14:creationId xmlns:p14="http://schemas.microsoft.com/office/powerpoint/2010/main" val="4273949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7</a:t>
            </a:r>
            <a:endParaRPr dirty="0"/>
          </a:p>
        </p:txBody>
      </p:sp>
      <p:sp>
        <p:nvSpPr>
          <p:cNvPr id="141" name="Google Shape;141;p2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 what year was the first baseball game broadcast on the radio?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1886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1901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1921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1935</a:t>
            </a:r>
            <a:endParaRPr sz="1500" dirty="0"/>
          </a:p>
        </p:txBody>
      </p:sp>
      <p:pic>
        <p:nvPicPr>
          <p:cNvPr id="142" name="Google Shape;14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402306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8</a:t>
            </a:r>
            <a:endParaRPr dirty="0"/>
          </a:p>
        </p:txBody>
      </p:sp>
      <p:sp>
        <p:nvSpPr>
          <p:cNvPr id="149" name="Google Shape;149;p2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event generated the most revenue in pay-per-view history?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Manny Pacquiao vs. Floyd Mayweather (2015)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WWE’s </a:t>
            </a:r>
            <a:r>
              <a:rPr lang="en" sz="1500" dirty="0" err="1"/>
              <a:t>Wrestlemania</a:t>
            </a:r>
            <a:r>
              <a:rPr lang="en" sz="1500" dirty="0"/>
              <a:t> 28 (2102)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UFC: Liddell vs. Jackson (2007)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Conor McGregor vs. Floyd Mayweather (2017)</a:t>
            </a:r>
            <a:endParaRPr sz="1500" dirty="0"/>
          </a:p>
        </p:txBody>
      </p:sp>
      <p:pic>
        <p:nvPicPr>
          <p:cNvPr id="150" name="Google Shape;15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015271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9</a:t>
            </a:r>
            <a:endParaRPr dirty="0"/>
          </a:p>
        </p:txBody>
      </p:sp>
      <p:sp>
        <p:nvSpPr>
          <p:cNvPr id="157" name="Google Shape;157;p25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Who is the largest pay-per-view provider in the world?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WWE (World Wrestling Entertainment)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WBO (World Boxing Organization)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ICC (International Cricket Council)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UFC (Ultimate Fighting Championship)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Milwaukee Journal Sentinel</a:t>
            </a:r>
            <a:endParaRPr sz="1000" dirty="0"/>
          </a:p>
        </p:txBody>
      </p:sp>
      <p:pic>
        <p:nvPicPr>
          <p:cNvPr id="158" name="Google Shape;15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739406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10</a:t>
            </a:r>
            <a:endParaRPr dirty="0"/>
          </a:p>
        </p:txBody>
      </p:sp>
      <p:sp>
        <p:nvSpPr>
          <p:cNvPr id="165" name="Google Shape;165;p2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>
              <a:buNone/>
            </a:pPr>
            <a:r>
              <a:rPr lang="en-US" b="1" dirty="0"/>
              <a:t>Which NFL player had the best-selling jersey last season?</a:t>
            </a:r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Patrick Mahomes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Tom Brady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Josh Allen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Aaron Donald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NFLPA</a:t>
            </a:r>
            <a:endParaRPr sz="1000" dirty="0"/>
          </a:p>
        </p:txBody>
      </p:sp>
      <p:pic>
        <p:nvPicPr>
          <p:cNvPr id="166" name="Google Shape;16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924337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11</a:t>
            </a:r>
            <a:endParaRPr dirty="0"/>
          </a:p>
        </p:txBody>
      </p:sp>
      <p:sp>
        <p:nvSpPr>
          <p:cNvPr id="173" name="Google Shape;173;p2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 what year did Apple launch the iTunes music store?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2003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2004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2005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2006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Apple</a:t>
            </a:r>
            <a:endParaRPr sz="1000" dirty="0"/>
          </a:p>
        </p:txBody>
      </p:sp>
      <p:pic>
        <p:nvPicPr>
          <p:cNvPr id="174" name="Google Shape;17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775470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12</a:t>
            </a:r>
            <a:endParaRPr dirty="0"/>
          </a:p>
        </p:txBody>
      </p:sp>
      <p:sp>
        <p:nvSpPr>
          <p:cNvPr id="181" name="Google Shape;181;p2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>
              <a:buNone/>
            </a:pPr>
            <a:r>
              <a:rPr lang="en-US" b="1" dirty="0"/>
              <a:t>Which DC Extended Universe film has grossed the most revenue in its lifetime?</a:t>
            </a:r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‘</a:t>
            </a:r>
            <a:r>
              <a:rPr lang="en" sz="1500" dirty="0" err="1"/>
              <a:t>Aquaman</a:t>
            </a:r>
            <a:r>
              <a:rPr lang="en" sz="1500" dirty="0"/>
              <a:t>’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‘The Dark Knight’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‘Suicide Squad’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‘Wonder Woman’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Box Office Mojo</a:t>
            </a:r>
            <a:endParaRPr sz="1000" dirty="0"/>
          </a:p>
        </p:txBody>
      </p:sp>
      <p:pic>
        <p:nvPicPr>
          <p:cNvPr id="182" name="Google Shape;18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70662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1</a:t>
            </a:r>
            <a:endParaRPr dirty="0"/>
          </a:p>
        </p:txBody>
      </p:sp>
      <p:sp>
        <p:nvSpPr>
          <p:cNvPr id="92" name="Google Shape;92;p1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all-time highest grossing box office film?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Star Wars: The Force Awakens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Avatar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Titanic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Avengers: Endgame</a:t>
            </a:r>
            <a:endParaRPr sz="1000" dirty="0"/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5" name="Google Shape;95;p17"/>
          <p:cNvSpPr txBox="1"/>
          <p:nvPr/>
        </p:nvSpPr>
        <p:spPr>
          <a:xfrm>
            <a:off x="4713525" y="4713975"/>
            <a:ext cx="42684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666666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13</a:t>
            </a:r>
            <a:endParaRPr dirty="0"/>
          </a:p>
        </p:txBody>
      </p:sp>
      <p:sp>
        <p:nvSpPr>
          <p:cNvPr id="189" name="Google Shape;189;p2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most popular attraction in the world?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Walt Disney World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Eiffel Tower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Yellowstone National Park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Grand Canyon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Buckingham Palace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190" name="Google Shape;19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88126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14</a:t>
            </a:r>
            <a:endParaRPr dirty="0"/>
          </a:p>
        </p:txBody>
      </p:sp>
      <p:sp>
        <p:nvSpPr>
          <p:cNvPr id="197" name="Google Shape;197;p3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>
              <a:buNone/>
            </a:pPr>
            <a:r>
              <a:rPr lang="en-US" b="1" dirty="0"/>
              <a:t>Which film generated the most at the worldwide box office last year?</a:t>
            </a:r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‘Sing 2’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‘Jungle Cruise’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‘Spider-Man: No Way Home’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‘F9 – The Fast Saga‘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198" name="Google Shape;19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3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20581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15</a:t>
            </a:r>
            <a:endParaRPr dirty="0"/>
          </a:p>
        </p:txBody>
      </p:sp>
      <p:sp>
        <p:nvSpPr>
          <p:cNvPr id="205" name="Google Shape;205;p3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Who is the most recognizable athlete in the world (according to an ESPN study)?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LeBron James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Cristiano Ronaldo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Tom Brady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Tiger Woods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</a:t>
            </a:r>
            <a:r>
              <a:rPr lang="en" sz="1000" dirty="0" err="1"/>
              <a:t>espn.com</a:t>
            </a:r>
            <a:endParaRPr sz="1000" dirty="0"/>
          </a:p>
        </p:txBody>
      </p:sp>
      <p:pic>
        <p:nvPicPr>
          <p:cNvPr id="206" name="Google Shape;20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3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874399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16</a:t>
            </a:r>
            <a:endParaRPr dirty="0"/>
          </a:p>
        </p:txBody>
      </p:sp>
      <p:sp>
        <p:nvSpPr>
          <p:cNvPr id="213" name="Google Shape;213;p32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>
              <a:buNone/>
            </a:pPr>
            <a:r>
              <a:rPr lang="en-US" b="1" dirty="0"/>
              <a:t>Which venue currently has the capacity to host the most fans for a single sporting event?</a:t>
            </a:r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Indianapolis Motor Speedway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Estadio Azteca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Melbourne Cricket Ground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Rose Bowl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</a:t>
            </a:r>
            <a:r>
              <a:rPr lang="en" sz="1000" dirty="0" err="1"/>
              <a:t>statista.com</a:t>
            </a:r>
            <a:endParaRPr sz="1000" dirty="0"/>
          </a:p>
        </p:txBody>
      </p:sp>
      <p:pic>
        <p:nvPicPr>
          <p:cNvPr id="214" name="Google Shape;214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3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789628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17</a:t>
            </a:r>
            <a:endParaRPr dirty="0"/>
          </a:p>
        </p:txBody>
      </p:sp>
      <p:sp>
        <p:nvSpPr>
          <p:cNvPr id="221" name="Google Shape;221;p3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Who owns the ESPN network of cable television programs?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ABC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Fox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CBS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Turner Broadcasting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22" name="Google Shape;22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3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919698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18</a:t>
            </a:r>
            <a:endParaRPr dirty="0"/>
          </a:p>
        </p:txBody>
      </p:sp>
      <p:sp>
        <p:nvSpPr>
          <p:cNvPr id="229" name="Google Shape;229;p34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Which of the following international theme parks was NOT among the top 25 highest attended last year?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Universal Studios (U.S.)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Disneyland (Japan)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Six Flags (St. Louis)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Ocean Park (Hong Kong)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The Global Attractions Attendance Report</a:t>
            </a:r>
            <a:endParaRPr sz="1000" dirty="0"/>
          </a:p>
        </p:txBody>
      </p:sp>
      <p:pic>
        <p:nvPicPr>
          <p:cNvPr id="230" name="Google Shape;23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65234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19</a:t>
            </a:r>
            <a:endParaRPr dirty="0"/>
          </a:p>
        </p:txBody>
      </p:sp>
      <p:sp>
        <p:nvSpPr>
          <p:cNvPr id="237" name="Google Shape;237;p35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many theme parks does the SeaWorld Parks &amp; Entertainment company operate?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3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6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10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15</a:t>
            </a:r>
            <a:endParaRPr sz="1500" dirty="0"/>
          </a:p>
        </p:txBody>
      </p:sp>
      <p:pic>
        <p:nvPicPr>
          <p:cNvPr id="238" name="Google Shape;23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3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352471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20</a:t>
            </a:r>
            <a:endParaRPr dirty="0"/>
          </a:p>
        </p:txBody>
      </p:sp>
      <p:sp>
        <p:nvSpPr>
          <p:cNvPr id="245" name="Google Shape;245;p36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type of musical genre is the most popular in the world based on streaming statistics?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Hip-Hop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Pop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Country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Rock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Spotify</a:t>
            </a:r>
            <a:endParaRPr sz="1000" dirty="0"/>
          </a:p>
        </p:txBody>
      </p:sp>
      <p:pic>
        <p:nvPicPr>
          <p:cNvPr id="246" name="Google Shape;246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404022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21</a:t>
            </a:r>
            <a:endParaRPr dirty="0"/>
          </a:p>
        </p:txBody>
      </p:sp>
      <p:sp>
        <p:nvSpPr>
          <p:cNvPr id="253" name="Google Shape;253;p37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Which athlete earned the most money last year?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Roger Federer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Megan Rapinoe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Lionel Messi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Canelo Alvarez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LeBron James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Tom Brady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Aaron Judge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r>
              <a:rPr lang="en" sz="1000" dirty="0"/>
              <a:t>Source: Forbes</a:t>
            </a:r>
            <a:endParaRPr sz="1000" dirty="0"/>
          </a:p>
        </p:txBody>
      </p:sp>
      <p:pic>
        <p:nvPicPr>
          <p:cNvPr id="254" name="Google Shape;254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3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275988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22</a:t>
            </a:r>
            <a:endParaRPr dirty="0"/>
          </a:p>
        </p:txBody>
      </p:sp>
      <p:sp>
        <p:nvSpPr>
          <p:cNvPr id="261" name="Google Shape;261;p38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The Olympic Games were profitable for the first time in what year?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1926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1966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1970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1984</a:t>
            </a:r>
            <a:endParaRPr sz="1500" dirty="0"/>
          </a:p>
          <a:p>
            <a:pPr marL="0" lvl="0" indent="0" algn="l" rtl="0">
              <a:spcBef>
                <a:spcPts val="4000"/>
              </a:spcBef>
              <a:spcAft>
                <a:spcPts val="0"/>
              </a:spcAft>
              <a:buNone/>
            </a:pPr>
            <a:endParaRPr sz="1000" dirty="0"/>
          </a:p>
        </p:txBody>
      </p:sp>
      <p:pic>
        <p:nvPicPr>
          <p:cNvPr id="262" name="Google Shape;262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422566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2</a:t>
            </a:r>
            <a:endParaRPr dirty="0"/>
          </a:p>
        </p:txBody>
      </p:sp>
      <p:sp>
        <p:nvSpPr>
          <p:cNvPr id="101" name="Google Shape;101;p1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many hours per week does the average American spend streaming video content, according to Nielsen?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 hours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7 hours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13 hours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20 hours</a:t>
            </a:r>
            <a:endParaRPr sz="1500" dirty="0"/>
          </a:p>
        </p:txBody>
      </p:sp>
      <p:pic>
        <p:nvPicPr>
          <p:cNvPr id="102" name="Google Shape;10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23</a:t>
            </a:r>
            <a:endParaRPr dirty="0"/>
          </a:p>
        </p:txBody>
      </p:sp>
      <p:sp>
        <p:nvSpPr>
          <p:cNvPr id="269" name="Google Shape;269;p39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 what year did ESPN make its television debut?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1965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1972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1979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1982</a:t>
            </a:r>
            <a:endParaRPr sz="1000" dirty="0"/>
          </a:p>
        </p:txBody>
      </p:sp>
      <p:pic>
        <p:nvPicPr>
          <p:cNvPr id="270" name="Google Shape;270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3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4147954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24</a:t>
            </a:r>
            <a:endParaRPr dirty="0"/>
          </a:p>
        </p:txBody>
      </p:sp>
      <p:sp>
        <p:nvSpPr>
          <p:cNvPr id="277" name="Google Shape;277;p40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does “ESPN” stand for?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Entertainment &amp; Sports Programming Network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Everything Sports Programming Network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Exceptional Sporting Programs Network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Entertaining Sports Programs Network</a:t>
            </a:r>
            <a:endParaRPr sz="1500" dirty="0"/>
          </a:p>
        </p:txBody>
      </p:sp>
      <p:pic>
        <p:nvPicPr>
          <p:cNvPr id="278" name="Google Shape;27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4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422230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25</a:t>
            </a:r>
            <a:endParaRPr dirty="0"/>
          </a:p>
        </p:txBody>
      </p:sp>
      <p:sp>
        <p:nvSpPr>
          <p:cNvPr id="285" name="Google Shape;285;p41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indent="0">
              <a:buNone/>
            </a:pPr>
            <a:r>
              <a:rPr lang="en-US" b="1" dirty="0"/>
              <a:t>The 2022 World Cup in Qatar is projected to be the most expensive in the event’s history.  How much is Qatar reportedly spending to host the event?</a:t>
            </a:r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$220 billion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$248 billion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$275 billion 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$311 billion </a:t>
            </a:r>
            <a:endParaRPr sz="1500" dirty="0"/>
          </a:p>
        </p:txBody>
      </p:sp>
      <p:pic>
        <p:nvPicPr>
          <p:cNvPr id="286" name="Google Shape;286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4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57235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26</a:t>
            </a:r>
            <a:endParaRPr dirty="0"/>
          </a:p>
        </p:txBody>
      </p:sp>
      <p:sp>
        <p:nvSpPr>
          <p:cNvPr id="293" name="Google Shape;293;p42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What cereal is known as the “Breakfast of Champions”?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Frosted Flakes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Captain Crunch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Wheaties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Raisin Bran</a:t>
            </a:r>
            <a:endParaRPr sz="1500" dirty="0"/>
          </a:p>
        </p:txBody>
      </p:sp>
      <p:pic>
        <p:nvPicPr>
          <p:cNvPr id="294" name="Google Shape;294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4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4067269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27</a:t>
            </a:r>
            <a:endParaRPr dirty="0"/>
          </a:p>
        </p:txBody>
      </p:sp>
      <p:sp>
        <p:nvSpPr>
          <p:cNvPr id="301" name="Google Shape;301;p43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 which year did Nintendo introduce its home video game entertainment system?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1985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1987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1989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1991</a:t>
            </a:r>
            <a:endParaRPr sz="1500" dirty="0"/>
          </a:p>
        </p:txBody>
      </p:sp>
      <p:pic>
        <p:nvPicPr>
          <p:cNvPr id="302" name="Google Shape;30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4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78073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28</a:t>
            </a:r>
            <a:endParaRPr dirty="0"/>
          </a:p>
        </p:txBody>
      </p:sp>
      <p:sp>
        <p:nvSpPr>
          <p:cNvPr id="309" name="Google Shape;309;p44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 what year was Music Television (MTV) launched?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1979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1981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1983	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1985</a:t>
            </a:r>
            <a:endParaRPr sz="1500" dirty="0"/>
          </a:p>
        </p:txBody>
      </p:sp>
      <p:pic>
        <p:nvPicPr>
          <p:cNvPr id="310" name="Google Shape;31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4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56693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29</a:t>
            </a:r>
            <a:endParaRPr dirty="0"/>
          </a:p>
        </p:txBody>
      </p:sp>
      <p:sp>
        <p:nvSpPr>
          <p:cNvPr id="317" name="Google Shape;317;p45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many Americans consider themselves to be sports fans?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 of every 8 adults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3 of every 8 adults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5 of every 8 adults 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7 of every 8 adults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 dirty="0"/>
              <a:t>Source:  The Sports Business Journal </a:t>
            </a:r>
            <a:endParaRPr sz="1000" dirty="0"/>
          </a:p>
        </p:txBody>
      </p:sp>
      <p:pic>
        <p:nvPicPr>
          <p:cNvPr id="318" name="Google Shape;318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4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423994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30</a:t>
            </a:r>
            <a:endParaRPr dirty="0"/>
          </a:p>
        </p:txBody>
      </p:sp>
      <p:sp>
        <p:nvSpPr>
          <p:cNvPr id="325" name="Google Shape;325;p46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>
              <a:buNone/>
            </a:pPr>
            <a:r>
              <a:rPr lang="en-US" b="1" dirty="0"/>
              <a:t>Worldwide, by how much did the average attendance at theme parks decline during the pandemic? </a:t>
            </a:r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2%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28%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41%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67%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26" name="Google Shape;326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4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59651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31</a:t>
            </a:r>
            <a:endParaRPr dirty="0"/>
          </a:p>
        </p:txBody>
      </p:sp>
      <p:sp>
        <p:nvSpPr>
          <p:cNvPr id="333" name="Google Shape;333;p47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indent="0">
              <a:buNone/>
            </a:pPr>
            <a:r>
              <a:rPr lang="en-US" b="1" dirty="0"/>
              <a:t>How much was wagered during “March Madness” in 2022 ? </a:t>
            </a:r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$20 million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$100 million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$10 billion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$100 billion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 dirty="0"/>
              <a:t>Source: WalletHub</a:t>
            </a:r>
            <a:endParaRPr sz="1000" dirty="0"/>
          </a:p>
        </p:txBody>
      </p:sp>
      <p:pic>
        <p:nvPicPr>
          <p:cNvPr id="334" name="Google Shape;334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4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319237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8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32</a:t>
            </a:r>
            <a:endParaRPr dirty="0"/>
          </a:p>
        </p:txBody>
      </p:sp>
      <p:sp>
        <p:nvSpPr>
          <p:cNvPr id="341" name="Google Shape;341;p48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>
              <a:buNone/>
            </a:pPr>
            <a:r>
              <a:rPr lang="en-US" b="1" dirty="0"/>
              <a:t>On how many continents are ESPN broadcasts available to viewers? </a:t>
            </a:r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3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5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-US" sz="1500" dirty="0"/>
              <a:t>7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 dirty="0"/>
              <a:t>Source: </a:t>
            </a:r>
            <a:r>
              <a:rPr lang="en" sz="1000" dirty="0" err="1"/>
              <a:t>espnmediazone.com</a:t>
            </a:r>
            <a:endParaRPr sz="1000" dirty="0"/>
          </a:p>
        </p:txBody>
      </p:sp>
      <p:pic>
        <p:nvPicPr>
          <p:cNvPr id="342" name="Google Shape;342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48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80418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3</a:t>
            </a:r>
            <a:endParaRPr dirty="0"/>
          </a:p>
        </p:txBody>
      </p:sp>
      <p:sp>
        <p:nvSpPr>
          <p:cNvPr id="109" name="Google Shape;109;p1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Forms of sports marketing were first identified as early as what year?</a:t>
            </a:r>
            <a:endParaRPr sz="150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1712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1858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1912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/>
              <a:t>1923</a:t>
            </a:r>
            <a:endParaRPr sz="1500"/>
          </a:p>
        </p:txBody>
      </p:sp>
      <p:pic>
        <p:nvPicPr>
          <p:cNvPr id="110" name="Google Shape;11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49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33</a:t>
            </a:r>
            <a:endParaRPr dirty="0"/>
          </a:p>
        </p:txBody>
      </p:sp>
      <p:sp>
        <p:nvSpPr>
          <p:cNvPr id="349" name="Google Shape;349;p49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How many American adults are playing some form of fantasy football?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50 million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75 million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100 million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120 million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 dirty="0"/>
              <a:t>Source: Fantasy Sports Trade Association (FSTA)</a:t>
            </a:r>
            <a:endParaRPr sz="1000" dirty="0"/>
          </a:p>
        </p:txBody>
      </p:sp>
      <p:pic>
        <p:nvPicPr>
          <p:cNvPr id="350" name="Google Shape;350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49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229320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5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34</a:t>
            </a:r>
            <a:endParaRPr dirty="0"/>
          </a:p>
        </p:txBody>
      </p:sp>
      <p:sp>
        <p:nvSpPr>
          <p:cNvPr id="357" name="Google Shape;357;p50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Who was responsible for founding the </a:t>
            </a:r>
            <a:r>
              <a:rPr lang="en" b="1" dirty="0" err="1"/>
              <a:t>sundance</a:t>
            </a:r>
            <a:r>
              <a:rPr lang="en" b="1" dirty="0"/>
              <a:t> film festival in 1981?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Woody Allen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Marlon Brando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Robert Redford	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Lorne Michaels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58" name="Google Shape;358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5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794724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1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35</a:t>
            </a:r>
            <a:endParaRPr dirty="0"/>
          </a:p>
        </p:txBody>
      </p:sp>
      <p:sp>
        <p:nvSpPr>
          <p:cNvPr id="365" name="Google Shape;365;p51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>
              <a:buNone/>
            </a:pPr>
            <a:r>
              <a:rPr lang="en-US" b="1" dirty="0"/>
              <a:t>In what year were nachos introduced for the first time at a U.S. sports venue?</a:t>
            </a:r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1955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1976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1987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1999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 dirty="0"/>
              <a:t>Source:  Smithsonian Magazine</a:t>
            </a:r>
            <a:endParaRPr sz="1000" dirty="0"/>
          </a:p>
        </p:txBody>
      </p:sp>
      <p:pic>
        <p:nvPicPr>
          <p:cNvPr id="366" name="Google Shape;366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51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25515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52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36</a:t>
            </a:r>
            <a:endParaRPr dirty="0"/>
          </a:p>
        </p:txBody>
      </p:sp>
      <p:sp>
        <p:nvSpPr>
          <p:cNvPr id="373" name="Google Shape;373;p52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was the first produced full feature animated film?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Bambi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Snow White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Pinocchio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Dumbo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74" name="Google Shape;374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52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152482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53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37</a:t>
            </a:r>
            <a:endParaRPr dirty="0"/>
          </a:p>
        </p:txBody>
      </p:sp>
      <p:sp>
        <p:nvSpPr>
          <p:cNvPr id="381" name="Google Shape;381;p53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was The first movie to be released with a PG-13 rating?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Dirty Dancing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Red Dawn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Ferris Bueller's Day Off 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Batman (1989)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82" name="Google Shape;382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53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525005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54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38</a:t>
            </a:r>
            <a:endParaRPr dirty="0"/>
          </a:p>
        </p:txBody>
      </p:sp>
      <p:sp>
        <p:nvSpPr>
          <p:cNvPr id="389" name="Google Shape;389;p54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best-selling video game title of all-time?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Wii Sports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Grand Theft Auto V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Minecraft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Fortnite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90" name="Google Shape;390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54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921200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55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Answer</a:t>
            </a:r>
            <a:r>
              <a:rPr lang="en" dirty="0"/>
              <a:t> 39</a:t>
            </a:r>
            <a:endParaRPr dirty="0"/>
          </a:p>
        </p:txBody>
      </p:sp>
      <p:sp>
        <p:nvSpPr>
          <p:cNvPr id="397" name="Google Shape;397;p55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individual television show had the highest viewership ratings in history?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2015 Super Bowl (Patriots/Seahawks)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2019 Women’s FIFA World Cup Final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final episode of Seinfeld 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2012 Olympic Games opening ceremony in Beijing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000" dirty="0"/>
          </a:p>
        </p:txBody>
      </p:sp>
      <p:pic>
        <p:nvPicPr>
          <p:cNvPr id="398" name="Google Shape;398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p55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860413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56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 Answer 40</a:t>
            </a:r>
            <a:endParaRPr dirty="0"/>
          </a:p>
        </p:txBody>
      </p:sp>
      <p:sp>
        <p:nvSpPr>
          <p:cNvPr id="405" name="Google Shape;405;p56"/>
          <p:cNvSpPr txBox="1">
            <a:spLocks noGrp="1"/>
          </p:cNvSpPr>
          <p:nvPr>
            <p:ph type="body" idx="2"/>
          </p:nvPr>
        </p:nvSpPr>
        <p:spPr>
          <a:xfrm>
            <a:off x="5007725" y="724200"/>
            <a:ext cx="40452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all-time best-selling album in the U.S.? </a:t>
            </a:r>
            <a:endParaRPr b="1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Adele “21”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Lady Gaga “Fame Monster 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Michael Jackson’s “Thriller” 	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Beatles “1967-1970”</a:t>
            </a: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500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 dirty="0"/>
              <a:t>Source:  Recording Industry of America</a:t>
            </a:r>
            <a:endParaRPr sz="1000" dirty="0"/>
          </a:p>
        </p:txBody>
      </p:sp>
      <p:pic>
        <p:nvPicPr>
          <p:cNvPr id="406" name="Google Shape;406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56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526187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7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 dirty="0"/>
              <a:t>GAME COMPLETE!</a:t>
            </a:r>
            <a:endParaRPr sz="4800" b="1" dirty="0"/>
          </a:p>
        </p:txBody>
      </p:sp>
      <p:pic>
        <p:nvPicPr>
          <p:cNvPr id="413" name="Google Shape;413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57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 dirty="0">
                <a:ln>
                  <a:noFill/>
                </a:ln>
                <a:solidFill>
                  <a:srgbClr val="6FA8DC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6FA8DC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9FC5E8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827749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16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5394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 4</a:t>
            </a:r>
            <a:endParaRPr dirty="0"/>
          </a:p>
        </p:txBody>
      </p:sp>
      <p:sp>
        <p:nvSpPr>
          <p:cNvPr id="117" name="Google Shape;117;p2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291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the most streamed song of all-time on Spotify?</a:t>
            </a:r>
            <a:endParaRPr sz="1500" dirty="0"/>
          </a:p>
          <a:p>
            <a:pPr marL="457200" lvl="0" indent="-323850" algn="l" rtl="0">
              <a:spcBef>
                <a:spcPts val="400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Billie </a:t>
            </a:r>
            <a:r>
              <a:rPr lang="en" sz="1500" dirty="0" err="1"/>
              <a:t>Eilish</a:t>
            </a:r>
            <a:r>
              <a:rPr lang="en" sz="1500" dirty="0"/>
              <a:t>: “Bad Guy”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The </a:t>
            </a:r>
            <a:r>
              <a:rPr lang="en" sz="1500" dirty="0" err="1"/>
              <a:t>Weeknd</a:t>
            </a:r>
            <a:r>
              <a:rPr lang="en" sz="1500" dirty="0"/>
              <a:t>: “Blinding Lights”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Bad Bunny: “</a:t>
            </a:r>
            <a:r>
              <a:rPr lang="en" sz="1500" dirty="0" err="1"/>
              <a:t>Dakiti</a:t>
            </a:r>
            <a:r>
              <a:rPr lang="en" sz="1500" dirty="0"/>
              <a:t>”</a:t>
            </a:r>
            <a:endParaRPr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AutoNum type="alphaLcPeriod"/>
            </a:pPr>
            <a:r>
              <a:rPr lang="en" sz="1500" dirty="0"/>
              <a:t>Ed Sheeran: “Shape of You”</a:t>
            </a:r>
            <a:endParaRPr sz="1000" dirty="0"/>
          </a:p>
        </p:txBody>
      </p:sp>
      <p:pic>
        <p:nvPicPr>
          <p:cNvPr id="118" name="Google Shape;11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00" y="4725350"/>
            <a:ext cx="1012755" cy="323099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0"/>
          <p:cNvSpPr txBox="1"/>
          <p:nvPr/>
        </p:nvSpPr>
        <p:spPr>
          <a:xfrm>
            <a:off x="1206775" y="4681800"/>
            <a:ext cx="33651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rgbClr val="6FA8DC"/>
                </a:solidFill>
                <a:latin typeface="Oswald"/>
                <a:ea typeface="Oswald"/>
                <a:cs typeface="Oswald"/>
                <a:sym typeface="Oswald"/>
              </a:rPr>
              <a:t>© Copyright 2022. Sports Career Consulting, LLC.</a:t>
            </a:r>
            <a:endParaRPr sz="800" dirty="0">
              <a:solidFill>
                <a:srgbClr val="6FA8DC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9FC5E8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3333</Words>
  <Application>Microsoft Macintosh PowerPoint</Application>
  <PresentationFormat>On-screen Show (16:9)</PresentationFormat>
  <Paragraphs>626</Paragraphs>
  <Slides>88</Slides>
  <Notes>88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88</vt:i4>
      </vt:variant>
    </vt:vector>
  </HeadingPairs>
  <TitlesOfParts>
    <vt:vector size="92" baseType="lpstr">
      <vt:lpstr>Arial</vt:lpstr>
      <vt:lpstr>Average</vt:lpstr>
      <vt:lpstr>Oswald</vt:lpstr>
      <vt:lpstr>Slate</vt:lpstr>
      <vt:lpstr>Introducing SEM</vt:lpstr>
      <vt:lpstr>GAME RULES - PART 1</vt:lpstr>
      <vt:lpstr>GAME RULES - PART 2</vt:lpstr>
      <vt:lpstr>LET’S GO!</vt:lpstr>
      <vt:lpstr>Preliminary Question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Question 11</vt:lpstr>
      <vt:lpstr>Question 12</vt:lpstr>
      <vt:lpstr>Question 13</vt:lpstr>
      <vt:lpstr>Question 14</vt:lpstr>
      <vt:lpstr>Question 15</vt:lpstr>
      <vt:lpstr>Question 16</vt:lpstr>
      <vt:lpstr>Question 17</vt:lpstr>
      <vt:lpstr>Question 18</vt:lpstr>
      <vt:lpstr>Question 19</vt:lpstr>
      <vt:lpstr>Question 20</vt:lpstr>
      <vt:lpstr>Question 21</vt:lpstr>
      <vt:lpstr>Question 22</vt:lpstr>
      <vt:lpstr>Question 23</vt:lpstr>
      <vt:lpstr>Question 24</vt:lpstr>
      <vt:lpstr>Question 25</vt:lpstr>
      <vt:lpstr>Question 26</vt:lpstr>
      <vt:lpstr>Question 27</vt:lpstr>
      <vt:lpstr>Question 28</vt:lpstr>
      <vt:lpstr>Question 29</vt:lpstr>
      <vt:lpstr>Question 30</vt:lpstr>
      <vt:lpstr>Question 31</vt:lpstr>
      <vt:lpstr>Question 32</vt:lpstr>
      <vt:lpstr>Question 33</vt:lpstr>
      <vt:lpstr>Question 34</vt:lpstr>
      <vt:lpstr>Question 35</vt:lpstr>
      <vt:lpstr>Question 36</vt:lpstr>
      <vt:lpstr>Question 37</vt:lpstr>
      <vt:lpstr>Question 38</vt:lpstr>
      <vt:lpstr>Question 39</vt:lpstr>
      <vt:lpstr>Question 40</vt:lpstr>
      <vt:lpstr>ANSWERS</vt:lpstr>
      <vt:lpstr>Preliminary Question</vt:lpstr>
      <vt:lpstr>Answer 1</vt:lpstr>
      <vt:lpstr>Answer 2</vt:lpstr>
      <vt:lpstr>Answer 3</vt:lpstr>
      <vt:lpstr>Answer 4</vt:lpstr>
      <vt:lpstr>Answer 5</vt:lpstr>
      <vt:lpstr>Answer 6</vt:lpstr>
      <vt:lpstr>Answer 7</vt:lpstr>
      <vt:lpstr>Answer 8</vt:lpstr>
      <vt:lpstr>Answer 9</vt:lpstr>
      <vt:lpstr>Answer 10</vt:lpstr>
      <vt:lpstr>Answer 11</vt:lpstr>
      <vt:lpstr>Answer 12</vt:lpstr>
      <vt:lpstr>Answer 13</vt:lpstr>
      <vt:lpstr>Answer 14</vt:lpstr>
      <vt:lpstr>Answer 15</vt:lpstr>
      <vt:lpstr>Answer 16</vt:lpstr>
      <vt:lpstr>Answer 17</vt:lpstr>
      <vt:lpstr>Answer 18</vt:lpstr>
      <vt:lpstr>Answer 19</vt:lpstr>
      <vt:lpstr>Answer 20</vt:lpstr>
      <vt:lpstr>Answer 21</vt:lpstr>
      <vt:lpstr>Answer 22</vt:lpstr>
      <vt:lpstr>Answer 23</vt:lpstr>
      <vt:lpstr>Answer 24</vt:lpstr>
      <vt:lpstr>Answer 25</vt:lpstr>
      <vt:lpstr>Answer 26</vt:lpstr>
      <vt:lpstr>Answer 27</vt:lpstr>
      <vt:lpstr>Answer 28</vt:lpstr>
      <vt:lpstr>Answer 29</vt:lpstr>
      <vt:lpstr>Answer 30</vt:lpstr>
      <vt:lpstr>Answer 31</vt:lpstr>
      <vt:lpstr>Answer 32</vt:lpstr>
      <vt:lpstr>Answer 33</vt:lpstr>
      <vt:lpstr>Answer 34</vt:lpstr>
      <vt:lpstr>Answer 35</vt:lpstr>
      <vt:lpstr>Answer 36</vt:lpstr>
      <vt:lpstr>Answer 37</vt:lpstr>
      <vt:lpstr>Answer 38</vt:lpstr>
      <vt:lpstr>Answer 39</vt:lpstr>
      <vt:lpstr>  Answer 40</vt:lpstr>
      <vt:lpstr>GAME COMPLETE!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SEM</dc:title>
  <cp:lastModifiedBy>Chris Lindauer</cp:lastModifiedBy>
  <cp:revision>19</cp:revision>
  <dcterms:modified xsi:type="dcterms:W3CDTF">2022-07-22T17:03:10Z</dcterms:modified>
</cp:coreProperties>
</file>