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7" r:id="rId3"/>
    <p:sldId id="307" r:id="rId4"/>
    <p:sldId id="270" r:id="rId5"/>
    <p:sldId id="277" r:id="rId6"/>
    <p:sldId id="268" r:id="rId7"/>
    <p:sldId id="275" r:id="rId8"/>
    <p:sldId id="272" r:id="rId9"/>
    <p:sldId id="273" r:id="rId10"/>
    <p:sldId id="279" r:id="rId11"/>
    <p:sldId id="280" r:id="rId12"/>
    <p:sldId id="271" r:id="rId13"/>
    <p:sldId id="282" r:id="rId14"/>
    <p:sldId id="283" r:id="rId15"/>
    <p:sldId id="305" r:id="rId16"/>
    <p:sldId id="285" r:id="rId17"/>
    <p:sldId id="286" r:id="rId18"/>
    <p:sldId id="304" r:id="rId19"/>
    <p:sldId id="281" r:id="rId20"/>
    <p:sldId id="276" r:id="rId21"/>
    <p:sldId id="269" r:id="rId22"/>
    <p:sldId id="262" r:id="rId23"/>
    <p:sldId id="263" r:id="rId24"/>
    <p:sldId id="264" r:id="rId25"/>
    <p:sldId id="267" r:id="rId26"/>
    <p:sldId id="266" r:id="rId27"/>
    <p:sldId id="265" r:id="rId28"/>
    <p:sldId id="299" r:id="rId29"/>
    <p:sldId id="301" r:id="rId30"/>
    <p:sldId id="309" r:id="rId31"/>
    <p:sldId id="302" r:id="rId32"/>
    <p:sldId id="310" r:id="rId33"/>
    <p:sldId id="311" r:id="rId34"/>
    <p:sldId id="308" r:id="rId35"/>
    <p:sldId id="300" r:id="rId36"/>
    <p:sldId id="312" r:id="rId37"/>
    <p:sldId id="313" r:id="rId38"/>
    <p:sldId id="289" r:id="rId39"/>
    <p:sldId id="288" r:id="rId40"/>
    <p:sldId id="298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74" r:id="rId49"/>
    <p:sldId id="260" r:id="rId50"/>
    <p:sldId id="278" r:id="rId51"/>
    <p:sldId id="314" r:id="rId52"/>
    <p:sldId id="316" r:id="rId53"/>
    <p:sldId id="317" r:id="rId54"/>
    <p:sldId id="261" r:id="rId55"/>
    <p:sldId id="284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50F5B-E36A-4375-8F0D-80BE8F8E0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75E5A-2E08-45D7-91D2-A9AC7F5922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5D7A5-9F57-4DDF-93EC-A609E1AE6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8CC61-527F-4E3F-8EA8-6F3C9A4AE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9768C-AD9C-440F-8D5C-080EA708F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191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1FC75-AC2B-4CFA-A5E3-6A425EF38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F4E13-6EB1-4CBE-9189-4D4706A58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EEA57-7E3F-46C2-A48E-F12062232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D9176C-8AC5-4BE8-9AE3-2A03569DB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805EE-D4C2-4BC2-8AB5-C4D9592EC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6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112CF0-A1F1-424B-A262-A9002F0173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178BD3-9B48-4B0B-8DDA-234E7FD4E0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B412C5-C343-440B-B8E1-E186560BD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51837D-24FB-45DB-ABD5-A20204AF7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A5FC68-0FA6-4875-B169-1D91C88F3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47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45C01-7180-42B6-8E73-6B1415AA4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E6F1C-D2D4-4A86-861D-AF600D801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99642-AEA9-4A8A-86F7-D08671252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2A58F-1C86-4E1F-91ED-B6635FF05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D2785-0C8D-4CD9-A740-3443DABD2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F6636-9C06-4964-8DD4-0C71DE852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B699A5-E33D-4753-BB1C-3F1868452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7E3A7-A2DB-4E25-B788-F6B263DE8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B49B3-F48D-4471-B254-17FD3B9FC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1FA08-A701-4C1F-8388-939B04F81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5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5AF96-ED65-40F9-9957-FD24E976F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21FCF0-D6A0-4B9B-B091-9B33520D29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B13DD3-C7E0-4B4B-AD95-21680BBF62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2557B0-94A6-45A5-BC05-2733A19E4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93829A-6787-47FB-B974-8B5F7733A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EBBC55-08C7-401E-97DF-DD243B633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580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1B739-77E5-460F-83F5-6F423714F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B0D14C-FFB0-48C5-A8BD-B6F386FAC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31B409-E3DE-4144-9AA3-17AE70A253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78067C-5EC0-4C55-9307-E4763E1863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1BF97F-B822-4602-BC91-9B18488CAE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972F1F-48FB-478B-B90D-4C00F005E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9EA0D8-F0D5-4BAA-83E9-5D316BA82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061772-1707-4343-AC12-28B70BB40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0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AA604-6050-43F7-966E-37DD00EFC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0B8C9E-6724-4C54-A3B6-F27D3B404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384B4-6AB4-4C1B-A4D8-2218DC475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D387B-A7EE-4492-863A-ADBE9526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94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76C216-83F0-4F7A-8DDA-3E936BA3A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D83B6A-C434-4129-A92B-36C28FAD0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B7511E-7CDE-485D-8754-BD2E279D6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9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990C4-063C-4F24-8E7A-D011B0ACA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C2C18-BCC2-4B13-B671-DEC746AA7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2D1884-D84D-48E3-BA06-2971DD5570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AF38E0-29F7-4455-9CEC-0D24CC2EB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26716-286D-4CB0-A07B-F0E0B6696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04CFCA-63E2-4A4A-97DC-AD6883FE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43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72AD6-CCCA-4ED6-AEBB-6DE53FFCE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8A3B07-325B-4249-B500-F4BD065FE8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384B94-80B0-4BAD-8E00-A8FA751DA6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9F4965-2646-47EB-93E8-CF4D16ABE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88C961-4D5F-4AD6-A5B9-ACA0B436A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B1BEF3-7AF9-43F2-BD87-9FF91434B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06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D37B06-079D-4FE5-B437-B97C45E6A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2008D2-414C-43B6-BE90-1D9CBEAC4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01287-ED8F-4E8C-A26C-FE1955E38C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66D73-766B-401D-998F-44CDD38E2297}" type="datetimeFigureOut">
              <a:rPr lang="en-US" smtClean="0"/>
              <a:t>8/4/2020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3A64A-DC03-40D3-89DA-46604790E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48211-E882-483B-9B29-35CF95B5A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34DCF-2182-46EA-A24C-2B18CAB62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885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spn.com/college-sports/story/_/id/29198526/college-football-return-key-athletic-departments-deal-financial-wreckage-due-coronavirus-pandemic" TargetMode="External"/><Relationship Id="rId3" Type="http://schemas.openxmlformats.org/officeDocument/2006/relationships/hyperlink" Target="https://www.sportsbusinessdaily.com/Journal/Issues/2020/07/13/Ratings-and-Research/PPP-loans.aspx?hl=116+million&amp;sc=0" TargetMode="External"/><Relationship Id="rId7" Type="http://schemas.openxmlformats.org/officeDocument/2006/relationships/hyperlink" Target="https://www.cbsnews.com/news/college-sports-football-lose-150-million-estimate-coronavirus-pandemic/" TargetMode="External"/><Relationship Id="rId2" Type="http://schemas.openxmlformats.org/officeDocument/2006/relationships/hyperlink" Target="https://www.sportsbusinessdaily.com/Journal/Issues/2020/07/13/Leagues-and-Governing-Bodies/PPP.asp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espn.com/nba/story/_/id/29394052/orlando-bubble-cost-nba-more-150-million" TargetMode="External"/><Relationship Id="rId5" Type="http://schemas.openxmlformats.org/officeDocument/2006/relationships/hyperlink" Target="https://madison.com/wsj/sports/college/football/wisconsin-athletics-revenue-hit-from-covid-19-could-pass-100-million-without-a-football-season/article_8bdf70cc-1927-53b1-a70d-ae5f77482064.html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s://www.cbsnews.com/news/coronavirus-pandemic-2020-olympics-tokyo-cancelled-postponed-japan/" TargetMode="External"/><Relationship Id="rId9" Type="http://schemas.openxmlformats.org/officeDocument/2006/relationships/image" Target="../media/image1.gi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nlv.edu/news/release/covid-19-and-rise-esports" TargetMode="External"/><Relationship Id="rId3" Type="http://schemas.openxmlformats.org/officeDocument/2006/relationships/hyperlink" Target="https://www.weforum.org/agenda/2020/05/covid-19-taking-gaming-and-esports-next-level/" TargetMode="External"/><Relationship Id="rId7" Type="http://schemas.openxmlformats.org/officeDocument/2006/relationships/hyperlink" Target="https://www.hollywoodreporter.com/news/gaming-usage-up-75-percent-coronavirus-outbreak-verizon-reports-1285140" TargetMode="External"/><Relationship Id="rId2" Type="http://schemas.openxmlformats.org/officeDocument/2006/relationships/hyperlink" Target="https://watchstadium.com/almost-75-of-fbs-ads-believe-college-football-will-be-delayed-07-08-2020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cnn.com/videos/business/2020/05/07/animal-crossing-new-horizons-nintendo-stewart-pkg-vpx.cnn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s://www.forbes.com/sites/davidthier/2020/05/22/nintendo-switch-sets-huge-sales-record-as-video-games-soar-during-lockdown/" TargetMode="External"/><Relationship Id="rId10" Type="http://schemas.openxmlformats.org/officeDocument/2006/relationships/image" Target="../media/image1.gif"/><Relationship Id="rId4" Type="http://schemas.openxmlformats.org/officeDocument/2006/relationships/hyperlink" Target="https://www.saturdaydownsouth.com/sec-football/espn-college-football-ad-revenue-800-million-sales/" TargetMode="External"/><Relationship Id="rId9" Type="http://schemas.openxmlformats.org/officeDocument/2006/relationships/hyperlink" Target="https://www.washingtonpost.com/video-games/2020/05/08/world-weathers-pandemic-nintendo-may-just-be-recession-proof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740729" y="1893326"/>
            <a:ext cx="9431644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72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Covid-19 pandemic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2798860" y="3626458"/>
            <a:ext cx="920761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Sports &amp; entertainment industry impact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4D76483B-49AB-4371-905A-03143D7F9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21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The Lost revenue for non-game-day events such as concerts accounted for nearly $1 billion more in lost revenue.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22151C-E0D0-4335-82CF-3E0DCF03DF8D}"/>
              </a:ext>
            </a:extLst>
          </p:cNvPr>
          <p:cNvSpPr txBox="1"/>
          <p:nvPr/>
        </p:nvSpPr>
        <p:spPr>
          <a:xfrm>
            <a:off x="299627" y="217452"/>
            <a:ext cx="23938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$1B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0DD2CA89-67D9-4263-AFB7-B637AFBFF875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</p:spTree>
    <p:extLst>
      <p:ext uri="{BB962C8B-B14F-4D97-AF65-F5344CB8AC3E}">
        <p14:creationId xmlns:p14="http://schemas.microsoft.com/office/powerpoint/2010/main" val="3097325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major league venues in the city of Los Angeles alone were projected lose more than $549 million in revenue over the spring and summer months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22151C-E0D0-4335-82CF-3E0DCF03DF8D}"/>
              </a:ext>
            </a:extLst>
          </p:cNvPr>
          <p:cNvSpPr txBox="1"/>
          <p:nvPr/>
        </p:nvSpPr>
        <p:spPr>
          <a:xfrm>
            <a:off x="53420" y="350457"/>
            <a:ext cx="298555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$549M</a:t>
            </a:r>
            <a:endParaRPr lang="en-US" sz="6000" dirty="0">
              <a:latin typeface="Arial Black" panose="020B0A04020102020204" pitchFamily="34" charset="0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0DD2CA89-67D9-4263-AFB7-B637AFBFF875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</p:spTree>
    <p:extLst>
      <p:ext uri="{BB962C8B-B14F-4D97-AF65-F5344CB8AC3E}">
        <p14:creationId xmlns:p14="http://schemas.microsoft.com/office/powerpoint/2010/main" val="3152821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Some estimates show Japan, the world's third largest economy, lost up to $75 billion in revenue with the postponement of the summer games.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Organizers how to recoup that revenue with the Tokyo games now re-scheduled to take place in 2021.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56EEB83-6E09-4781-8D26-9A5295446AF7}"/>
              </a:ext>
            </a:extLst>
          </p:cNvPr>
          <p:cNvSpPr txBox="1"/>
          <p:nvPr/>
        </p:nvSpPr>
        <p:spPr>
          <a:xfrm>
            <a:off x="0" y="217452"/>
            <a:ext cx="31089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$75B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8D6094B-CD8D-451B-ABBE-115CC601FBB9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</p:spTree>
    <p:extLst>
      <p:ext uri="{BB962C8B-B14F-4D97-AF65-F5344CB8AC3E}">
        <p14:creationId xmlns:p14="http://schemas.microsoft.com/office/powerpoint/2010/main" val="3715442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According to the university of Wisconsin, the badger's athletics program could stand to lose more than $100 million in revenue if the football season were to be canceled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56EEB83-6E09-4781-8D26-9A5295446AF7}"/>
              </a:ext>
            </a:extLst>
          </p:cNvPr>
          <p:cNvSpPr txBox="1"/>
          <p:nvPr/>
        </p:nvSpPr>
        <p:spPr>
          <a:xfrm>
            <a:off x="68159" y="333830"/>
            <a:ext cx="32170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$100M</a:t>
            </a:r>
            <a:endParaRPr lang="en-US" sz="6000" dirty="0">
              <a:latin typeface="Arial Black" panose="020B0A04020102020204" pitchFamily="34" charset="0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8D6094B-CD8D-451B-ABBE-115CC601FBB9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</p:spTree>
    <p:extLst>
      <p:ext uri="{BB962C8B-B14F-4D97-AF65-F5344CB8AC3E}">
        <p14:creationId xmlns:p14="http://schemas.microsoft.com/office/powerpoint/2010/main" val="1880024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According to a </a:t>
            </a:r>
            <a:r>
              <a:rPr kumimoji="0" lang="en-US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cbs</a:t>
            </a: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 report, some of the nation's largest college athletics programs stand to lose up to $150 million total this fall playing “conference only” schedules because their governing body has banned games outside their region to help control the coronavirus spread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56EEB83-6E09-4781-8D26-9A5295446AF7}"/>
              </a:ext>
            </a:extLst>
          </p:cNvPr>
          <p:cNvSpPr txBox="1"/>
          <p:nvPr/>
        </p:nvSpPr>
        <p:spPr>
          <a:xfrm>
            <a:off x="68159" y="333830"/>
            <a:ext cx="32170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$150M</a:t>
            </a:r>
            <a:endParaRPr lang="en-US" sz="6000" dirty="0">
              <a:latin typeface="Arial Black" panose="020B0A04020102020204" pitchFamily="34" charset="0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8D6094B-CD8D-451B-ABBE-115CC601FBB9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</p:spTree>
    <p:extLst>
      <p:ext uri="{BB962C8B-B14F-4D97-AF65-F5344CB8AC3E}">
        <p14:creationId xmlns:p14="http://schemas.microsoft.com/office/powerpoint/2010/main" val="3674848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One estimate suggests ESPN could lose over $800 million in ad revenue without college football games to broadcast in 2020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8D6094B-CD8D-451B-ABBE-115CC601FBB9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3F5619-AA31-4125-9A27-E0BFBA188586}"/>
              </a:ext>
            </a:extLst>
          </p:cNvPr>
          <p:cNvSpPr txBox="1"/>
          <p:nvPr/>
        </p:nvSpPr>
        <p:spPr>
          <a:xfrm>
            <a:off x="69038" y="352623"/>
            <a:ext cx="304787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$800M</a:t>
            </a:r>
            <a:endParaRPr lang="en-US" sz="6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30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According to ESPN, cancelation of the college football season would come at a cost of $4 billion in lost revenue, a catastrophic scenario that could alter the future of college sports forever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8D6094B-CD8D-451B-ABBE-115CC601FBB9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3F5619-AA31-4125-9A27-E0BFBA188586}"/>
              </a:ext>
            </a:extLst>
          </p:cNvPr>
          <p:cNvSpPr txBox="1"/>
          <p:nvPr/>
        </p:nvSpPr>
        <p:spPr>
          <a:xfrm>
            <a:off x="299627" y="217452"/>
            <a:ext cx="23938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$4B</a:t>
            </a:r>
            <a:endParaRPr lang="en-US" sz="8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514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As of July, 11% of athletic directors at major college conference programs expect to see an outright cancelation of the football season, according to a survey from stadium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8D6094B-CD8D-451B-ABBE-115CC601FBB9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3F5619-AA31-4125-9A27-E0BFBA188586}"/>
              </a:ext>
            </a:extLst>
          </p:cNvPr>
          <p:cNvSpPr txBox="1"/>
          <p:nvPr/>
        </p:nvSpPr>
        <p:spPr>
          <a:xfrm>
            <a:off x="299626" y="217452"/>
            <a:ext cx="265030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11%</a:t>
            </a:r>
            <a:endParaRPr lang="en-US" sz="8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446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Operating the three-month completion of the NBA season at the Walt Disney World Resort will cost the NBA more than $150 million, sources told ESPN.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F8D6094B-CD8D-451B-ABBE-115CC601FBB9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3F5619-AA31-4125-9A27-E0BFBA188586}"/>
              </a:ext>
            </a:extLst>
          </p:cNvPr>
          <p:cNvSpPr txBox="1"/>
          <p:nvPr/>
        </p:nvSpPr>
        <p:spPr>
          <a:xfrm>
            <a:off x="299626" y="217452"/>
            <a:ext cx="265030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X</a:t>
            </a:r>
            <a:endParaRPr lang="en-US" sz="8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0664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395662" y="4006804"/>
            <a:ext cx="8386231" cy="220293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naming-rights partners lost out on exposure on nearly 10,000 games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0DD2CA89-67D9-4263-AFB7-B637AFBFF875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WHERE DOES THIS FIT?!??!?!?!?!!!?!?!??!?????????????????????????????????????????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589BFE-D09A-4598-8796-1ACA0549F390}"/>
              </a:ext>
            </a:extLst>
          </p:cNvPr>
          <p:cNvSpPr txBox="1"/>
          <p:nvPr/>
        </p:nvSpPr>
        <p:spPr>
          <a:xfrm>
            <a:off x="274319" y="217452"/>
            <a:ext cx="290945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10K</a:t>
            </a:r>
            <a:endParaRPr lang="en-US" sz="8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137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458096" y="677725"/>
            <a:ext cx="9431644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72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overview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4D76483B-49AB-4371-905A-03143D7F9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2274076C-AA28-4BCD-BA0B-B684AF98446F}"/>
              </a:ext>
            </a:extLst>
          </p:cNvPr>
          <p:cNvSpPr txBox="1">
            <a:spLocks/>
          </p:cNvSpPr>
          <p:nvPr/>
        </p:nvSpPr>
        <p:spPr>
          <a:xfrm>
            <a:off x="3399281" y="1797357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General discussion on how to use this guide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What we cover / how it is organized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The shutdown / revenue loss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Economics / </a:t>
            </a:r>
            <a:r>
              <a:rPr lang="en-US" sz="28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ppp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 loans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The return / bubble / event management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Industry segments that have benefited (GAMING and e-sports in particular)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The sports &amp; entertainment industry post-pandemic</a:t>
            </a:r>
          </a:p>
        </p:txBody>
      </p:sp>
    </p:spTree>
    <p:extLst>
      <p:ext uri="{BB962C8B-B14F-4D97-AF65-F5344CB8AC3E}">
        <p14:creationId xmlns:p14="http://schemas.microsoft.com/office/powerpoint/2010/main" val="22196827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4D76483B-49AB-4371-905A-03143D7F9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pic>
        <p:nvPicPr>
          <p:cNvPr id="2" name="Picture 1" descr="Paycheck Protection Program | Marshall Economic Development Corp.">
            <a:extLst>
              <a:ext uri="{FF2B5EF4-FFF2-40B4-BE49-F238E27FC236}">
                <a16:creationId xmlns:a16="http://schemas.microsoft.com/office/drawing/2014/main" id="{1172ECF9-6105-431A-87C0-D201BE30B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366" y="2518345"/>
            <a:ext cx="3789270" cy="411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0B9DC16B-598F-4285-8276-C817D6153024}"/>
              </a:ext>
            </a:extLst>
          </p:cNvPr>
          <p:cNvSpPr txBox="1">
            <a:spLocks/>
          </p:cNvSpPr>
          <p:nvPr/>
        </p:nvSpPr>
        <p:spPr>
          <a:xfrm>
            <a:off x="3584811" y="74667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Paycheck protection program</a:t>
            </a:r>
          </a:p>
        </p:txBody>
      </p:sp>
    </p:spTree>
    <p:extLst>
      <p:ext uri="{BB962C8B-B14F-4D97-AF65-F5344CB8AC3E}">
        <p14:creationId xmlns:p14="http://schemas.microsoft.com/office/powerpoint/2010/main" val="17691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84811" y="74667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Paycheck protection program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The paycheck protection program, </a:t>
            </a: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or </a:t>
            </a:r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PPP, was part of The united states small business administration’s Coronavirus Aid, Relief, and Economic Security (CARES) Act, which sought to provide financial support to American businesses impacted by the COVID-19 pandemic shutdown in large part to help companies retain employees.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The SBA administered the PPP program, though the loans were made by individual banks to eligible companies with 500 or fewer employees. 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4D76483B-49AB-4371-905A-03143D7F9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pic>
        <p:nvPicPr>
          <p:cNvPr id="3" name="Picture 2" descr="Paycheck Protection Program | Marshall Economic Development Corp.">
            <a:extLst>
              <a:ext uri="{FF2B5EF4-FFF2-40B4-BE49-F238E27FC236}">
                <a16:creationId xmlns:a16="http://schemas.microsoft.com/office/drawing/2014/main" id="{AD13400E-9ADF-4B18-A6DA-0C52E93F0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4871356"/>
            <a:ext cx="1705177" cy="185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847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166036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PAYCHECK PROTECTION PROGRAM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according to a </a:t>
            </a:r>
            <a:r>
              <a:rPr kumimoji="0" lang="en-US" sz="2800" i="1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Sports Business Journal </a:t>
            </a: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analysis of a recent release by the Small Business Administration detailing the nearly 5 million total loans made through the program.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The estimated $665.9 million that went to the sports industry helped preserve roughly 36,000 jobs.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99627" y="217452"/>
            <a:ext cx="23938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36K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Paycheck Protection Program | Marshall Economic Development Corp.">
            <a:extLst>
              <a:ext uri="{FF2B5EF4-FFF2-40B4-BE49-F238E27FC236}">
                <a16:creationId xmlns:a16="http://schemas.microsoft.com/office/drawing/2014/main" id="{DC727003-C7CE-48FC-B645-14C54A48C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4871356"/>
            <a:ext cx="1705177" cy="185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6587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166036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PAYCHECK PROTECTION PROGRAM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according to the </a:t>
            </a:r>
            <a:r>
              <a:rPr kumimoji="0" lang="en-US" sz="2800" i="1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Sports Business Journal, </a:t>
            </a:r>
            <a:r>
              <a:rPr kumimoji="0" lang="en-US" sz="280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over 600 organizations in the sports industry received financial assistance from the </a:t>
            </a:r>
            <a:r>
              <a:rPr kumimoji="0" lang="en-US" sz="2800" u="none" strike="noStrike" kern="1200" cap="all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U.s.</a:t>
            </a:r>
            <a:r>
              <a:rPr kumimoji="0" lang="en-US" sz="280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 small business administration (SBA) paycheck protection program amid the covid-19 health crisis </a:t>
            </a:r>
            <a:endParaRPr kumimoji="0" lang="en-US" sz="28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99627" y="217452"/>
            <a:ext cx="23938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600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Paycheck Protection Program | Marshall Economic Development Corp.">
            <a:extLst>
              <a:ext uri="{FF2B5EF4-FFF2-40B4-BE49-F238E27FC236}">
                <a16:creationId xmlns:a16="http://schemas.microsoft.com/office/drawing/2014/main" id="{DC727003-C7CE-48FC-B645-14C54A48C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4871356"/>
            <a:ext cx="1705177" cy="185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450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166036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PAYCHECK PROTECTION PROGRAM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Ninety Minor League Baseball organizations received PPP loans, the most of any sports industry category, followed by youth sports (82), motorsports (65) and horse racing (45)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3" y="217452"/>
            <a:ext cx="24465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90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Paycheck Protection Program | Marshall Economic Development Corp.">
            <a:extLst>
              <a:ext uri="{FF2B5EF4-FFF2-40B4-BE49-F238E27FC236}">
                <a16:creationId xmlns:a16="http://schemas.microsoft.com/office/drawing/2014/main" id="{DC727003-C7CE-48FC-B645-14C54A48C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4871356"/>
            <a:ext cx="1705177" cy="185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6531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0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166036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PAYCHECK PROTECTION PROGRAM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Those funds reportedly allowed </a:t>
            </a:r>
            <a:r>
              <a:rPr kumimoji="0" lang="en-US" sz="2800" i="0" u="none" strike="noStrike" kern="1200" cap="all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mino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r league baseball clubs to retain </a:t>
            </a: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5,515 employees, at least in the short-term as teams evaluated a 2020 season without games or fans in the stands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3" y="417507"/>
            <a:ext cx="24465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54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5,515</a:t>
            </a:r>
            <a:endParaRPr lang="en-US" sz="5400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Paycheck Protection Program | Marshall Economic Development Corp.">
            <a:extLst>
              <a:ext uri="{FF2B5EF4-FFF2-40B4-BE49-F238E27FC236}">
                <a16:creationId xmlns:a16="http://schemas.microsoft.com/office/drawing/2014/main" id="{DC727003-C7CE-48FC-B645-14C54A48C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4871356"/>
            <a:ext cx="1705177" cy="185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5328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166036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PAYCHECK PROTECTION PROGRAM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759368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USA Hockey (120 jobs preserved) and U.S. Ski &amp; Snowboard (166) were both approved for up to $5 million, tops among the $34.2 million the NGB sector received. U.S. Ski &amp; Snowboard specifically received $2.5 million, the most of any Olympic national governing body.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119691" y="440088"/>
            <a:ext cx="281433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$2.5M</a:t>
            </a:r>
          </a:p>
        </p:txBody>
      </p:sp>
      <p:pic>
        <p:nvPicPr>
          <p:cNvPr id="1026" name="Picture 2" descr="Paycheck Protection Program | Marshall Economic Development Corp.">
            <a:extLst>
              <a:ext uri="{FF2B5EF4-FFF2-40B4-BE49-F238E27FC236}">
                <a16:creationId xmlns:a16="http://schemas.microsoft.com/office/drawing/2014/main" id="{DC727003-C7CE-48FC-B645-14C54A48C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4871356"/>
            <a:ext cx="1705177" cy="185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4473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166036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PAYCHECK PROTECTION PROGRAM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Of the banks providing PPP loans to the sports industry, </a:t>
            </a:r>
            <a:r>
              <a:rPr kumimoji="0" lang="en-US" sz="2800" i="0" u="none" strike="noStrike" kern="1200" cap="all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jpmorgan</a:t>
            </a: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 chase bank was the top lender, helping 37 different businesses.  Bank of America was second, assisting 33 different businesses in the sports industry.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3" y="217452"/>
            <a:ext cx="24465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37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Paycheck Protection Program | Marshall Economic Development Corp.">
            <a:extLst>
              <a:ext uri="{FF2B5EF4-FFF2-40B4-BE49-F238E27FC236}">
                <a16:creationId xmlns:a16="http://schemas.microsoft.com/office/drawing/2014/main" id="{DC727003-C7CE-48FC-B645-14C54A48C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4871356"/>
            <a:ext cx="1705177" cy="185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047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4D76483B-49AB-4371-905A-03143D7F9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0B9DC16B-598F-4285-8276-C817D6153024}"/>
              </a:ext>
            </a:extLst>
          </p:cNvPr>
          <p:cNvSpPr txBox="1">
            <a:spLocks/>
          </p:cNvSpPr>
          <p:nvPr/>
        </p:nvSpPr>
        <p:spPr>
          <a:xfrm>
            <a:off x="3584811" y="559697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ratings</a:t>
            </a:r>
          </a:p>
        </p:txBody>
      </p:sp>
      <p:pic>
        <p:nvPicPr>
          <p:cNvPr id="9218" name="Picture 2" descr="Audience, human, movies, person, television, tv, user, video icon">
            <a:extLst>
              <a:ext uri="{FF2B5EF4-FFF2-40B4-BE49-F238E27FC236}">
                <a16:creationId xmlns:a16="http://schemas.microsoft.com/office/drawing/2014/main" id="{B324EEF0-0CF5-4B15-9941-9127FAE39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648" y="1975134"/>
            <a:ext cx="4323169" cy="432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5251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155440" y="2044148"/>
            <a:ext cx="8175168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Radio, cable and broadcast television programming and streaming providers measure their effectiveness and reach through </a:t>
            </a:r>
            <a:r>
              <a:rPr kumimoji="0" lang="en-US" sz="2800" b="1" i="0" u="sng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ratings</a:t>
            </a:r>
            <a:r>
              <a:rPr kumimoji="0" lang="en-US" sz="2800" b="1" i="0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, which are expressed as a percentage of the potential TV audience viewing at any given time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00" b="1" i="0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Basically, a rating refers to the number of households or people tuned into a particular radio or television program at a specific time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7B3E7BF-9991-45E7-8DE5-E6D5BE2C8F52}"/>
              </a:ext>
            </a:extLst>
          </p:cNvPr>
          <p:cNvSpPr txBox="1">
            <a:spLocks/>
          </p:cNvSpPr>
          <p:nvPr/>
        </p:nvSpPr>
        <p:spPr>
          <a:xfrm>
            <a:off x="3584811" y="559697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ratings</a:t>
            </a:r>
          </a:p>
        </p:txBody>
      </p:sp>
      <p:pic>
        <p:nvPicPr>
          <p:cNvPr id="3" name="Picture 2" descr="Audience, human, movies, person, television, tv, user, video icon">
            <a:extLst>
              <a:ext uri="{FF2B5EF4-FFF2-40B4-BE49-F238E27FC236}">
                <a16:creationId xmlns:a16="http://schemas.microsoft.com/office/drawing/2014/main" id="{F5047AAC-6521-4D32-A51E-822D9F32B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49" y="5354981"/>
            <a:ext cx="1231790" cy="12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6C10668-7387-43D4-B167-43DE4BCD86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484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458096" y="677725"/>
            <a:ext cx="9431644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72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overview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4D76483B-49AB-4371-905A-03143D7F9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2274076C-AA28-4BCD-BA0B-B684AF98446F}"/>
              </a:ext>
            </a:extLst>
          </p:cNvPr>
          <p:cNvSpPr txBox="1">
            <a:spLocks/>
          </p:cNvSpPr>
          <p:nvPr/>
        </p:nvSpPr>
        <p:spPr>
          <a:xfrm>
            <a:off x="3458096" y="2068585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this lesson plan, we will explore the following sports and entertainment business topics/concepts: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shutdown / revenue loss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Economics /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ppp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loans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return of sports / event management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Industry segments (GAMING and e-sports)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Television / media ratings 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sports &amp; entertainment industry post-pandemic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would like to explore these concepts in greater detail, consider connecting them to lessons from the latest edition of SCC’s digital textbook (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The Business of Sports &amp; Entertainment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7393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0B9DC16B-598F-4285-8276-C817D6153024}"/>
              </a:ext>
            </a:extLst>
          </p:cNvPr>
          <p:cNvSpPr txBox="1">
            <a:spLocks/>
          </p:cNvSpPr>
          <p:nvPr/>
        </p:nvSpPr>
        <p:spPr>
          <a:xfrm>
            <a:off x="3584811" y="559697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ratings</a:t>
            </a:r>
          </a:p>
        </p:txBody>
      </p:sp>
      <p:pic>
        <p:nvPicPr>
          <p:cNvPr id="9218" name="Picture 2" descr="Audience, human, movies, person, television, tv, user, video icon">
            <a:extLst>
              <a:ext uri="{FF2B5EF4-FFF2-40B4-BE49-F238E27FC236}">
                <a16:creationId xmlns:a16="http://schemas.microsoft.com/office/drawing/2014/main" id="{B324EEF0-0CF5-4B15-9941-9127FAE39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49" y="5354981"/>
            <a:ext cx="1231790" cy="12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9AACAE-7392-4F35-BEAD-78F8ACB3A605}"/>
              </a:ext>
            </a:extLst>
          </p:cNvPr>
          <p:cNvSpPr txBox="1"/>
          <p:nvPr/>
        </p:nvSpPr>
        <p:spPr>
          <a:xfrm>
            <a:off x="87817" y="432137"/>
            <a:ext cx="302114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5.65m</a:t>
            </a: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9B119FCD-9521-4E39-9783-1913E833903C}"/>
              </a:ext>
            </a:extLst>
          </p:cNvPr>
          <p:cNvSpPr txBox="1">
            <a:spLocks/>
          </p:cNvSpPr>
          <p:nvPr/>
        </p:nvSpPr>
        <p:spPr>
          <a:xfrm>
            <a:off x="3584811" y="2632545"/>
            <a:ext cx="7348232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ESPN’s “The Last Dance”, a 10-episode docuseries about Michael Jordan and the Chicago Bulls averaged 5.65 million viewers, record viewership for a documentary</a:t>
            </a:r>
          </a:p>
        </p:txBody>
      </p:sp>
    </p:spTree>
    <p:extLst>
      <p:ext uri="{BB962C8B-B14F-4D97-AF65-F5344CB8AC3E}">
        <p14:creationId xmlns:p14="http://schemas.microsoft.com/office/powerpoint/2010/main" val="6099188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0B9DC16B-598F-4285-8276-C817D6153024}"/>
              </a:ext>
            </a:extLst>
          </p:cNvPr>
          <p:cNvSpPr txBox="1">
            <a:spLocks/>
          </p:cNvSpPr>
          <p:nvPr/>
        </p:nvSpPr>
        <p:spPr>
          <a:xfrm>
            <a:off x="3584811" y="559697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ratings</a:t>
            </a:r>
          </a:p>
        </p:txBody>
      </p:sp>
      <p:pic>
        <p:nvPicPr>
          <p:cNvPr id="9218" name="Picture 2" descr="Audience, human, movies, person, television, tv, user, video icon">
            <a:extLst>
              <a:ext uri="{FF2B5EF4-FFF2-40B4-BE49-F238E27FC236}">
                <a16:creationId xmlns:a16="http://schemas.microsoft.com/office/drawing/2014/main" id="{B324EEF0-0CF5-4B15-9941-9127FAE39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49" y="5354981"/>
            <a:ext cx="1231790" cy="12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9AACAE-7392-4F35-BEAD-78F8ACB3A605}"/>
              </a:ext>
            </a:extLst>
          </p:cNvPr>
          <p:cNvSpPr txBox="1"/>
          <p:nvPr/>
        </p:nvSpPr>
        <p:spPr>
          <a:xfrm>
            <a:off x="321855" y="432137"/>
            <a:ext cx="244659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6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5.8m</a:t>
            </a:r>
            <a:endParaRPr lang="en-US" sz="6600" dirty="0">
              <a:latin typeface="Arial Black" panose="020B0A04020102020204" pitchFamily="34" charset="0"/>
            </a:endParaRP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9B119FCD-9521-4E39-9783-1913E833903C}"/>
              </a:ext>
            </a:extLst>
          </p:cNvPr>
          <p:cNvSpPr txBox="1">
            <a:spLocks/>
          </p:cNvSpPr>
          <p:nvPr/>
        </p:nvSpPr>
        <p:spPr>
          <a:xfrm>
            <a:off x="3584811" y="2266785"/>
            <a:ext cx="7348232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Turner Sports received a similar ratings bump for its exhibition golf event, “The Match” featuring Tiger Woods, Phil Mickelson, Peyton Manning and Tom Brady. “The Match” drew an average of 5.8 viewers with a peak of 6.3 million people tuning in to watch the made-for-tv exhibition event</a:t>
            </a:r>
          </a:p>
        </p:txBody>
      </p:sp>
    </p:spTree>
    <p:extLst>
      <p:ext uri="{BB962C8B-B14F-4D97-AF65-F5344CB8AC3E}">
        <p14:creationId xmlns:p14="http://schemas.microsoft.com/office/powerpoint/2010/main" val="35952868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0B9DC16B-598F-4285-8276-C817D6153024}"/>
              </a:ext>
            </a:extLst>
          </p:cNvPr>
          <p:cNvSpPr txBox="1">
            <a:spLocks/>
          </p:cNvSpPr>
          <p:nvPr/>
        </p:nvSpPr>
        <p:spPr>
          <a:xfrm>
            <a:off x="3584811" y="559697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ratings</a:t>
            </a:r>
          </a:p>
        </p:txBody>
      </p:sp>
      <p:pic>
        <p:nvPicPr>
          <p:cNvPr id="9218" name="Picture 2" descr="Audience, human, movies, person, television, tv, user, video icon">
            <a:extLst>
              <a:ext uri="{FF2B5EF4-FFF2-40B4-BE49-F238E27FC236}">
                <a16:creationId xmlns:a16="http://schemas.microsoft.com/office/drawing/2014/main" id="{B324EEF0-0CF5-4B15-9941-9127FAE39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49" y="5354981"/>
            <a:ext cx="1231790" cy="12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9AACAE-7392-4F35-BEAD-78F8ACB3A605}"/>
              </a:ext>
            </a:extLst>
          </p:cNvPr>
          <p:cNvSpPr txBox="1"/>
          <p:nvPr/>
        </p:nvSpPr>
        <p:spPr>
          <a:xfrm>
            <a:off x="321855" y="432137"/>
            <a:ext cx="244659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#1</a:t>
            </a: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9B119FCD-9521-4E39-9783-1913E833903C}"/>
              </a:ext>
            </a:extLst>
          </p:cNvPr>
          <p:cNvSpPr txBox="1">
            <a:spLocks/>
          </p:cNvSpPr>
          <p:nvPr/>
        </p:nvSpPr>
        <p:spPr>
          <a:xfrm>
            <a:off x="3584811" y="2052100"/>
            <a:ext cx="7348232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Germany’s Bundesliga was the first of Europe’s major soccer leagues to return to play following a two-month delay caused by Covid-19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The restart drew record viewership in Germany and the United States, giving Fox Sports 1 its best rating ever for a Bundesliga soccer telecast </a:t>
            </a:r>
          </a:p>
        </p:txBody>
      </p:sp>
    </p:spTree>
    <p:extLst>
      <p:ext uri="{BB962C8B-B14F-4D97-AF65-F5344CB8AC3E}">
        <p14:creationId xmlns:p14="http://schemas.microsoft.com/office/powerpoint/2010/main" val="34224943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0B9DC16B-598F-4285-8276-C817D6153024}"/>
              </a:ext>
            </a:extLst>
          </p:cNvPr>
          <p:cNvSpPr txBox="1">
            <a:spLocks/>
          </p:cNvSpPr>
          <p:nvPr/>
        </p:nvSpPr>
        <p:spPr>
          <a:xfrm>
            <a:off x="3584811" y="559697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ratings</a:t>
            </a:r>
          </a:p>
        </p:txBody>
      </p:sp>
      <p:pic>
        <p:nvPicPr>
          <p:cNvPr id="9218" name="Picture 2" descr="Audience, human, movies, person, television, tv, user, video icon">
            <a:extLst>
              <a:ext uri="{FF2B5EF4-FFF2-40B4-BE49-F238E27FC236}">
                <a16:creationId xmlns:a16="http://schemas.microsoft.com/office/drawing/2014/main" id="{B324EEF0-0CF5-4B15-9941-9127FAE39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49" y="5354981"/>
            <a:ext cx="1231790" cy="12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9AACAE-7392-4F35-BEAD-78F8ACB3A605}"/>
              </a:ext>
            </a:extLst>
          </p:cNvPr>
          <p:cNvSpPr txBox="1"/>
          <p:nvPr/>
        </p:nvSpPr>
        <p:spPr>
          <a:xfrm>
            <a:off x="321855" y="432137"/>
            <a:ext cx="244659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6.3m</a:t>
            </a:r>
            <a:endParaRPr kumimoji="0" 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9B119FCD-9521-4E39-9783-1913E833903C}"/>
              </a:ext>
            </a:extLst>
          </p:cNvPr>
          <p:cNvSpPr txBox="1">
            <a:spLocks/>
          </p:cNvSpPr>
          <p:nvPr/>
        </p:nvSpPr>
        <p:spPr>
          <a:xfrm>
            <a:off x="3584811" y="2632545"/>
            <a:ext cx="7348232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In May, NASCAR’s return (The Real Heroes 400 race at Darlington Speedway) posted a three-year high of 6.3 million viewers</a:t>
            </a:r>
          </a:p>
        </p:txBody>
      </p:sp>
    </p:spTree>
    <p:extLst>
      <p:ext uri="{BB962C8B-B14F-4D97-AF65-F5344CB8AC3E}">
        <p14:creationId xmlns:p14="http://schemas.microsoft.com/office/powerpoint/2010/main" val="1858779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84811" y="2632545"/>
            <a:ext cx="7348232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In June, the final round of the PGA Tour’s Charles Schwab Challenge experienced its most-watched final round in 16 years, averaging 3.1 million viewers on CBS</a:t>
            </a: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7B3E7BF-9991-45E7-8DE5-E6D5BE2C8F52}"/>
              </a:ext>
            </a:extLst>
          </p:cNvPr>
          <p:cNvSpPr txBox="1">
            <a:spLocks/>
          </p:cNvSpPr>
          <p:nvPr/>
        </p:nvSpPr>
        <p:spPr>
          <a:xfrm>
            <a:off x="3584811" y="559697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ratings</a:t>
            </a:r>
          </a:p>
        </p:txBody>
      </p:sp>
      <p:pic>
        <p:nvPicPr>
          <p:cNvPr id="3" name="Picture 2" descr="Audience, human, movies, person, television, tv, user, video icon">
            <a:extLst>
              <a:ext uri="{FF2B5EF4-FFF2-40B4-BE49-F238E27FC236}">
                <a16:creationId xmlns:a16="http://schemas.microsoft.com/office/drawing/2014/main" id="{F5047AAC-6521-4D32-A51E-822D9F32B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49" y="5354981"/>
            <a:ext cx="1231790" cy="12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ED1138-A5D0-465E-AB94-F9A14060C9A0}"/>
              </a:ext>
            </a:extLst>
          </p:cNvPr>
          <p:cNvSpPr txBox="1"/>
          <p:nvPr/>
        </p:nvSpPr>
        <p:spPr>
          <a:xfrm>
            <a:off x="321855" y="424186"/>
            <a:ext cx="244659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6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3.1M</a:t>
            </a:r>
            <a:endParaRPr lang="en-US" sz="6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8358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ratings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1666415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Major League Baseball’s “Opening Day” coverage for its shortened 60-game season in 2020 smashed ratings records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The league’s opening-night game between the New York Yankees and World Series champion Washington Nationals drew 4 million viewers, the best TV ratings for a regular-season game on any network in nine years, and the largest opening-night audience for ESPN ever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3" y="217452"/>
            <a:ext cx="24465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4M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2" name="Picture 2" descr="Audience, human, movies, person, television, tv, user, video icon">
            <a:extLst>
              <a:ext uri="{FF2B5EF4-FFF2-40B4-BE49-F238E27FC236}">
                <a16:creationId xmlns:a16="http://schemas.microsoft.com/office/drawing/2014/main" id="{4B2B442E-8119-4002-B0A6-CC8D0DDAB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49" y="5354981"/>
            <a:ext cx="1231790" cy="12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4315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ratings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602187"/>
            <a:ext cx="777656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According to ESPN, the network’s four-game opening of WNBA coverage averaged 401,000 viewers across ESPN and ABC, up 63% over the 2019 WNBA regular-season average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3" y="217452"/>
            <a:ext cx="26632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63%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2" name="Picture 2" descr="Audience, human, movies, person, television, tv, user, video icon">
            <a:extLst>
              <a:ext uri="{FF2B5EF4-FFF2-40B4-BE49-F238E27FC236}">
                <a16:creationId xmlns:a16="http://schemas.microsoft.com/office/drawing/2014/main" id="{4B2B442E-8119-4002-B0A6-CC8D0DDAB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49" y="5354981"/>
            <a:ext cx="1231790" cy="12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0681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ratings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7498265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NBA’s opening night doubleheader drew an average audience of 2.9 million viewers on TNT, an increase of 109% over the average viewership for an NBA game prior to the COVID-induced shutdown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939" y="337733"/>
            <a:ext cx="341863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72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109%</a:t>
            </a:r>
            <a:endParaRPr lang="en-US" sz="7200" dirty="0">
              <a:latin typeface="Arial Black" panose="020B0A04020102020204" pitchFamily="34" charset="0"/>
            </a:endParaRPr>
          </a:p>
        </p:txBody>
      </p:sp>
      <p:pic>
        <p:nvPicPr>
          <p:cNvPr id="2" name="Picture 2" descr="Audience, human, movies, person, television, tv, user, video icon">
            <a:extLst>
              <a:ext uri="{FF2B5EF4-FFF2-40B4-BE49-F238E27FC236}">
                <a16:creationId xmlns:a16="http://schemas.microsoft.com/office/drawing/2014/main" id="{4B2B442E-8119-4002-B0A6-CC8D0DDAB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49" y="5354981"/>
            <a:ext cx="1231790" cy="12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472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4D76483B-49AB-4371-905A-03143D7F9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0B9DC16B-598F-4285-8276-C817D6153024}"/>
              </a:ext>
            </a:extLst>
          </p:cNvPr>
          <p:cNvSpPr txBox="1">
            <a:spLocks/>
          </p:cNvSpPr>
          <p:nvPr/>
        </p:nvSpPr>
        <p:spPr>
          <a:xfrm>
            <a:off x="3584811" y="559697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Gaming industry</a:t>
            </a:r>
          </a:p>
        </p:txBody>
      </p:sp>
      <p:pic>
        <p:nvPicPr>
          <p:cNvPr id="4" name="Picture 2" descr="Clip Transparent Stock Xbox Joystick Playstation Game - Gaming ...">
            <a:extLst>
              <a:ext uri="{FF2B5EF4-FFF2-40B4-BE49-F238E27FC236}">
                <a16:creationId xmlns:a16="http://schemas.microsoft.com/office/drawing/2014/main" id="{69CF5FAB-C793-4EE1-A95E-D9131F22A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591" y="2338198"/>
            <a:ext cx="6352670" cy="396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2442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Gaming industry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Esports, gaming benefit from the shutdown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Streaming like Netflix Disney </a:t>
            </a:r>
            <a:r>
              <a:rPr lang="en-US" sz="28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hulu</a:t>
            </a:r>
            <a:endParaRPr kumimoji="0" lang="en-US" sz="28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3" y="217452"/>
            <a:ext cx="24465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37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5122" name="Picture 2" descr="Clip Transparent Stock Xbox Joystick Playstation Game - Gaming ...">
            <a:extLst>
              <a:ext uri="{FF2B5EF4-FFF2-40B4-BE49-F238E27FC236}">
                <a16:creationId xmlns:a16="http://schemas.microsoft.com/office/drawing/2014/main" id="{04639146-54D7-4AFB-B3B6-99956A30A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5688225"/>
            <a:ext cx="1527685" cy="95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988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399281" y="542111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4D76483B-49AB-4371-905A-03143D7F9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pic>
        <p:nvPicPr>
          <p:cNvPr id="2052" name="Picture 4" descr="Coronavirus leaves Serie A's big two facing off in empty stadium">
            <a:extLst>
              <a:ext uri="{FF2B5EF4-FFF2-40B4-BE49-F238E27FC236}">
                <a16:creationId xmlns:a16="http://schemas.microsoft.com/office/drawing/2014/main" id="{DBFF0CD6-CAA8-49FE-A9C6-D91749D0A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281" y="1797357"/>
            <a:ext cx="7765022" cy="439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2327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Gaming industry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Nintendo sold more Switch consoles in March than when the product first launched in 2017.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362364" y="282768"/>
            <a:ext cx="244659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6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2017</a:t>
            </a:r>
            <a:endParaRPr lang="en-US" sz="6600" dirty="0">
              <a:latin typeface="Arial Black" panose="020B0A04020102020204" pitchFamily="34" charset="0"/>
            </a:endParaRPr>
          </a:p>
        </p:txBody>
      </p:sp>
      <p:pic>
        <p:nvPicPr>
          <p:cNvPr id="5122" name="Picture 2" descr="Clip Transparent Stock Xbox Joystick Playstation Game - Gaming ...">
            <a:extLst>
              <a:ext uri="{FF2B5EF4-FFF2-40B4-BE49-F238E27FC236}">
                <a16:creationId xmlns:a16="http://schemas.microsoft.com/office/drawing/2014/main" id="{04639146-54D7-4AFB-B3B6-99956A30A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5688225"/>
            <a:ext cx="1527685" cy="95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3651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Gaming industry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Nintendo's smash hit "Animal Crossing: New Horizons" sold 5 million copies in March, making it the highest-selling title for any console in a single month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362364" y="282768"/>
            <a:ext cx="24465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5M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5122" name="Picture 2" descr="Clip Transparent Stock Xbox Joystick Playstation Game - Gaming ...">
            <a:extLst>
              <a:ext uri="{FF2B5EF4-FFF2-40B4-BE49-F238E27FC236}">
                <a16:creationId xmlns:a16="http://schemas.microsoft.com/office/drawing/2014/main" id="{04639146-54D7-4AFB-B3B6-99956A30A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5688225"/>
            <a:ext cx="1527685" cy="95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6942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Gaming industry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In the month of </a:t>
            </a:r>
            <a:r>
              <a:rPr kumimoji="0" lang="en-US" sz="2800" i="0" u="none" strike="noStrike" kern="1200" cap="all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april</a:t>
            </a: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, software sales increased 55% compared to the previous year and set a new record for the month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The release of Final Fantasy 7 Remake set a new franchise sales record in both overall unit and dollar sales (via a NPD Group report)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2" y="217452"/>
            <a:ext cx="29045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55%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5122" name="Picture 2" descr="Clip Transparent Stock Xbox Joystick Playstation Game - Gaming ...">
            <a:extLst>
              <a:ext uri="{FF2B5EF4-FFF2-40B4-BE49-F238E27FC236}">
                <a16:creationId xmlns:a16="http://schemas.microsoft.com/office/drawing/2014/main" id="{04639146-54D7-4AFB-B3B6-99956A30A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5688225"/>
            <a:ext cx="1527685" cy="95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6058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Gaming industry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Overall video game spending went up 73% compared to last year, increasing to $1.5 billion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3" y="217452"/>
            <a:ext cx="329918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73%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5122" name="Picture 2" descr="Clip Transparent Stock Xbox Joystick Playstation Game - Gaming ...">
            <a:extLst>
              <a:ext uri="{FF2B5EF4-FFF2-40B4-BE49-F238E27FC236}">
                <a16:creationId xmlns:a16="http://schemas.microsoft.com/office/drawing/2014/main" id="{04639146-54D7-4AFB-B3B6-99956A30A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5688225"/>
            <a:ext cx="1527685" cy="95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1538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Gaming industry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Verizon has reported an increase in gaming traffic during peak hours of 75%, compared to increases of 12% increase in digital video traffic and 20% in web traffic.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3" y="217452"/>
            <a:ext cx="287184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75%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5122" name="Picture 2" descr="Clip Transparent Stock Xbox Joystick Playstation Game - Gaming ...">
            <a:extLst>
              <a:ext uri="{FF2B5EF4-FFF2-40B4-BE49-F238E27FC236}">
                <a16:creationId xmlns:a16="http://schemas.microsoft.com/office/drawing/2014/main" id="{04639146-54D7-4AFB-B3B6-99956A30A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5688225"/>
            <a:ext cx="1527685" cy="95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3600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Gaming industry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gaming giants Nintendo and Tencent both saw sales increases during the first quarter. The former sold almost half of its games digitally, a record that helped increase profits by 41%, while Tencent's year-on-year online games revenue increased by 31%.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3" y="217452"/>
            <a:ext cx="296981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41%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5122" name="Picture 2" descr="Clip Transparent Stock Xbox Joystick Playstation Game - Gaming ...">
            <a:extLst>
              <a:ext uri="{FF2B5EF4-FFF2-40B4-BE49-F238E27FC236}">
                <a16:creationId xmlns:a16="http://schemas.microsoft.com/office/drawing/2014/main" id="{04639146-54D7-4AFB-B3B6-99956A30A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5688225"/>
            <a:ext cx="1527685" cy="95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432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Gaming industry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In March alone, viewership on the popular video game streaming platform Twitch rose 23 percent, which amounts to about 1.2 billion hours of video games watched.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3" y="217452"/>
            <a:ext cx="291770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1.2B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5122" name="Picture 2" descr="Clip Transparent Stock Xbox Joystick Playstation Game - Gaming ...">
            <a:extLst>
              <a:ext uri="{FF2B5EF4-FFF2-40B4-BE49-F238E27FC236}">
                <a16:creationId xmlns:a16="http://schemas.microsoft.com/office/drawing/2014/main" id="{04639146-54D7-4AFB-B3B6-99956A30A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5688225"/>
            <a:ext cx="1527685" cy="95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2372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46097" y="476640"/>
            <a:ext cx="817822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Gaming industry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46097" y="2379550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The esports industry is currently valued at $1.1 billion, and is expected to grow another 50% over the next three years, according to gaming market insights and analytics company </a:t>
            </a:r>
            <a:r>
              <a:rPr kumimoji="0" lang="en-US" sz="2800" i="0" u="none" strike="noStrike" kern="1200" cap="all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Newzoo</a:t>
            </a: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A7124C-8817-465C-A2D6-2814CDE4B161}"/>
              </a:ext>
            </a:extLst>
          </p:cNvPr>
          <p:cNvSpPr txBox="1"/>
          <p:nvPr/>
        </p:nvSpPr>
        <p:spPr>
          <a:xfrm>
            <a:off x="246913" y="217452"/>
            <a:ext cx="244659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$1.1B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pic>
        <p:nvPicPr>
          <p:cNvPr id="5122" name="Picture 2" descr="Clip Transparent Stock Xbox Joystick Playstation Game - Gaming ...">
            <a:extLst>
              <a:ext uri="{FF2B5EF4-FFF2-40B4-BE49-F238E27FC236}">
                <a16:creationId xmlns:a16="http://schemas.microsoft.com/office/drawing/2014/main" id="{04639146-54D7-4AFB-B3B6-99956A30A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13" y="5688225"/>
            <a:ext cx="1527685" cy="95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0914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54233" y="126889"/>
            <a:ext cx="8372577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Discussion questions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AE7E1CB9-8153-4962-8884-6E441BCD5B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2C139931-D075-4B3C-8710-C478D33EE383}"/>
              </a:ext>
            </a:extLst>
          </p:cNvPr>
          <p:cNvSpPr txBox="1">
            <a:spLocks/>
          </p:cNvSpPr>
          <p:nvPr/>
        </p:nvSpPr>
        <p:spPr>
          <a:xfrm>
            <a:off x="3228045" y="1298173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What revenue?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arenR"/>
              <a:tabLst/>
              <a:defRPr/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arenR"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Why is revenue important to sports businesses?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arenR"/>
              <a:tabLst/>
              <a:defRPr/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arenR"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How has covid-19 impacted the way sports businesses generate revenue?  Have all businesses been impacted the same way?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arenR"/>
              <a:tabLst/>
              <a:defRPr/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AutoNum type="arabicParenR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Do you think some organizations within the industry will end up going out of business as a result of the pandemic?</a:t>
            </a:r>
            <a:endParaRPr kumimoji="0" lang="en-US" sz="28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pic>
        <p:nvPicPr>
          <p:cNvPr id="3074" name="Picture 2" descr="Circle Logo clipart - Question, Faq, Text, transparent clip art">
            <a:extLst>
              <a:ext uri="{FF2B5EF4-FFF2-40B4-BE49-F238E27FC236}">
                <a16:creationId xmlns:a16="http://schemas.microsoft.com/office/drawing/2014/main" id="{F91F2D6F-7038-4790-927F-F3E2BCC45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19" y="5390322"/>
            <a:ext cx="1327868" cy="132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9530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54233" y="126889"/>
            <a:ext cx="8372577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Discussion questions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AE7E1CB9-8153-4962-8884-6E441BCD5B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2C139931-D075-4B3C-8710-C478D33EE383}"/>
              </a:ext>
            </a:extLst>
          </p:cNvPr>
          <p:cNvSpPr txBox="1">
            <a:spLocks/>
          </p:cNvSpPr>
          <p:nvPr/>
        </p:nvSpPr>
        <p:spPr>
          <a:xfrm>
            <a:off x="3228045" y="1520809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5"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What is the </a:t>
            </a:r>
            <a:r>
              <a:rPr kumimoji="0" lang="en-US" sz="2800" i="0" u="none" strike="noStrike" kern="1200" cap="all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u.s.</a:t>
            </a: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 small business administration?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5"/>
              <a:tabLst/>
              <a:defRPr/>
            </a:pPr>
            <a:endParaRPr kumimoji="0" lang="en-US" sz="28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5"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What was the paycheck protection program?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5"/>
              <a:tabLst/>
              <a:defRPr/>
            </a:pPr>
            <a:endParaRPr kumimoji="0" lang="en-US" sz="28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5"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How do you think the </a:t>
            </a:r>
            <a:r>
              <a:rPr kumimoji="0" lang="en-US" sz="2800" i="0" u="none" strike="noStrike" kern="1200" cap="all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ppp</a:t>
            </a: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 helped businesses in the sports industry during the pandemic?</a:t>
            </a:r>
          </a:p>
        </p:txBody>
      </p:sp>
      <p:pic>
        <p:nvPicPr>
          <p:cNvPr id="3074" name="Picture 2" descr="Circle Logo clipart - Question, Faq, Text, transparent clip art">
            <a:extLst>
              <a:ext uri="{FF2B5EF4-FFF2-40B4-BE49-F238E27FC236}">
                <a16:creationId xmlns:a16="http://schemas.microsoft.com/office/drawing/2014/main" id="{F91F2D6F-7038-4790-927F-F3E2BCC45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19" y="5390322"/>
            <a:ext cx="1327868" cy="132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24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0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399281" y="677725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399281" y="2068586"/>
            <a:ext cx="841116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sng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Revenue streams</a:t>
            </a:r>
            <a:r>
              <a:rPr kumimoji="0" lang="en-US" sz="2800" b="1" i="0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 </a:t>
            </a: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provide the means for an organization’s cash inflow, typically as a result of the sale of company products or services.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When sports leagues are shut down, teams lose revenue streams.  Without revenue, 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many sports teams &amp; collegiate athletics programs cannot survive.  The fallout from covid-19 could be catastrophic for the industry.</a:t>
            </a:r>
            <a:endParaRPr kumimoji="0" lang="en-US" sz="28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4D76483B-49AB-4371-905A-03143D7F9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pic>
        <p:nvPicPr>
          <p:cNvPr id="2050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6AF0597C-1983-4371-891E-1A78D7183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4397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54233" y="126889"/>
            <a:ext cx="8372577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Discussion questions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AE7E1CB9-8153-4962-8884-6E441BCD5B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2C139931-D075-4B3C-8710-C478D33EE383}"/>
              </a:ext>
            </a:extLst>
          </p:cNvPr>
          <p:cNvSpPr txBox="1">
            <a:spLocks/>
          </p:cNvSpPr>
          <p:nvPr/>
        </p:nvSpPr>
        <p:spPr>
          <a:xfrm>
            <a:off x="3101008" y="1608273"/>
            <a:ext cx="873848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8"/>
              <a:tabLst/>
              <a:defRPr/>
            </a:pPr>
            <a:r>
              <a:rPr kumimoji="0" lang="en-US" sz="24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What is an industry segment?  What segments of the sports &amp; entertainment industry might have seen a benefit from </a:t>
            </a:r>
            <a:r>
              <a:rPr kumimoji="0" lang="en-US" sz="2400" i="0" u="none" strike="noStrike" kern="1200" cap="all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</a:t>
            </a: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e pandemic as consumers were forced to stay home?  Do you think those segments will continue to grow?  Why?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8"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How do media companies measure audience size / viewership?  Who is “Nielsen” and what do they provide?</a:t>
            </a:r>
            <a:endParaRPr kumimoji="0" lang="en-US" sz="24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8"/>
              <a:tabLst/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8"/>
              <a:tabLst/>
              <a:defRPr/>
            </a:pPr>
            <a:r>
              <a:rPr kumimoji="0" lang="en-US" sz="24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Why is it important to have information on how many people are watching / streaming sporting events &amp; shows?</a:t>
            </a:r>
          </a:p>
        </p:txBody>
      </p:sp>
      <p:pic>
        <p:nvPicPr>
          <p:cNvPr id="3074" name="Picture 2" descr="Circle Logo clipart - Question, Faq, Text, transparent clip art">
            <a:extLst>
              <a:ext uri="{FF2B5EF4-FFF2-40B4-BE49-F238E27FC236}">
                <a16:creationId xmlns:a16="http://schemas.microsoft.com/office/drawing/2014/main" id="{F91F2D6F-7038-4790-927F-F3E2BCC45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19" y="5390322"/>
            <a:ext cx="1327868" cy="132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2445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54233" y="126889"/>
            <a:ext cx="8372577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Discussion questions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AE7E1CB9-8153-4962-8884-6E441BCD5B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2C139931-D075-4B3C-8710-C478D33EE383}"/>
              </a:ext>
            </a:extLst>
          </p:cNvPr>
          <p:cNvSpPr txBox="1">
            <a:spLocks/>
          </p:cNvSpPr>
          <p:nvPr/>
        </p:nvSpPr>
        <p:spPr>
          <a:xfrm>
            <a:off x="3228045" y="1520809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1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How does an advertiser benefit from ratings information?  How might a sports league benefit?  What about a broadcast company like </a:t>
            </a:r>
            <a:r>
              <a:rPr lang="en-US" sz="28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tnt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 or </a:t>
            </a:r>
            <a:r>
              <a:rPr lang="en-US" sz="28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espn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1"/>
              <a:tabLst/>
              <a:defRPr/>
            </a:pPr>
            <a:endParaRPr kumimoji="0" lang="en-US" sz="28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1"/>
              <a:tabLst/>
              <a:defRPr/>
            </a:pPr>
            <a:r>
              <a:rPr kumimoji="0" lang="en-US" sz="2800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What is “</a:t>
            </a:r>
            <a:r>
              <a:rPr kumimoji="0" lang="en-US" sz="2800" i="0" u="none" strike="noStrike" kern="1200" cap="all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vir</a:t>
            </a:r>
            <a:r>
              <a:rPr lang="en-US" sz="28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tual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” advertising?  Why do you think some broadcast companies are experimenting with virtual advertising (and virtual crowds) during the restart of leagues like European soccer, MLS, </a:t>
            </a:r>
            <a:r>
              <a:rPr lang="en-US" sz="28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mlb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 and NBA?</a:t>
            </a:r>
            <a:endParaRPr kumimoji="0" lang="en-US" sz="28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pic>
        <p:nvPicPr>
          <p:cNvPr id="3074" name="Picture 2" descr="Circle Logo clipart - Question, Faq, Text, transparent clip art">
            <a:extLst>
              <a:ext uri="{FF2B5EF4-FFF2-40B4-BE49-F238E27FC236}">
                <a16:creationId xmlns:a16="http://schemas.microsoft.com/office/drawing/2014/main" id="{F91F2D6F-7038-4790-927F-F3E2BCC45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19" y="5390322"/>
            <a:ext cx="1327868" cy="132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87246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54233" y="126889"/>
            <a:ext cx="8372577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Discussion questions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AE7E1CB9-8153-4962-8884-6E441BCD5B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2C139931-D075-4B3C-8710-C478D33EE383}"/>
              </a:ext>
            </a:extLst>
          </p:cNvPr>
          <p:cNvSpPr txBox="1">
            <a:spLocks/>
          </p:cNvSpPr>
          <p:nvPr/>
        </p:nvSpPr>
        <p:spPr>
          <a:xfrm>
            <a:off x="3228045" y="1520809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3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Have you watched any live sports in the past week?  What did you notice that was different about the broadcast?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3"/>
              <a:tabLst/>
              <a:defRPr/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3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What is a product?  provide three examples of sports and entertainment products.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3"/>
              <a:tabLst/>
              <a:defRPr/>
            </a:pPr>
            <a:endParaRPr kumimoji="0" lang="en-US" sz="28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3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Why is a quality product important in the business of sports? </a:t>
            </a:r>
          </a:p>
        </p:txBody>
      </p:sp>
      <p:pic>
        <p:nvPicPr>
          <p:cNvPr id="3074" name="Picture 2" descr="Circle Logo clipart - Question, Faq, Text, transparent clip art">
            <a:extLst>
              <a:ext uri="{FF2B5EF4-FFF2-40B4-BE49-F238E27FC236}">
                <a16:creationId xmlns:a16="http://schemas.microsoft.com/office/drawing/2014/main" id="{F91F2D6F-7038-4790-927F-F3E2BCC45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19" y="5390322"/>
            <a:ext cx="1327868" cy="132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4993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54233" y="126889"/>
            <a:ext cx="8372577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Discussion questions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AE7E1CB9-8153-4962-8884-6E441BCD5B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2C139931-D075-4B3C-8710-C478D33EE383}"/>
              </a:ext>
            </a:extLst>
          </p:cNvPr>
          <p:cNvSpPr txBox="1">
            <a:spLocks/>
          </p:cNvSpPr>
          <p:nvPr/>
        </p:nvSpPr>
        <p:spPr>
          <a:xfrm>
            <a:off x="3228045" y="1520809"/>
            <a:ext cx="8013470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6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What is one example of how the quality of a product has impacted a sports league, team, broadcast/media company (TNT, ESPN etc.) or streaming business (Disney+, Netflix etc.)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6"/>
              <a:tabLst/>
              <a:defRPr/>
            </a:pPr>
            <a:endParaRPr lang="en-US" sz="28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6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What is a product?  provide three examples of sports and entertainment products.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6"/>
              <a:tabLst/>
              <a:defRPr/>
            </a:pPr>
            <a:endParaRPr kumimoji="0" lang="en-US" sz="280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 startAt="16"/>
              <a:tabLst/>
              <a:defRPr/>
            </a:pP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Why is a quality product important in the business of sports? </a:t>
            </a:r>
          </a:p>
        </p:txBody>
      </p:sp>
      <p:pic>
        <p:nvPicPr>
          <p:cNvPr id="3074" name="Picture 2" descr="Circle Logo clipart - Question, Faq, Text, transparent clip art">
            <a:extLst>
              <a:ext uri="{FF2B5EF4-FFF2-40B4-BE49-F238E27FC236}">
                <a16:creationId xmlns:a16="http://schemas.microsoft.com/office/drawing/2014/main" id="{F91F2D6F-7038-4790-927F-F3E2BCC45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19" y="5390322"/>
            <a:ext cx="1327868" cy="132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42220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54233" y="126889"/>
            <a:ext cx="8372577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sources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554233" y="1114133"/>
            <a:ext cx="7908424" cy="182325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600" dirty="0">
                <a:hlinkClick r:id="rId2"/>
              </a:rPr>
              <a:t>https://www.sportsbusinessdaily.com/Journal/Issues/2020/07/13/Leagues-and-Governing-Bodies/PPP.aspx</a:t>
            </a:r>
            <a:endParaRPr lang="en-US" sz="16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600" dirty="0">
                <a:hlinkClick r:id="rId3"/>
              </a:rPr>
              <a:t>https://www.sportsbusinessdaily.com/Journal/Issues/2020/07/13/Ratings-and-Research/PPP-loans.aspx?hl=116+million&amp;sc=0</a:t>
            </a:r>
            <a:r>
              <a:rPr lang="en-US" sz="16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600" dirty="0">
                <a:hlinkClick r:id="rId4"/>
              </a:rPr>
              <a:t>https://www.cbsnews.com/news/coronavirus-pandemic-2020-olympics-tokyo-cancelled-postponed-japan/</a:t>
            </a:r>
            <a:r>
              <a:rPr lang="en-US" sz="16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600" dirty="0">
                <a:hlinkClick r:id="rId5"/>
              </a:rPr>
              <a:t>https://madison.com/wsj/sports/college/football/wisconsin-athletics-revenue-hit-from-covid-19-could-pass-100-million-without-a-football-season/article_8bdf70cc-1927-53b1-a70d-ae5f77482064.html</a:t>
            </a:r>
            <a:r>
              <a:rPr lang="en-US" sz="16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600" dirty="0">
                <a:hlinkClick r:id="rId6"/>
              </a:rPr>
              <a:t>https://www.espn.com/nba/story/_/id/29394052/orlando-bubble-cost-nba-more-150-million</a:t>
            </a:r>
            <a:r>
              <a:rPr lang="en-US" sz="16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kumimoji="0" lang="en-US" sz="16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600" dirty="0">
                <a:hlinkClick r:id="rId7"/>
              </a:rPr>
              <a:t>https://www.cbsnews.com/news/college-sports-football-lose-150-million-estimate-coronavirus-pandemic/</a:t>
            </a:r>
            <a:r>
              <a:rPr lang="en-US" sz="16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hlinkClick r:id="rId8"/>
              </a:rPr>
              <a:t>https://www.espn.com/college-sports/story/_/id/29198526/college-football-return-key-athletic-departments-deal-financial-wreckage-due-coronavirus-pandemic</a:t>
            </a: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kumimoji="0" lang="en-US" sz="16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AE7E1CB9-8153-4962-8884-6E441BCD5B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pic>
        <p:nvPicPr>
          <p:cNvPr id="4098" name="Picture 2" descr="Online Sources - Sources Information Icon Clipart - Full Size ...">
            <a:extLst>
              <a:ext uri="{FF2B5EF4-FFF2-40B4-BE49-F238E27FC236}">
                <a16:creationId xmlns:a16="http://schemas.microsoft.com/office/drawing/2014/main" id="{C96B3679-623E-4C4E-9D83-95F60F343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75" y="5060644"/>
            <a:ext cx="1355738" cy="153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6824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554233" y="126889"/>
            <a:ext cx="8372577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6000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sources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267839" y="1034293"/>
            <a:ext cx="8658971" cy="182325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hlinkClick r:id="rId2"/>
              </a:rPr>
              <a:t>https://watchstadium.com/almost-75-of-fbs-ads-believe-college-football-will-be-delayed-07-08-2020/</a:t>
            </a: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hlinkClick r:id="rId3"/>
              </a:rPr>
              <a:t>https://www.weforum.org/agenda/2020/05/covid-19-taking-gaming-and-esports-next-level/</a:t>
            </a: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hlinkClick r:id="rId4"/>
              </a:rPr>
              <a:t>https://www.saturdaydownsouth.com/sec-football/espn-college-football-ad-revenue-800-million-sales/</a:t>
            </a: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600" dirty="0">
                <a:hlinkClick r:id="rId5"/>
              </a:rPr>
              <a:t>https://www.forbes.com/sites/davidthier/2020/05/22/nintendo-switch-sets-huge-sales-record-as-video-games-soar-during-lockdown/</a:t>
            </a:r>
            <a:endParaRPr lang="en-US" sz="16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hlinkClick r:id="rId6"/>
              </a:rPr>
              <a:t>https://www.cnn.com/videos/business/2020/05/07/animal-crossing-new-horizons-nintendo-stewart-pkg-vpx.cnn</a:t>
            </a:r>
            <a:endParaRPr kumimoji="0" lang="en-US" sz="16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hlinkClick r:id="rId7"/>
              </a:rPr>
              <a:t>https://www.hollywoodreporter.com/news/gaming-usage-up-75-percent-coronavirus-outbreak-verizon-reports-1285140</a:t>
            </a:r>
            <a:endParaRPr kumimoji="0" lang="en-US" sz="16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hlinkClick r:id="rId8"/>
              </a:rPr>
              <a:t>https://www.unlv.edu/news/release/covid-19-and-rise-esports</a:t>
            </a: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hlinkClick r:id="rId9"/>
              </a:rPr>
              <a:t>https://www.washingtonpost.com/video-games/2020/05/08/world-weathers-pandemic-nintendo-may-just-be-recession-proof/</a:t>
            </a:r>
            <a:r>
              <a:rPr kumimoji="0" lang="en-US" sz="16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6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</a:endParaRP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AE7E1CB9-8153-4962-8884-6E441BCD5B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3" y="271229"/>
            <a:ext cx="1447191" cy="1526128"/>
          </a:xfrm>
          <a:prstGeom prst="rect">
            <a:avLst/>
          </a:prstGeom>
        </p:spPr>
      </p:pic>
      <p:pic>
        <p:nvPicPr>
          <p:cNvPr id="4098" name="Picture 2" descr="Online Sources - Sources Information Icon Clipart - Full Size ...">
            <a:extLst>
              <a:ext uri="{FF2B5EF4-FFF2-40B4-BE49-F238E27FC236}">
                <a16:creationId xmlns:a16="http://schemas.microsoft.com/office/drawing/2014/main" id="{C96B3679-623E-4C4E-9D83-95F60F343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75" y="5060644"/>
            <a:ext cx="1355738" cy="153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326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C8E50553-8366-47B8-AC2F-993C1BDF7122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According to research from the </a:t>
            </a:r>
            <a:r>
              <a:rPr kumimoji="0" lang="en-US" sz="2800" b="1" i="1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sports business journal</a:t>
            </a: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, covid-19 related postponements and cancellations of 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sports </a:t>
            </a: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games and events from march through July in the United States and Canada alone </a:t>
            </a:r>
            <a:r>
              <a:rPr lang="en-US" sz="2800" dirty="0">
                <a:solidFill>
                  <a:srgbClr val="000000"/>
                </a:solidFill>
                <a:latin typeface="Arial Narrow" panose="020B0606020202030204" pitchFamily="34" charset="0"/>
              </a:rPr>
              <a:t>resulted in </a:t>
            </a: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losses of more than $6 billion in potential game-day revenue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F8CCCF-3B32-44DC-A2CE-C309524BF8A6}"/>
              </a:ext>
            </a:extLst>
          </p:cNvPr>
          <p:cNvSpPr txBox="1"/>
          <p:nvPr/>
        </p:nvSpPr>
        <p:spPr>
          <a:xfrm>
            <a:off x="299627" y="217452"/>
            <a:ext cx="23938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$6B</a:t>
            </a:r>
            <a:endParaRPr lang="en-US" sz="8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618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383277" y="3162899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MLB (including spring training)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MINOR LEAGUE BASEBALL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NBA, WNBA &amp; G LEAGUE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NHL &amp; </a:t>
            </a:r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MINOR LEAGUE Hockey</a:t>
            </a: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MLS, NWSL and USLC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XFL and indoor football leagues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National Lacrosse League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NCAA men’s and women’s basketball &amp; hockey tournaments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F8CCCF-3B32-44DC-A2CE-C309524BF8A6}"/>
              </a:ext>
            </a:extLst>
          </p:cNvPr>
          <p:cNvSpPr txBox="1"/>
          <p:nvPr/>
        </p:nvSpPr>
        <p:spPr>
          <a:xfrm>
            <a:off x="274319" y="217452"/>
            <a:ext cx="290945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19K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81006A-5624-4907-9DF6-1280C105AAB1}"/>
              </a:ext>
            </a:extLst>
          </p:cNvPr>
          <p:cNvSpPr txBox="1"/>
          <p:nvPr/>
        </p:nvSpPr>
        <p:spPr>
          <a:xfrm>
            <a:off x="3383277" y="1390527"/>
            <a:ext cx="800515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800" b="1" cap="all" dirty="0">
                <a:solidFill>
                  <a:srgbClr val="000000"/>
                </a:solidFill>
                <a:latin typeface="Arial Narrow" panose="020B0606020202030204" pitchFamily="34" charset="0"/>
              </a:rPr>
              <a:t>By July, these </a:t>
            </a: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properties had announced postponements or cancellations for a combined total of 19,044 games and events: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4DC8A186-80CD-406B-9ADE-05B73E39B787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</p:spTree>
    <p:extLst>
      <p:ext uri="{BB962C8B-B14F-4D97-AF65-F5344CB8AC3E}">
        <p14:creationId xmlns:p14="http://schemas.microsoft.com/office/powerpoint/2010/main" val="652848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038978" y="2394006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The postponements and cancellations  affected more than 116 million possible fans as spectators and attendees.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F8CCCF-3B32-44DC-A2CE-C309524BF8A6}"/>
              </a:ext>
            </a:extLst>
          </p:cNvPr>
          <p:cNvSpPr txBox="1"/>
          <p:nvPr/>
        </p:nvSpPr>
        <p:spPr>
          <a:xfrm>
            <a:off x="-58191" y="217452"/>
            <a:ext cx="32419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116M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12579ACA-2647-49F0-A8FA-25887D3007FA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</p:spTree>
    <p:extLst>
      <p:ext uri="{BB962C8B-B14F-4D97-AF65-F5344CB8AC3E}">
        <p14:creationId xmlns:p14="http://schemas.microsoft.com/office/powerpoint/2010/main" val="1966691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A0C14BF-8772-4E27-8BBE-61F12C8E63F5}"/>
              </a:ext>
            </a:extLst>
          </p:cNvPr>
          <p:cNvSpPr/>
          <p:nvPr/>
        </p:nvSpPr>
        <p:spPr>
          <a:xfrm>
            <a:off x="-2" y="0"/>
            <a:ext cx="4787759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1451409-A638-411F-9EC6-B58F14633BBF}"/>
              </a:ext>
            </a:extLst>
          </p:cNvPr>
          <p:cNvSpPr/>
          <p:nvPr/>
        </p:nvSpPr>
        <p:spPr>
          <a:xfrm>
            <a:off x="1952090" y="1"/>
            <a:ext cx="5452155" cy="6858000"/>
          </a:xfrm>
          <a:prstGeom prst="parallelogram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19819A2-7CEB-4BD2-A3DE-147ECB99E982}"/>
              </a:ext>
            </a:extLst>
          </p:cNvPr>
          <p:cNvSpPr txBox="1">
            <a:spLocks/>
          </p:cNvSpPr>
          <p:nvPr/>
        </p:nvSpPr>
        <p:spPr>
          <a:xfrm>
            <a:off x="3161840" y="2427257"/>
            <a:ext cx="8730533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6020202030204" pitchFamily="34" charset="0"/>
              </a:rPr>
              <a:t>More than 80% of the lost games came at the expense of organized baseball (INCLUDING MLB and spring training, Minor League Baseball, independent leagues and collegiate summer leagues) as the sport absorbed more 70% of the revenue losses tracked in the Sports business journal study.</a:t>
            </a:r>
          </a:p>
        </p:txBody>
      </p:sp>
      <p:pic>
        <p:nvPicPr>
          <p:cNvPr id="4" name="Picture 2" descr="Loss Clipart P&amp;l - Pros And Cons Symbol , Transparent Cartoon ...">
            <a:extLst>
              <a:ext uri="{FF2B5EF4-FFF2-40B4-BE49-F238E27FC236}">
                <a16:creationId xmlns:a16="http://schemas.microsoft.com/office/drawing/2014/main" id="{E0C9ACA8-6F04-4AC8-A454-B6059820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6" y="5108270"/>
            <a:ext cx="1804324" cy="14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22151C-E0D0-4335-82CF-3E0DCF03DF8D}"/>
              </a:ext>
            </a:extLst>
          </p:cNvPr>
          <p:cNvSpPr txBox="1"/>
          <p:nvPr/>
        </p:nvSpPr>
        <p:spPr>
          <a:xfrm>
            <a:off x="299627" y="217452"/>
            <a:ext cx="263476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80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80%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924BBE3-5BBF-4EF5-93A5-D657BA08A321}"/>
              </a:ext>
            </a:extLst>
          </p:cNvPr>
          <p:cNvSpPr txBox="1">
            <a:spLocks/>
          </p:cNvSpPr>
          <p:nvPr/>
        </p:nvSpPr>
        <p:spPr>
          <a:xfrm>
            <a:off x="3285184" y="407176"/>
            <a:ext cx="8607189" cy="71313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6500"/>
              </a:lnSpc>
              <a:spcBef>
                <a:spcPts val="1000"/>
              </a:spcBef>
              <a:buFont typeface="Arial"/>
              <a:buNone/>
              <a:defRPr sz="6000" b="1" i="0" kern="1200" cap="all" baseline="0">
                <a:solidFill>
                  <a:schemeClr val="tx1"/>
                </a:solidFill>
                <a:latin typeface="Franklin Gothic Book" panose="020B0503020102020204" pitchFamily="34" charset="0"/>
                <a:ea typeface="Franklin Gothic Book" panose="020B0503020102020204" pitchFamily="34" charset="0"/>
                <a:cs typeface="Franklin Gothic Book" panose="020B05030201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65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1200" cap="all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Revenue losses</a:t>
            </a:r>
          </a:p>
        </p:txBody>
      </p:sp>
    </p:spTree>
    <p:extLst>
      <p:ext uri="{BB962C8B-B14F-4D97-AF65-F5344CB8AC3E}">
        <p14:creationId xmlns:p14="http://schemas.microsoft.com/office/powerpoint/2010/main" val="3808618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9712</TotalTime>
  <Words>2354</Words>
  <Application>Microsoft Office PowerPoint</Application>
  <PresentationFormat>Widescreen</PresentationFormat>
  <Paragraphs>238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2" baseType="lpstr">
      <vt:lpstr>Arial</vt:lpstr>
      <vt:lpstr>Arial Black</vt:lpstr>
      <vt:lpstr>Arial Narrow</vt:lpstr>
      <vt:lpstr>Calibri</vt:lpstr>
      <vt:lpstr>Calibri Light</vt:lpstr>
      <vt:lpstr>Franklin Gothic Book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Lindauer</dc:creator>
  <cp:lastModifiedBy>Chris Lindauer</cp:lastModifiedBy>
  <cp:revision>48</cp:revision>
  <dcterms:created xsi:type="dcterms:W3CDTF">2020-05-16T01:35:18Z</dcterms:created>
  <dcterms:modified xsi:type="dcterms:W3CDTF">2020-08-04T16:38:20Z</dcterms:modified>
</cp:coreProperties>
</file>