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8288000" cy="10287000"/>
  <p:notesSz cx="6858000" cy="9144000"/>
  <p:embeddedFontLst>
    <p:embeddedFont>
      <p:font typeface="Bebas Neue" panose="020B0606020202050201" pitchFamily="34" charset="77"/>
      <p:regular r:id="rId26"/>
    </p:embeddedFont>
    <p:embeddedFont>
      <p:font typeface="Bebas Neue Bold" panose="020B0606020202050201" pitchFamily="34" charset="77"/>
      <p:regular r:id="rId27"/>
      <p:bold r:id="rId28"/>
    </p:embeddedFont>
    <p:embeddedFont>
      <p:font typeface="Calibri" panose="020F0502020204030204" pitchFamily="34" charset="0"/>
      <p:regular r:id="rId29"/>
      <p:bold r:id="rId30"/>
      <p:italic r:id="rId31"/>
      <p:boldItalic r:id="rId32"/>
    </p:embeddedFont>
    <p:embeddedFont>
      <p:font typeface="HK Grotesk Medium" pitchFamily="2" charset="77"/>
      <p:regular r:id="rId33"/>
    </p:embeddedFont>
    <p:embeddedFont>
      <p:font typeface="Montserrat" pitchFamily="2" charset="77"/>
      <p:regular r:id="rId34"/>
      <p:bold r:id="rId35"/>
      <p:italic r:id="rId36"/>
      <p:boldItalic r:id="rId37"/>
    </p:embeddedFont>
    <p:embeddedFont>
      <p:font typeface="Montserrat Light" pitchFamily="2" charset="77"/>
      <p:regular r:id="rId38"/>
      <p:italic r:id="rId39"/>
    </p:embeddedFont>
    <p:embeddedFont>
      <p:font typeface="Montserrat Light Bold" pitchFamily="2" charset="77"/>
      <p:regular r:id="rId40"/>
      <p:bold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558" autoAdjust="0"/>
  </p:normalViewPr>
  <p:slideViewPr>
    <p:cSldViewPr>
      <p:cViewPr varScale="1">
        <p:scale>
          <a:sx n="80" d="100"/>
          <a:sy n="80" d="100"/>
        </p:scale>
        <p:origin x="824" y="2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8.fntdata"/><Relationship Id="rId38"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font" Target="fonts/font16.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3/16/22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3/16/22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3/16/22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3/16/22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3/16/22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3/16/22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3/16/22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video" Target="https://www.youtube.com/watch?v=IWf6Tq5HgJM" TargetMode="External"/><Relationship Id="rId6" Type="http://schemas.openxmlformats.org/officeDocument/2006/relationships/image" Target="../media/image19.png"/><Relationship Id="rId5" Type="http://schemas.openxmlformats.org/officeDocument/2006/relationships/image" Target="../media/image4.png"/><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2.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svg"/><Relationship Id="rId7"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8.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3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svg"/><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3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video" Target="https://www.youtube.com/watch?v=mhhwQmNQzNE" TargetMode="External"/><Relationship Id="rId6" Type="http://schemas.openxmlformats.org/officeDocument/2006/relationships/image" Target="../media/image16.jpeg"/><Relationship Id="rId5" Type="http://schemas.openxmlformats.org/officeDocument/2006/relationships/image" Target="../media/image4.png"/><Relationship Id="rId4" Type="http://schemas.openxmlformats.org/officeDocument/2006/relationships/image" Target="../media/image3.svg"/></Relationships>
</file>

<file path=ppt/slides/_rels/slide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137256" y="0"/>
            <a:ext cx="12150744" cy="10287000"/>
            <a:chOff x="0" y="0"/>
            <a:chExt cx="16200991" cy="13716000"/>
          </a:xfrm>
        </p:grpSpPr>
        <p:pic>
          <p:nvPicPr>
            <p:cNvPr id="3" name="Picture 3"/>
            <p:cNvPicPr>
              <a:picLocks noChangeAspect="1"/>
            </p:cNvPicPr>
            <p:nvPr/>
          </p:nvPicPr>
          <p:blipFill>
            <a:blip r:embed="rId2"/>
            <a:srcRect l="10615" r="10615"/>
            <a:stretch>
              <a:fillRect/>
            </a:stretch>
          </p:blipFill>
          <p:spPr>
            <a:xfrm>
              <a:off x="0" y="0"/>
              <a:ext cx="16200991" cy="13716000"/>
            </a:xfrm>
            <a:prstGeom prst="rect">
              <a:avLst/>
            </a:prstGeom>
          </p:spPr>
        </p:pic>
      </p:grpSp>
      <p:grpSp>
        <p:nvGrpSpPr>
          <p:cNvPr id="4" name="Group 4"/>
          <p:cNvGrpSpPr/>
          <p:nvPr/>
        </p:nvGrpSpPr>
        <p:grpSpPr>
          <a:xfrm>
            <a:off x="0" y="-206884"/>
            <a:ext cx="6137256" cy="10493884"/>
            <a:chOff x="0" y="0"/>
            <a:chExt cx="2076060" cy="3549783"/>
          </a:xfrm>
        </p:grpSpPr>
        <p:sp>
          <p:nvSpPr>
            <p:cNvPr id="5" name="Freeform 5"/>
            <p:cNvSpPr/>
            <p:nvPr/>
          </p:nvSpPr>
          <p:spPr>
            <a:xfrm>
              <a:off x="0" y="0"/>
              <a:ext cx="2076060" cy="3549783"/>
            </a:xfrm>
            <a:custGeom>
              <a:avLst/>
              <a:gdLst/>
              <a:ahLst/>
              <a:cxnLst/>
              <a:rect l="l" t="t" r="r" b="b"/>
              <a:pathLst>
                <a:path w="2076060" h="3549783">
                  <a:moveTo>
                    <a:pt x="0" y="0"/>
                  </a:moveTo>
                  <a:lnTo>
                    <a:pt x="2076060" y="0"/>
                  </a:lnTo>
                  <a:lnTo>
                    <a:pt x="2076060" y="3549783"/>
                  </a:lnTo>
                  <a:lnTo>
                    <a:pt x="0" y="3549783"/>
                  </a:lnTo>
                  <a:close/>
                </a:path>
              </a:pathLst>
            </a:custGeom>
            <a:solidFill>
              <a:srgbClr val="F34A5C"/>
            </a:solidFill>
          </p:spPr>
        </p:sp>
      </p:grpSp>
      <p:grpSp>
        <p:nvGrpSpPr>
          <p:cNvPr id="6" name="Group 6"/>
          <p:cNvGrpSpPr/>
          <p:nvPr/>
        </p:nvGrpSpPr>
        <p:grpSpPr>
          <a:xfrm>
            <a:off x="620657" y="8358469"/>
            <a:ext cx="4429718" cy="314522"/>
            <a:chOff x="0" y="0"/>
            <a:chExt cx="4688987" cy="332740"/>
          </a:xfrm>
        </p:grpSpPr>
        <p:sp>
          <p:nvSpPr>
            <p:cNvPr id="7" name="Freeform 7"/>
            <p:cNvSpPr/>
            <p:nvPr/>
          </p:nvSpPr>
          <p:spPr>
            <a:xfrm>
              <a:off x="0" y="0"/>
              <a:ext cx="4688987" cy="297180"/>
            </a:xfrm>
            <a:custGeom>
              <a:avLst/>
              <a:gdLst/>
              <a:ahLst/>
              <a:cxnLst/>
              <a:rect l="l" t="t" r="r" b="b"/>
              <a:pathLst>
                <a:path w="4688987" h="297180">
                  <a:moveTo>
                    <a:pt x="4391808" y="0"/>
                  </a:moveTo>
                  <a:lnTo>
                    <a:pt x="4391808" y="129540"/>
                  </a:lnTo>
                  <a:lnTo>
                    <a:pt x="297180" y="129540"/>
                  </a:lnTo>
                  <a:lnTo>
                    <a:pt x="297180" y="0"/>
                  </a:lnTo>
                  <a:lnTo>
                    <a:pt x="0" y="0"/>
                  </a:lnTo>
                  <a:lnTo>
                    <a:pt x="0" y="297180"/>
                  </a:lnTo>
                  <a:lnTo>
                    <a:pt x="297180" y="297180"/>
                  </a:lnTo>
                  <a:lnTo>
                    <a:pt x="297180" y="167640"/>
                  </a:lnTo>
                  <a:lnTo>
                    <a:pt x="4390537" y="167640"/>
                  </a:lnTo>
                  <a:lnTo>
                    <a:pt x="4390537" y="297180"/>
                  </a:lnTo>
                  <a:lnTo>
                    <a:pt x="4688987" y="297180"/>
                  </a:lnTo>
                  <a:lnTo>
                    <a:pt x="4688987" y="0"/>
                  </a:lnTo>
                  <a:lnTo>
                    <a:pt x="4391808" y="0"/>
                  </a:lnTo>
                  <a:close/>
                  <a:moveTo>
                    <a:pt x="260350" y="260350"/>
                  </a:moveTo>
                  <a:lnTo>
                    <a:pt x="36830" y="260350"/>
                  </a:lnTo>
                  <a:lnTo>
                    <a:pt x="36830" y="36830"/>
                  </a:lnTo>
                  <a:lnTo>
                    <a:pt x="260350" y="36830"/>
                  </a:lnTo>
                  <a:lnTo>
                    <a:pt x="260350" y="260350"/>
                  </a:lnTo>
                  <a:close/>
                  <a:moveTo>
                    <a:pt x="4652158" y="260350"/>
                  </a:moveTo>
                  <a:lnTo>
                    <a:pt x="4428637" y="260350"/>
                  </a:lnTo>
                  <a:lnTo>
                    <a:pt x="4428637" y="36830"/>
                  </a:lnTo>
                  <a:lnTo>
                    <a:pt x="4652158" y="36830"/>
                  </a:lnTo>
                  <a:lnTo>
                    <a:pt x="4652158" y="260350"/>
                  </a:lnTo>
                  <a:close/>
                </a:path>
              </a:pathLst>
            </a:custGeom>
            <a:solidFill>
              <a:srgbClr val="FFFFFF"/>
            </a:solidFill>
          </p:spPr>
        </p:sp>
      </p:grpSp>
      <p:grpSp>
        <p:nvGrpSpPr>
          <p:cNvPr id="8" name="Group 8"/>
          <p:cNvGrpSpPr/>
          <p:nvPr/>
        </p:nvGrpSpPr>
        <p:grpSpPr>
          <a:xfrm>
            <a:off x="620657" y="871439"/>
            <a:ext cx="4429718" cy="314522"/>
            <a:chOff x="0" y="0"/>
            <a:chExt cx="4688987" cy="332740"/>
          </a:xfrm>
        </p:grpSpPr>
        <p:sp>
          <p:nvSpPr>
            <p:cNvPr id="9" name="Freeform 9"/>
            <p:cNvSpPr/>
            <p:nvPr/>
          </p:nvSpPr>
          <p:spPr>
            <a:xfrm>
              <a:off x="0" y="0"/>
              <a:ext cx="4688987" cy="297180"/>
            </a:xfrm>
            <a:custGeom>
              <a:avLst/>
              <a:gdLst/>
              <a:ahLst/>
              <a:cxnLst/>
              <a:rect l="l" t="t" r="r" b="b"/>
              <a:pathLst>
                <a:path w="4688987" h="297180">
                  <a:moveTo>
                    <a:pt x="4391808" y="0"/>
                  </a:moveTo>
                  <a:lnTo>
                    <a:pt x="4391808" y="129540"/>
                  </a:lnTo>
                  <a:lnTo>
                    <a:pt x="297180" y="129540"/>
                  </a:lnTo>
                  <a:lnTo>
                    <a:pt x="297180" y="0"/>
                  </a:lnTo>
                  <a:lnTo>
                    <a:pt x="0" y="0"/>
                  </a:lnTo>
                  <a:lnTo>
                    <a:pt x="0" y="297180"/>
                  </a:lnTo>
                  <a:lnTo>
                    <a:pt x="297180" y="297180"/>
                  </a:lnTo>
                  <a:lnTo>
                    <a:pt x="297180" y="167640"/>
                  </a:lnTo>
                  <a:lnTo>
                    <a:pt x="4390537" y="167640"/>
                  </a:lnTo>
                  <a:lnTo>
                    <a:pt x="4390537" y="297180"/>
                  </a:lnTo>
                  <a:lnTo>
                    <a:pt x="4688987" y="297180"/>
                  </a:lnTo>
                  <a:lnTo>
                    <a:pt x="4688987" y="0"/>
                  </a:lnTo>
                  <a:lnTo>
                    <a:pt x="4391808" y="0"/>
                  </a:lnTo>
                  <a:close/>
                  <a:moveTo>
                    <a:pt x="260350" y="260350"/>
                  </a:moveTo>
                  <a:lnTo>
                    <a:pt x="36830" y="260350"/>
                  </a:lnTo>
                  <a:lnTo>
                    <a:pt x="36830" y="36830"/>
                  </a:lnTo>
                  <a:lnTo>
                    <a:pt x="260350" y="36830"/>
                  </a:lnTo>
                  <a:lnTo>
                    <a:pt x="260350" y="260350"/>
                  </a:lnTo>
                  <a:close/>
                  <a:moveTo>
                    <a:pt x="4652158" y="260350"/>
                  </a:moveTo>
                  <a:lnTo>
                    <a:pt x="4428637" y="260350"/>
                  </a:lnTo>
                  <a:lnTo>
                    <a:pt x="4428637" y="36830"/>
                  </a:lnTo>
                  <a:lnTo>
                    <a:pt x="4652158" y="36830"/>
                  </a:lnTo>
                  <a:lnTo>
                    <a:pt x="4652158" y="260350"/>
                  </a:lnTo>
                  <a:close/>
                </a:path>
              </a:pathLst>
            </a:custGeom>
            <a:solidFill>
              <a:srgbClr val="FFFFFF"/>
            </a:solidFill>
          </p:spPr>
        </p:sp>
      </p:grpSp>
      <p:pic>
        <p:nvPicPr>
          <p:cNvPr id="10" name="Picture 10"/>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495770" y="9496597"/>
            <a:ext cx="3525474" cy="2533934"/>
          </a:xfrm>
          <a:prstGeom prst="rect">
            <a:avLst/>
          </a:prstGeom>
        </p:spPr>
      </p:pic>
      <p:sp>
        <p:nvSpPr>
          <p:cNvPr id="11" name="TextBox 11"/>
          <p:cNvSpPr txBox="1"/>
          <p:nvPr/>
        </p:nvSpPr>
        <p:spPr>
          <a:xfrm>
            <a:off x="1998115" y="10000380"/>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12" name="Picture 1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3107552" y="-2001004"/>
            <a:ext cx="3525474" cy="2533934"/>
          </a:xfrm>
          <a:prstGeom prst="rect">
            <a:avLst/>
          </a:prstGeom>
        </p:spPr>
      </p:pic>
      <p:pic>
        <p:nvPicPr>
          <p:cNvPr id="13" name="Picture 13"/>
          <p:cNvPicPr>
            <a:picLocks noChangeAspect="1"/>
          </p:cNvPicPr>
          <p:nvPr/>
        </p:nvPicPr>
        <p:blipFill>
          <a:blip r:embed="rId5"/>
          <a:srcRect/>
          <a:stretch>
            <a:fillRect/>
          </a:stretch>
        </p:blipFill>
        <p:spPr>
          <a:xfrm>
            <a:off x="2574802" y="9949246"/>
            <a:ext cx="320284" cy="337754"/>
          </a:xfrm>
          <a:prstGeom prst="rect">
            <a:avLst/>
          </a:prstGeom>
        </p:spPr>
      </p:pic>
      <p:sp>
        <p:nvSpPr>
          <p:cNvPr id="14" name="TextBox 14"/>
          <p:cNvSpPr txBox="1"/>
          <p:nvPr/>
        </p:nvSpPr>
        <p:spPr>
          <a:xfrm>
            <a:off x="620657" y="1412033"/>
            <a:ext cx="3541396" cy="1714500"/>
          </a:xfrm>
          <a:prstGeom prst="rect">
            <a:avLst/>
          </a:prstGeom>
        </p:spPr>
        <p:txBody>
          <a:bodyPr lIns="0" tIns="0" rIns="0" bIns="0" rtlCol="0" anchor="t">
            <a:spAutoFit/>
          </a:bodyPr>
          <a:lstStyle/>
          <a:p>
            <a:pPr>
              <a:lnSpc>
                <a:spcPts val="6762"/>
              </a:lnSpc>
            </a:pPr>
            <a:r>
              <a:rPr lang="en-US" sz="5635" spc="394">
                <a:solidFill>
                  <a:srgbClr val="FFFFFF"/>
                </a:solidFill>
                <a:latin typeface="Bebas Neue Bold"/>
              </a:rPr>
              <a:t>FALSE</a:t>
            </a:r>
          </a:p>
          <a:p>
            <a:pPr>
              <a:lnSpc>
                <a:spcPts val="6762"/>
              </a:lnSpc>
            </a:pPr>
            <a:r>
              <a:rPr lang="en-US" sz="5635" spc="394">
                <a:solidFill>
                  <a:srgbClr val="FFFFFF"/>
                </a:solidFill>
                <a:latin typeface="Bebas Neue Bold"/>
              </a:rPr>
              <a:t>ADVERTISING</a:t>
            </a:r>
          </a:p>
        </p:txBody>
      </p:sp>
      <p:sp>
        <p:nvSpPr>
          <p:cNvPr id="15" name="TextBox 15"/>
          <p:cNvSpPr txBox="1"/>
          <p:nvPr/>
        </p:nvSpPr>
        <p:spPr>
          <a:xfrm>
            <a:off x="605780" y="3286458"/>
            <a:ext cx="4444594" cy="4581525"/>
          </a:xfrm>
          <a:prstGeom prst="rect">
            <a:avLst/>
          </a:prstGeom>
        </p:spPr>
        <p:txBody>
          <a:bodyPr lIns="0" tIns="0" rIns="0" bIns="0" rtlCol="0" anchor="t">
            <a:spAutoFit/>
          </a:bodyPr>
          <a:lstStyle/>
          <a:p>
            <a:pPr>
              <a:lnSpc>
                <a:spcPts val="2322"/>
              </a:lnSpc>
            </a:pPr>
            <a:r>
              <a:rPr lang="en-US" sz="1935" spc="135">
                <a:solidFill>
                  <a:srgbClr val="FFFFFF"/>
                </a:solidFill>
                <a:latin typeface="Montserrat Light"/>
              </a:rPr>
              <a:t>IN THE LAST FIFTEEN YEARS, THE FEDERAL TRADE COMMISSION HAS AIDED IN THE RETURN  OF MILLIONS OF DOLLARS TO CONSUMERS WHO WERE VICTIMS OF FALSE, DECEPTIVE &amp; MISLEADING ADVERTISING.  </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IN THE FOLLOWING PRESENTATION, WE WILL REVIEW SEVERAL EXAMPLES.  </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CAN YOU GUESS WHAT THE MISLEADING CLAIM IS IN EACH ADVERTISEMENT?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5"/>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6"/>
          <a:srcRect/>
          <a:stretch>
            <a:fillRect/>
          </a:stretch>
        </p:blipFill>
        <p:spPr>
          <a:xfrm>
            <a:off x="1274543" y="399772"/>
            <a:ext cx="2409336" cy="883423"/>
          </a:xfrm>
          <a:prstGeom prst="rect">
            <a:avLst/>
          </a:prstGeom>
        </p:spPr>
      </p:pic>
      <p:pic>
        <p:nvPicPr>
          <p:cNvPr id="10" name="Picture 10"/>
          <p:cNvPicPr>
            <a:picLocks noChangeAspect="1"/>
          </p:cNvPicPr>
          <p:nvPr/>
        </p:nvPicPr>
        <p:blipFill>
          <a:blip r:embed="rId7"/>
          <a:srcRect/>
          <a:stretch>
            <a:fillRect/>
          </a:stretch>
        </p:blipFill>
        <p:spPr>
          <a:xfrm>
            <a:off x="665290" y="3271378"/>
            <a:ext cx="3627842" cy="5152308"/>
          </a:xfrm>
          <a:prstGeom prst="rect">
            <a:avLst/>
          </a:prstGeom>
        </p:spPr>
      </p:pic>
      <p:sp>
        <p:nvSpPr>
          <p:cNvPr id="11" name="TextBox 11"/>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CEREAL </a:t>
            </a:r>
          </a:p>
        </p:txBody>
      </p:sp>
      <p:pic>
        <p:nvPicPr>
          <p:cNvPr id="12" name="Picture 12"/>
          <p:cNvPicPr>
            <a:picLocks noChangeAspect="1"/>
          </p:cNvPicPr>
          <p:nvPr>
            <a:videoFile r:link="rId1"/>
          </p:nvPr>
        </p:nvPicPr>
        <p:blipFill>
          <a:blip r:embed="rId8"/>
          <a:stretch>
            <a:fillRect/>
          </a:stretch>
        </p:blipFill>
        <p:spPr>
          <a:xfrm>
            <a:off x="6665038" y="1346462"/>
            <a:ext cx="10125433" cy="759407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1274543" y="399772"/>
            <a:ext cx="2409336" cy="883423"/>
          </a:xfrm>
          <a:prstGeom prst="rect">
            <a:avLst/>
          </a:prstGeom>
        </p:spPr>
      </p:pic>
      <p:pic>
        <p:nvPicPr>
          <p:cNvPr id="10" name="Picture 10"/>
          <p:cNvPicPr>
            <a:picLocks noChangeAspect="1"/>
          </p:cNvPicPr>
          <p:nvPr/>
        </p:nvPicPr>
        <p:blipFill>
          <a:blip r:embed="rId6"/>
          <a:srcRect/>
          <a:stretch>
            <a:fillRect/>
          </a:stretch>
        </p:blipFill>
        <p:spPr>
          <a:xfrm>
            <a:off x="665290" y="3271378"/>
            <a:ext cx="3627842" cy="5152308"/>
          </a:xfrm>
          <a:prstGeom prst="rect">
            <a:avLst/>
          </a:prstGeom>
        </p:spPr>
      </p:pic>
      <p:sp>
        <p:nvSpPr>
          <p:cNvPr id="11" name="TextBox 11"/>
          <p:cNvSpPr txBox="1"/>
          <p:nvPr/>
        </p:nvSpPr>
        <p:spPr>
          <a:xfrm>
            <a:off x="6164313" y="1226045"/>
            <a:ext cx="10870250" cy="572485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In this commercial, Kellogg's made the claim that its Frosted Mini Wheats cereal was "clinically proven" to improve attentiveness in children by 20%.</a:t>
            </a:r>
          </a:p>
          <a:p>
            <a:pPr>
              <a:lnSpc>
                <a:spcPts val="3821"/>
              </a:lnSpc>
            </a:pPr>
            <a:endParaRPr lang="en-US" sz="2749" spc="109">
              <a:solidFill>
                <a:srgbClr val="000000"/>
              </a:solidFill>
              <a:latin typeface="Montserrat"/>
            </a:endParaRPr>
          </a:p>
          <a:p>
            <a:pPr>
              <a:lnSpc>
                <a:spcPts val="3821"/>
              </a:lnSpc>
            </a:pPr>
            <a:r>
              <a:rPr lang="en-US" sz="2749" spc="109">
                <a:solidFill>
                  <a:srgbClr val="000000"/>
                </a:solidFill>
                <a:latin typeface="Montserrat"/>
              </a:rPr>
              <a:t>The FTC found this claim to be unsubstantiated, and Kellogg's agreed to a $4 million settlement and to stop using the ads.  They also agreed to discontinue any advertising messaging that suggested the brand could improve attentiveness. </a:t>
            </a:r>
          </a:p>
          <a:p>
            <a:pPr>
              <a:lnSpc>
                <a:spcPts val="3821"/>
              </a:lnSpc>
            </a:pPr>
            <a:endParaRPr lang="en-US" sz="2749" spc="109">
              <a:solidFill>
                <a:srgbClr val="000000"/>
              </a:solidFill>
              <a:latin typeface="Montserrat"/>
            </a:endParaRPr>
          </a:p>
        </p:txBody>
      </p:sp>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CEREAL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6" name="Picture 6"/>
          <p:cNvPicPr>
            <a:picLocks noChangeAspect="1"/>
          </p:cNvPicPr>
          <p:nvPr/>
        </p:nvPicPr>
        <p:blipFill>
          <a:blip r:embed="rId4"/>
          <a:srcRect/>
          <a:stretch>
            <a:fillRect/>
          </a:stretch>
        </p:blipFill>
        <p:spPr>
          <a:xfrm>
            <a:off x="15443819" y="9829105"/>
            <a:ext cx="320284" cy="337754"/>
          </a:xfrm>
          <a:prstGeom prst="rect">
            <a:avLst/>
          </a:prstGeom>
        </p:spPr>
      </p:pic>
      <p:pic>
        <p:nvPicPr>
          <p:cNvPr id="7" name="Picture 7"/>
          <p:cNvPicPr>
            <a:picLocks noChangeAspect="1"/>
          </p:cNvPicPr>
          <p:nvPr/>
        </p:nvPicPr>
        <p:blipFill>
          <a:blip r:embed="rId5"/>
          <a:srcRect/>
          <a:stretch>
            <a:fillRect/>
          </a:stretch>
        </p:blipFill>
        <p:spPr>
          <a:xfrm>
            <a:off x="6193968" y="1664224"/>
            <a:ext cx="10760647" cy="6219891"/>
          </a:xfrm>
          <a:prstGeom prst="rect">
            <a:avLst/>
          </a:prstGeom>
        </p:spPr>
      </p:pic>
      <p:sp>
        <p:nvSpPr>
          <p:cNvPr id="8" name="TextBox 8"/>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GUM </a:t>
            </a:r>
          </a:p>
        </p:txBody>
      </p:sp>
      <p:grpSp>
        <p:nvGrpSpPr>
          <p:cNvPr id="9" name="Group 9"/>
          <p:cNvGrpSpPr/>
          <p:nvPr/>
        </p:nvGrpSpPr>
        <p:grpSpPr>
          <a:xfrm>
            <a:off x="335888" y="1534359"/>
            <a:ext cx="4286646" cy="259729"/>
            <a:chOff x="0" y="0"/>
            <a:chExt cx="5494778" cy="332740"/>
          </a:xfrm>
        </p:grpSpPr>
        <p:sp>
          <p:nvSpPr>
            <p:cNvPr id="10" name="Freeform 10"/>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11" name="Picture 11"/>
          <p:cNvPicPr>
            <a:picLocks noChangeAspect="1"/>
          </p:cNvPicPr>
          <p:nvPr/>
        </p:nvPicPr>
        <p:blipFill>
          <a:blip r:embed="rId6"/>
          <a:srcRect t="40412" b="39401"/>
          <a:stretch>
            <a:fillRect/>
          </a:stretch>
        </p:blipFill>
        <p:spPr>
          <a:xfrm>
            <a:off x="1141480" y="616474"/>
            <a:ext cx="2675462" cy="540069"/>
          </a:xfrm>
          <a:prstGeom prst="rect">
            <a:avLst/>
          </a:prstGeom>
        </p:spPr>
      </p:pic>
      <p:pic>
        <p:nvPicPr>
          <p:cNvPr id="12" name="Picture 12"/>
          <p:cNvPicPr>
            <a:picLocks noChangeAspect="1"/>
          </p:cNvPicPr>
          <p:nvPr/>
        </p:nvPicPr>
        <p:blipFill>
          <a:blip r:embed="rId7"/>
          <a:srcRect l="12518" t="10400" r="17526" b="16948"/>
          <a:stretch>
            <a:fillRect/>
          </a:stretch>
        </p:blipFill>
        <p:spPr>
          <a:xfrm>
            <a:off x="695173" y="3413959"/>
            <a:ext cx="3568077" cy="481728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t="40412" b="39401"/>
          <a:stretch>
            <a:fillRect/>
          </a:stretch>
        </p:blipFill>
        <p:spPr>
          <a:xfrm>
            <a:off x="1141480" y="616474"/>
            <a:ext cx="2675462" cy="540069"/>
          </a:xfrm>
          <a:prstGeom prst="rect">
            <a:avLst/>
          </a:prstGeom>
        </p:spPr>
      </p:pic>
      <p:pic>
        <p:nvPicPr>
          <p:cNvPr id="10" name="Picture 10"/>
          <p:cNvPicPr>
            <a:picLocks noChangeAspect="1"/>
          </p:cNvPicPr>
          <p:nvPr/>
        </p:nvPicPr>
        <p:blipFill>
          <a:blip r:embed="rId6"/>
          <a:srcRect/>
          <a:stretch>
            <a:fillRect/>
          </a:stretch>
        </p:blipFill>
        <p:spPr>
          <a:xfrm>
            <a:off x="335888" y="3215800"/>
            <a:ext cx="4685252" cy="2708178"/>
          </a:xfrm>
          <a:prstGeom prst="rect">
            <a:avLst/>
          </a:prstGeom>
        </p:spPr>
      </p:pic>
      <p:sp>
        <p:nvSpPr>
          <p:cNvPr id="11" name="TextBox 11"/>
          <p:cNvSpPr txBox="1"/>
          <p:nvPr/>
        </p:nvSpPr>
        <p:spPr>
          <a:xfrm>
            <a:off x="6164313" y="1226045"/>
            <a:ext cx="10870250" cy="429610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The Wrigley Company promoted its Eclipse Gum as a product that could kill 99.9% of the germs that cause bad breath using a secret ingredient, magnolia bark extract (a traditional Chinese medicine).  The claim was found to be deceptive, and the company paid $6 million to settle a class-action suit. </a:t>
            </a:r>
          </a:p>
          <a:p>
            <a:pPr>
              <a:lnSpc>
                <a:spcPts val="3821"/>
              </a:lnSpc>
            </a:pPr>
            <a:endParaRPr lang="en-US" sz="2749" spc="109">
              <a:solidFill>
                <a:srgbClr val="000000"/>
              </a:solidFill>
              <a:latin typeface="Montserrat"/>
            </a:endParaRPr>
          </a:p>
        </p:txBody>
      </p:sp>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GUM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1249385" y="16257"/>
            <a:ext cx="2459652" cy="1647967"/>
          </a:xfrm>
          <a:prstGeom prst="rect">
            <a:avLst/>
          </a:prstGeom>
        </p:spPr>
      </p:pic>
      <p:pic>
        <p:nvPicPr>
          <p:cNvPr id="10" name="Picture 10"/>
          <p:cNvPicPr>
            <a:picLocks noChangeAspect="1"/>
          </p:cNvPicPr>
          <p:nvPr/>
        </p:nvPicPr>
        <p:blipFill>
          <a:blip r:embed="rId6"/>
          <a:srcRect/>
          <a:stretch>
            <a:fillRect/>
          </a:stretch>
        </p:blipFill>
        <p:spPr>
          <a:xfrm>
            <a:off x="-114300" y="2960455"/>
            <a:ext cx="5156409" cy="5613628"/>
          </a:xfrm>
          <a:prstGeom prst="rect">
            <a:avLst/>
          </a:prstGeom>
        </p:spPr>
      </p:pic>
      <p:sp>
        <p:nvSpPr>
          <p:cNvPr id="11" name="TextBox 11"/>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YOGURT </a:t>
            </a:r>
          </a:p>
        </p:txBody>
      </p:sp>
      <p:pic>
        <p:nvPicPr>
          <p:cNvPr id="1026" name="Picture 2" descr="Publication Update! Toned Tummies &amp;amp;amp; Bloated Bellies: Activia Yogurt &amp;amp;amp;  Gendered Digestion | Emily Contois">
            <a:extLst>
              <a:ext uri="{FF2B5EF4-FFF2-40B4-BE49-F238E27FC236}">
                <a16:creationId xmlns:a16="http://schemas.microsoft.com/office/drawing/2014/main" id="{2A74650E-F17D-3A4F-90B2-DF3DA8E992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74010" y="193017"/>
            <a:ext cx="7305904" cy="941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1249385" y="16257"/>
            <a:ext cx="2459652" cy="1647967"/>
          </a:xfrm>
          <a:prstGeom prst="rect">
            <a:avLst/>
          </a:prstGeom>
        </p:spPr>
      </p:pic>
      <p:pic>
        <p:nvPicPr>
          <p:cNvPr id="10" name="Picture 10"/>
          <p:cNvPicPr>
            <a:picLocks noChangeAspect="1"/>
          </p:cNvPicPr>
          <p:nvPr/>
        </p:nvPicPr>
        <p:blipFill>
          <a:blip r:embed="rId6"/>
          <a:srcRect/>
          <a:stretch>
            <a:fillRect/>
          </a:stretch>
        </p:blipFill>
        <p:spPr>
          <a:xfrm>
            <a:off x="-114300" y="2960455"/>
            <a:ext cx="5156409" cy="5613628"/>
          </a:xfrm>
          <a:prstGeom prst="rect">
            <a:avLst/>
          </a:prstGeom>
        </p:spPr>
      </p:pic>
      <p:sp>
        <p:nvSpPr>
          <p:cNvPr id="11" name="TextBox 11"/>
          <p:cNvSpPr txBox="1"/>
          <p:nvPr/>
        </p:nvSpPr>
        <p:spPr>
          <a:xfrm>
            <a:off x="6164313" y="1226045"/>
            <a:ext cx="10870250" cy="572485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Actress Jamie Lee Curtis starred in a series of Dannon ads promoting its yogurt brand Activia.  Part of the campaign was to communicate to consumers that Activia was "scientifically proven" to help regulate digestion, a claim that was unfounded.</a:t>
            </a:r>
          </a:p>
          <a:p>
            <a:pPr>
              <a:lnSpc>
                <a:spcPts val="3821"/>
              </a:lnSpc>
            </a:pPr>
            <a:endParaRPr lang="en-US" sz="2749" spc="109">
              <a:solidFill>
                <a:srgbClr val="000000"/>
              </a:solidFill>
              <a:latin typeface="Montserrat"/>
            </a:endParaRPr>
          </a:p>
          <a:p>
            <a:pPr>
              <a:lnSpc>
                <a:spcPts val="3821"/>
              </a:lnSpc>
            </a:pPr>
            <a:r>
              <a:rPr lang="en-US" sz="2749" spc="109">
                <a:solidFill>
                  <a:srgbClr val="000000"/>
                </a:solidFill>
                <a:latin typeface="Montserrat"/>
              </a:rPr>
              <a:t>Unable to prove that the claim was a true, a judge ordered the company to pay a $45 million settlement  and the FTC required Dannon to stop promoting the product  as a solution to “occasional irregularity."</a:t>
            </a:r>
          </a:p>
        </p:txBody>
      </p:sp>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YOGURT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335888" y="-9462"/>
            <a:ext cx="4363429" cy="1803551"/>
          </a:xfrm>
          <a:prstGeom prst="rect">
            <a:avLst/>
          </a:prstGeom>
        </p:spPr>
      </p:pic>
      <p:pic>
        <p:nvPicPr>
          <p:cNvPr id="10" name="Picture 10"/>
          <p:cNvPicPr>
            <a:picLocks noChangeAspect="1"/>
          </p:cNvPicPr>
          <p:nvPr/>
        </p:nvPicPr>
        <p:blipFill>
          <a:blip r:embed="rId6"/>
          <a:srcRect/>
          <a:stretch>
            <a:fillRect/>
          </a:stretch>
        </p:blipFill>
        <p:spPr>
          <a:xfrm>
            <a:off x="335888" y="4273208"/>
            <a:ext cx="4462502" cy="2871768"/>
          </a:xfrm>
          <a:prstGeom prst="rect">
            <a:avLst/>
          </a:prstGeom>
        </p:spPr>
      </p:pic>
      <p:pic>
        <p:nvPicPr>
          <p:cNvPr id="11" name="Picture 11"/>
          <p:cNvPicPr>
            <a:picLocks noChangeAspect="1"/>
          </p:cNvPicPr>
          <p:nvPr/>
        </p:nvPicPr>
        <p:blipFill>
          <a:blip r:embed="rId7"/>
          <a:srcRect/>
          <a:stretch>
            <a:fillRect/>
          </a:stretch>
        </p:blipFill>
        <p:spPr>
          <a:xfrm>
            <a:off x="5826625" y="1259078"/>
            <a:ext cx="5694051" cy="7768845"/>
          </a:xfrm>
          <a:prstGeom prst="rect">
            <a:avLst/>
          </a:prstGeom>
        </p:spPr>
      </p:pic>
      <p:pic>
        <p:nvPicPr>
          <p:cNvPr id="12" name="Picture 12"/>
          <p:cNvPicPr>
            <a:picLocks noChangeAspect="1"/>
          </p:cNvPicPr>
          <p:nvPr/>
        </p:nvPicPr>
        <p:blipFill>
          <a:blip r:embed="rId8"/>
          <a:srcRect/>
          <a:stretch>
            <a:fillRect/>
          </a:stretch>
        </p:blipFill>
        <p:spPr>
          <a:xfrm>
            <a:off x="11891848" y="1259078"/>
            <a:ext cx="5549175" cy="7768845"/>
          </a:xfrm>
          <a:prstGeom prst="rect">
            <a:avLst/>
          </a:prstGeom>
        </p:spPr>
      </p:pic>
      <p:sp>
        <p:nvSpPr>
          <p:cNvPr id="13" name="TextBox 13"/>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ATHLETIC SHOES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6164313" y="1226045"/>
            <a:ext cx="10870250" cy="572485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Skechers ads suggested its "Shape-Ups" shoes would  help consumers to lose weight while toning their muscles.  The FTC deemed those claims to be deceptive, and Skechers settled a $50 million class action lawsuit.  The lawsuit covered more than 520,000 claims.  The company  was also told it could no longer claim that science supported the weight loss advantages touted in the brand's advertising.   </a:t>
            </a:r>
          </a:p>
          <a:p>
            <a:pPr>
              <a:lnSpc>
                <a:spcPts val="3821"/>
              </a:lnSpc>
            </a:pPr>
            <a:endParaRPr lang="en-US" sz="2749" spc="109">
              <a:solidFill>
                <a:srgbClr val="000000"/>
              </a:solidFill>
              <a:latin typeface="Montserrat"/>
            </a:endParaRPr>
          </a:p>
          <a:p>
            <a:pPr>
              <a:lnSpc>
                <a:spcPts val="3821"/>
              </a:lnSpc>
            </a:pPr>
            <a:endParaRPr lang="en-US" sz="2749" spc="109">
              <a:solidFill>
                <a:srgbClr val="000000"/>
              </a:solidFill>
              <a:latin typeface="Montserrat"/>
            </a:endParaRPr>
          </a:p>
        </p:txBody>
      </p:sp>
      <p:sp>
        <p:nvSpPr>
          <p:cNvPr id="8" name="TextBox 8"/>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9" name="Picture 9"/>
          <p:cNvPicPr>
            <a:picLocks noChangeAspect="1"/>
          </p:cNvPicPr>
          <p:nvPr/>
        </p:nvPicPr>
        <p:blipFill>
          <a:blip r:embed="rId4"/>
          <a:srcRect/>
          <a:stretch>
            <a:fillRect/>
          </a:stretch>
        </p:blipFill>
        <p:spPr>
          <a:xfrm>
            <a:off x="15443819" y="9829105"/>
            <a:ext cx="320284" cy="337754"/>
          </a:xfrm>
          <a:prstGeom prst="rect">
            <a:avLst/>
          </a:prstGeom>
        </p:spPr>
      </p:pic>
      <p:pic>
        <p:nvPicPr>
          <p:cNvPr id="10" name="Picture 10"/>
          <p:cNvPicPr>
            <a:picLocks noChangeAspect="1"/>
          </p:cNvPicPr>
          <p:nvPr/>
        </p:nvPicPr>
        <p:blipFill>
          <a:blip r:embed="rId5"/>
          <a:srcRect/>
          <a:stretch>
            <a:fillRect/>
          </a:stretch>
        </p:blipFill>
        <p:spPr>
          <a:xfrm>
            <a:off x="335888" y="4273208"/>
            <a:ext cx="4462502" cy="2871768"/>
          </a:xfrm>
          <a:prstGeom prst="rect">
            <a:avLst/>
          </a:prstGeom>
        </p:spPr>
      </p:pic>
      <p:sp>
        <p:nvSpPr>
          <p:cNvPr id="11" name="TextBox 11"/>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ATHLETIC SHOE </a:t>
            </a:r>
          </a:p>
        </p:txBody>
      </p:sp>
      <p:pic>
        <p:nvPicPr>
          <p:cNvPr id="12" name="Picture 12"/>
          <p:cNvPicPr>
            <a:picLocks noChangeAspect="1"/>
          </p:cNvPicPr>
          <p:nvPr/>
        </p:nvPicPr>
        <p:blipFill>
          <a:blip r:embed="rId6"/>
          <a:srcRect/>
          <a:stretch>
            <a:fillRect/>
          </a:stretch>
        </p:blipFill>
        <p:spPr>
          <a:xfrm>
            <a:off x="335888" y="-9462"/>
            <a:ext cx="4363429" cy="1803551"/>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6847693" y="1827891"/>
            <a:ext cx="9672881" cy="6345410"/>
          </a:xfrm>
          <a:prstGeom prst="rect">
            <a:avLst/>
          </a:prstGeom>
        </p:spPr>
      </p:pic>
      <p:pic>
        <p:nvPicPr>
          <p:cNvPr id="10" name="Picture 10"/>
          <p:cNvPicPr>
            <a:picLocks noChangeAspect="1"/>
          </p:cNvPicPr>
          <p:nvPr/>
        </p:nvPicPr>
        <p:blipFill>
          <a:blip r:embed="rId6"/>
          <a:srcRect/>
          <a:stretch>
            <a:fillRect/>
          </a:stretch>
        </p:blipFill>
        <p:spPr>
          <a:xfrm>
            <a:off x="4873" y="3478831"/>
            <a:ext cx="4948676" cy="4948676"/>
          </a:xfrm>
          <a:prstGeom prst="rect">
            <a:avLst/>
          </a:prstGeom>
        </p:spPr>
      </p:pic>
      <p:pic>
        <p:nvPicPr>
          <p:cNvPr id="11" name="Picture 11"/>
          <p:cNvPicPr>
            <a:picLocks noChangeAspect="1"/>
          </p:cNvPicPr>
          <p:nvPr/>
        </p:nvPicPr>
        <p:blipFill>
          <a:blip r:embed="rId7"/>
          <a:srcRect/>
          <a:stretch>
            <a:fillRect/>
          </a:stretch>
        </p:blipFill>
        <p:spPr>
          <a:xfrm>
            <a:off x="1488243" y="254815"/>
            <a:ext cx="1981935" cy="1155303"/>
          </a:xfrm>
          <a:prstGeom prst="rect">
            <a:avLst/>
          </a:prstGeom>
        </p:spPr>
      </p:pic>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CEREAL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3602"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257021" y="9754070"/>
            <a:ext cx="3525474" cy="2533934"/>
          </a:xfrm>
          <a:prstGeom prst="rect">
            <a:avLst/>
          </a:prstGeom>
        </p:spPr>
      </p:pic>
      <p:grpSp>
        <p:nvGrpSpPr>
          <p:cNvPr id="5" name="Group 5"/>
          <p:cNvGrpSpPr/>
          <p:nvPr/>
        </p:nvGrpSpPr>
        <p:grpSpPr>
          <a:xfrm>
            <a:off x="266586"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4721375"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8" name="Picture 8"/>
          <p:cNvPicPr>
            <a:picLocks noChangeAspect="1"/>
          </p:cNvPicPr>
          <p:nvPr/>
        </p:nvPicPr>
        <p:blipFill>
          <a:blip r:embed="rId4"/>
          <a:srcRect/>
          <a:stretch>
            <a:fillRect/>
          </a:stretch>
        </p:blipFill>
        <p:spPr>
          <a:xfrm>
            <a:off x="15374517" y="9829105"/>
            <a:ext cx="320284" cy="337754"/>
          </a:xfrm>
          <a:prstGeom prst="rect">
            <a:avLst/>
          </a:prstGeom>
        </p:spPr>
      </p:pic>
      <p:pic>
        <p:nvPicPr>
          <p:cNvPr id="9" name="Picture 9"/>
          <p:cNvPicPr>
            <a:picLocks noChangeAspect="1"/>
          </p:cNvPicPr>
          <p:nvPr/>
        </p:nvPicPr>
        <p:blipFill>
          <a:blip r:embed="rId5"/>
          <a:srcRect/>
          <a:stretch>
            <a:fillRect/>
          </a:stretch>
        </p:blipFill>
        <p:spPr>
          <a:xfrm>
            <a:off x="-64429" y="3478831"/>
            <a:ext cx="4948676" cy="4948676"/>
          </a:xfrm>
          <a:prstGeom prst="rect">
            <a:avLst/>
          </a:prstGeom>
        </p:spPr>
      </p:pic>
      <p:pic>
        <p:nvPicPr>
          <p:cNvPr id="10" name="Picture 10"/>
          <p:cNvPicPr>
            <a:picLocks noChangeAspect="1"/>
          </p:cNvPicPr>
          <p:nvPr/>
        </p:nvPicPr>
        <p:blipFill>
          <a:blip r:embed="rId6"/>
          <a:srcRect/>
          <a:stretch>
            <a:fillRect/>
          </a:stretch>
        </p:blipFill>
        <p:spPr>
          <a:xfrm>
            <a:off x="1418942" y="254815"/>
            <a:ext cx="1981935" cy="1155303"/>
          </a:xfrm>
          <a:prstGeom prst="rect">
            <a:avLst/>
          </a:prstGeom>
        </p:spPr>
      </p:pic>
      <p:sp>
        <p:nvSpPr>
          <p:cNvPr id="11" name="TextBox 11"/>
          <p:cNvSpPr txBox="1"/>
          <p:nvPr/>
        </p:nvSpPr>
        <p:spPr>
          <a:xfrm>
            <a:off x="6389050" y="1352968"/>
            <a:ext cx="10870250" cy="524860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Cheerios once claimed its popular breakfast cereal could lower cholesterol by 4% in just 6 weeks.  The Federal  Trade Commission intervened, suggesting the brand's advertising was mischaracterizing the cereal product as a cholesterol-lowering drug.  Soon after receiving a warning letter from the FTC, Cheerios changed the label, and its marketing, to say the cereal "can help lower cholesterol."  </a:t>
            </a:r>
          </a:p>
          <a:p>
            <a:pPr>
              <a:lnSpc>
                <a:spcPts val="3821"/>
              </a:lnSpc>
            </a:pPr>
            <a:endParaRPr lang="en-US" sz="2749" spc="109">
              <a:solidFill>
                <a:srgbClr val="000000"/>
              </a:solidFill>
              <a:latin typeface="Montserrat"/>
            </a:endParaRPr>
          </a:p>
        </p:txBody>
      </p:sp>
      <p:sp>
        <p:nvSpPr>
          <p:cNvPr id="12" name="TextBox 12"/>
          <p:cNvSpPr txBox="1"/>
          <p:nvPr/>
        </p:nvSpPr>
        <p:spPr>
          <a:xfrm>
            <a:off x="54744"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CEREAL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6778617" y="1028700"/>
            <a:ext cx="4730767" cy="2743845"/>
          </a:xfrm>
          <a:prstGeom prst="rect">
            <a:avLst/>
          </a:prstGeom>
        </p:spPr>
      </p:pic>
      <p:grpSp>
        <p:nvGrpSpPr>
          <p:cNvPr id="3" name="Group 3"/>
          <p:cNvGrpSpPr/>
          <p:nvPr/>
        </p:nvGrpSpPr>
        <p:grpSpPr>
          <a:xfrm>
            <a:off x="-114300" y="-1740584"/>
            <a:ext cx="5187022" cy="12027584"/>
            <a:chOff x="0" y="0"/>
            <a:chExt cx="1530881" cy="3549783"/>
          </a:xfrm>
        </p:grpSpPr>
        <p:sp>
          <p:nvSpPr>
            <p:cNvPr id="4" name="Freeform 4"/>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187720" y="9754070"/>
            <a:ext cx="3525474" cy="2533934"/>
          </a:xfrm>
          <a:prstGeom prst="rect">
            <a:avLst/>
          </a:prstGeom>
        </p:spPr>
      </p:pic>
      <p:sp>
        <p:nvSpPr>
          <p:cNvPr id="6" name="TextBox 6"/>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7" name="Group 7"/>
          <p:cNvGrpSpPr/>
          <p:nvPr/>
        </p:nvGrpSpPr>
        <p:grpSpPr>
          <a:xfrm>
            <a:off x="335888" y="1534359"/>
            <a:ext cx="4286646" cy="259729"/>
            <a:chOff x="0" y="0"/>
            <a:chExt cx="5494778" cy="332740"/>
          </a:xfrm>
        </p:grpSpPr>
        <p:sp>
          <p:nvSpPr>
            <p:cNvPr id="8" name="Freeform 8"/>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9" name="Picture 9"/>
          <p:cNvPicPr>
            <a:picLocks noChangeAspect="1"/>
          </p:cNvPicPr>
          <p:nvPr/>
        </p:nvPicPr>
        <p:blipFill>
          <a:blip r:embed="rId5"/>
          <a:srcRect/>
          <a:stretch>
            <a:fillRect/>
          </a:stretch>
        </p:blipFill>
        <p:spPr>
          <a:xfrm>
            <a:off x="753379" y="3406499"/>
            <a:ext cx="3451663" cy="4766802"/>
          </a:xfrm>
          <a:prstGeom prst="rect">
            <a:avLst/>
          </a:prstGeom>
        </p:spPr>
      </p:pic>
      <p:pic>
        <p:nvPicPr>
          <p:cNvPr id="10" name="Picture 10"/>
          <p:cNvPicPr>
            <a:picLocks noChangeAspect="1"/>
          </p:cNvPicPr>
          <p:nvPr/>
        </p:nvPicPr>
        <p:blipFill>
          <a:blip r:embed="rId6"/>
          <a:srcRect t="5691" b="5691"/>
          <a:stretch>
            <a:fillRect/>
          </a:stretch>
        </p:blipFill>
        <p:spPr>
          <a:xfrm>
            <a:off x="1491968" y="372367"/>
            <a:ext cx="1974485" cy="910828"/>
          </a:xfrm>
          <a:prstGeom prst="rect">
            <a:avLst/>
          </a:prstGeom>
        </p:spPr>
      </p:pic>
      <p:pic>
        <p:nvPicPr>
          <p:cNvPr id="11" name="Picture 11"/>
          <p:cNvPicPr>
            <a:picLocks noChangeAspect="1"/>
          </p:cNvPicPr>
          <p:nvPr/>
        </p:nvPicPr>
        <p:blipFill>
          <a:blip r:embed="rId7"/>
          <a:srcRect/>
          <a:stretch>
            <a:fillRect/>
          </a:stretch>
        </p:blipFill>
        <p:spPr>
          <a:xfrm>
            <a:off x="6909274" y="4403803"/>
            <a:ext cx="9638411" cy="5425302"/>
          </a:xfrm>
          <a:prstGeom prst="rect">
            <a:avLst/>
          </a:prstGeom>
        </p:spPr>
      </p:pic>
      <p:pic>
        <p:nvPicPr>
          <p:cNvPr id="12" name="Picture 12"/>
          <p:cNvPicPr>
            <a:picLocks noChangeAspect="1"/>
          </p:cNvPicPr>
          <p:nvPr/>
        </p:nvPicPr>
        <p:blipFill>
          <a:blip r:embed="rId8"/>
          <a:srcRect/>
          <a:stretch>
            <a:fillRect/>
          </a:stretch>
        </p:blipFill>
        <p:spPr>
          <a:xfrm>
            <a:off x="13033668" y="372367"/>
            <a:ext cx="3514017" cy="3787329"/>
          </a:xfrm>
          <a:prstGeom prst="rect">
            <a:avLst/>
          </a:prstGeom>
        </p:spPr>
      </p:pic>
      <p:sp>
        <p:nvSpPr>
          <p:cNvPr id="13" name="TextBox 13"/>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SPRINKLE DIET</a:t>
            </a:r>
          </a:p>
        </p:txBody>
      </p:sp>
      <p:pic>
        <p:nvPicPr>
          <p:cNvPr id="14" name="Picture 14"/>
          <p:cNvPicPr>
            <a:picLocks noChangeAspect="1"/>
          </p:cNvPicPr>
          <p:nvPr/>
        </p:nvPicPr>
        <p:blipFill>
          <a:blip r:embed="rId9"/>
          <a:srcRect/>
          <a:stretch>
            <a:fillRect/>
          </a:stretch>
        </p:blipFill>
        <p:spPr>
          <a:xfrm>
            <a:off x="15443819" y="9829105"/>
            <a:ext cx="320284" cy="337754"/>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5883217" y="1494054"/>
            <a:ext cx="11201431" cy="7298892"/>
          </a:xfrm>
          <a:prstGeom prst="rect">
            <a:avLst/>
          </a:prstGeom>
        </p:spPr>
      </p:pic>
      <p:pic>
        <p:nvPicPr>
          <p:cNvPr id="10" name="Picture 10"/>
          <p:cNvPicPr>
            <a:picLocks noChangeAspect="1"/>
          </p:cNvPicPr>
          <p:nvPr/>
        </p:nvPicPr>
        <p:blipFill>
          <a:blip r:embed="rId6"/>
          <a:srcRect/>
          <a:stretch>
            <a:fillRect/>
          </a:stretch>
        </p:blipFill>
        <p:spPr>
          <a:xfrm>
            <a:off x="1940042" y="301971"/>
            <a:ext cx="1078338" cy="1192083"/>
          </a:xfrm>
          <a:prstGeom prst="rect">
            <a:avLst/>
          </a:prstGeom>
        </p:spPr>
      </p:pic>
      <p:pic>
        <p:nvPicPr>
          <p:cNvPr id="11" name="Picture 11"/>
          <p:cNvPicPr>
            <a:picLocks noChangeAspect="1"/>
          </p:cNvPicPr>
          <p:nvPr/>
        </p:nvPicPr>
        <p:blipFill>
          <a:blip r:embed="rId7"/>
          <a:srcRect/>
          <a:stretch>
            <a:fillRect/>
          </a:stretch>
        </p:blipFill>
        <p:spPr>
          <a:xfrm>
            <a:off x="654294" y="3774813"/>
            <a:ext cx="3649833" cy="2737375"/>
          </a:xfrm>
          <a:prstGeom prst="rect">
            <a:avLst/>
          </a:prstGeom>
        </p:spPr>
      </p:pic>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SOCIAL MEDIA APP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6164313" y="1226045"/>
            <a:ext cx="10870250" cy="620110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Snapchat initially marketed its product as a social media platform where messages sent on the app would disappear.  Because third-party apps have the capability  of saving those messages indefinitely, Snapchat's claim was not entirely true.  The FTC alleged that Snapchat not only misled consumers about the product's  true abilities, it also deceived users about the personal data it was collecting.  The company was then required to notify users that messages could actually be saved. </a:t>
            </a:r>
          </a:p>
          <a:p>
            <a:pPr>
              <a:lnSpc>
                <a:spcPts val="3821"/>
              </a:lnSpc>
            </a:pPr>
            <a:endParaRPr lang="en-US" sz="2749" spc="109">
              <a:solidFill>
                <a:srgbClr val="000000"/>
              </a:solidFill>
              <a:latin typeface="Montserrat"/>
            </a:endParaRPr>
          </a:p>
          <a:p>
            <a:pPr>
              <a:lnSpc>
                <a:spcPts val="3821"/>
              </a:lnSpc>
            </a:pPr>
            <a:endParaRPr lang="en-US" sz="2749" spc="109">
              <a:solidFill>
                <a:srgbClr val="000000"/>
              </a:solidFill>
              <a:latin typeface="Montserrat"/>
            </a:endParaRPr>
          </a:p>
        </p:txBody>
      </p:sp>
      <p:sp>
        <p:nvSpPr>
          <p:cNvPr id="8" name="TextBox 8"/>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9" name="Picture 9"/>
          <p:cNvPicPr>
            <a:picLocks noChangeAspect="1"/>
          </p:cNvPicPr>
          <p:nvPr/>
        </p:nvPicPr>
        <p:blipFill>
          <a:blip r:embed="rId4"/>
          <a:srcRect/>
          <a:stretch>
            <a:fillRect/>
          </a:stretch>
        </p:blipFill>
        <p:spPr>
          <a:xfrm>
            <a:off x="15443819" y="9829105"/>
            <a:ext cx="320284" cy="337754"/>
          </a:xfrm>
          <a:prstGeom prst="rect">
            <a:avLst/>
          </a:prstGeom>
        </p:spPr>
      </p:pic>
      <p:pic>
        <p:nvPicPr>
          <p:cNvPr id="10" name="Picture 10"/>
          <p:cNvPicPr>
            <a:picLocks noChangeAspect="1"/>
          </p:cNvPicPr>
          <p:nvPr/>
        </p:nvPicPr>
        <p:blipFill>
          <a:blip r:embed="rId5"/>
          <a:srcRect/>
          <a:stretch>
            <a:fillRect/>
          </a:stretch>
        </p:blipFill>
        <p:spPr>
          <a:xfrm>
            <a:off x="1940042" y="301971"/>
            <a:ext cx="1078338" cy="1192083"/>
          </a:xfrm>
          <a:prstGeom prst="rect">
            <a:avLst/>
          </a:prstGeom>
        </p:spPr>
      </p:pic>
      <p:pic>
        <p:nvPicPr>
          <p:cNvPr id="11" name="Picture 11"/>
          <p:cNvPicPr>
            <a:picLocks noChangeAspect="1"/>
          </p:cNvPicPr>
          <p:nvPr/>
        </p:nvPicPr>
        <p:blipFill>
          <a:blip r:embed="rId6"/>
          <a:srcRect/>
          <a:stretch>
            <a:fillRect/>
          </a:stretch>
        </p:blipFill>
        <p:spPr>
          <a:xfrm>
            <a:off x="654294" y="3774813"/>
            <a:ext cx="3649833" cy="2737375"/>
          </a:xfrm>
          <a:prstGeom prst="rect">
            <a:avLst/>
          </a:prstGeom>
        </p:spPr>
      </p:pic>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SOCIAL MEDIA APP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r="12498"/>
          <a:stretch>
            <a:fillRect/>
          </a:stretch>
        </p:blipFill>
        <p:spPr>
          <a:xfrm>
            <a:off x="605451" y="3380746"/>
            <a:ext cx="3747521" cy="4282805"/>
          </a:xfrm>
          <a:prstGeom prst="rect">
            <a:avLst/>
          </a:prstGeom>
        </p:spPr>
      </p:pic>
      <p:pic>
        <p:nvPicPr>
          <p:cNvPr id="10" name="Picture 10"/>
          <p:cNvPicPr>
            <a:picLocks noChangeAspect="1"/>
          </p:cNvPicPr>
          <p:nvPr/>
        </p:nvPicPr>
        <p:blipFill>
          <a:blip r:embed="rId6"/>
          <a:srcRect/>
          <a:stretch>
            <a:fillRect/>
          </a:stretch>
        </p:blipFill>
        <p:spPr>
          <a:xfrm>
            <a:off x="1324822" y="502589"/>
            <a:ext cx="2308778" cy="780606"/>
          </a:xfrm>
          <a:prstGeom prst="rect">
            <a:avLst/>
          </a:prstGeom>
        </p:spPr>
      </p:pic>
      <p:pic>
        <p:nvPicPr>
          <p:cNvPr id="11" name="Picture 11"/>
          <p:cNvPicPr>
            <a:picLocks noChangeAspect="1"/>
          </p:cNvPicPr>
          <p:nvPr/>
        </p:nvPicPr>
        <p:blipFill>
          <a:blip r:embed="rId7"/>
          <a:srcRect/>
          <a:stretch>
            <a:fillRect/>
          </a:stretch>
        </p:blipFill>
        <p:spPr>
          <a:xfrm>
            <a:off x="7169721" y="502589"/>
            <a:ext cx="8594382" cy="8623029"/>
          </a:xfrm>
          <a:prstGeom prst="rect">
            <a:avLst/>
          </a:prstGeom>
        </p:spPr>
      </p:pic>
      <p:sp>
        <p:nvSpPr>
          <p:cNvPr id="12" name="TextBox 12"/>
          <p:cNvSpPr txBox="1"/>
          <p:nvPr/>
        </p:nvSpPr>
        <p:spPr>
          <a:xfrm>
            <a:off x="124046" y="616221"/>
            <a:ext cx="4710330" cy="2638425"/>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DIETARY SUPPLEMENT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r="12498"/>
          <a:stretch>
            <a:fillRect/>
          </a:stretch>
        </p:blipFill>
        <p:spPr>
          <a:xfrm>
            <a:off x="605451" y="3380746"/>
            <a:ext cx="3747521" cy="4282805"/>
          </a:xfrm>
          <a:prstGeom prst="rect">
            <a:avLst/>
          </a:prstGeom>
        </p:spPr>
      </p:pic>
      <p:pic>
        <p:nvPicPr>
          <p:cNvPr id="10" name="Picture 10"/>
          <p:cNvPicPr>
            <a:picLocks noChangeAspect="1"/>
          </p:cNvPicPr>
          <p:nvPr/>
        </p:nvPicPr>
        <p:blipFill>
          <a:blip r:embed="rId6"/>
          <a:srcRect/>
          <a:stretch>
            <a:fillRect/>
          </a:stretch>
        </p:blipFill>
        <p:spPr>
          <a:xfrm>
            <a:off x="1324822" y="502589"/>
            <a:ext cx="2308778" cy="780606"/>
          </a:xfrm>
          <a:prstGeom prst="rect">
            <a:avLst/>
          </a:prstGeom>
        </p:spPr>
      </p:pic>
      <p:sp>
        <p:nvSpPr>
          <p:cNvPr id="11" name="TextBox 11"/>
          <p:cNvSpPr txBox="1"/>
          <p:nvPr/>
        </p:nvSpPr>
        <p:spPr>
          <a:xfrm>
            <a:off x="6164313" y="1226045"/>
            <a:ext cx="10870250" cy="429610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Airborne, a product famously created by a former  school teacher, claimed to fend off germs, helping to protect consumers from colds and the flu.  However, there was no scientific evidence presented to back that claim, and the company ended up settling a $23.3 million lawsuit as a result.  </a:t>
            </a:r>
          </a:p>
          <a:p>
            <a:pPr>
              <a:lnSpc>
                <a:spcPts val="3821"/>
              </a:lnSpc>
            </a:pPr>
            <a:endParaRPr lang="en-US" sz="2749" spc="109">
              <a:solidFill>
                <a:srgbClr val="000000"/>
              </a:solidFill>
              <a:latin typeface="Montserrat"/>
            </a:endParaRPr>
          </a:p>
        </p:txBody>
      </p:sp>
      <p:sp>
        <p:nvSpPr>
          <p:cNvPr id="12" name="TextBox 12"/>
          <p:cNvSpPr txBox="1"/>
          <p:nvPr/>
        </p:nvSpPr>
        <p:spPr>
          <a:xfrm>
            <a:off x="124046" y="616221"/>
            <a:ext cx="4710330" cy="2638425"/>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DIETARY SUPPLEMENT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06884"/>
            <a:ext cx="18288000" cy="10493884"/>
            <a:chOff x="0" y="0"/>
            <a:chExt cx="6186311" cy="3549783"/>
          </a:xfrm>
        </p:grpSpPr>
        <p:sp>
          <p:nvSpPr>
            <p:cNvPr id="3" name="Freeform 3"/>
            <p:cNvSpPr/>
            <p:nvPr/>
          </p:nvSpPr>
          <p:spPr>
            <a:xfrm>
              <a:off x="0" y="0"/>
              <a:ext cx="6186311" cy="3549783"/>
            </a:xfrm>
            <a:custGeom>
              <a:avLst/>
              <a:gdLst/>
              <a:ahLst/>
              <a:cxnLst/>
              <a:rect l="l" t="t" r="r" b="b"/>
              <a:pathLst>
                <a:path w="6186311" h="3549783">
                  <a:moveTo>
                    <a:pt x="0" y="0"/>
                  </a:moveTo>
                  <a:lnTo>
                    <a:pt x="6186311" y="0"/>
                  </a:lnTo>
                  <a:lnTo>
                    <a:pt x="618631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95770" y="9496597"/>
            <a:ext cx="3525474" cy="2533934"/>
          </a:xfrm>
          <a:prstGeom prst="rect">
            <a:avLst/>
          </a:prstGeom>
        </p:spPr>
      </p:pic>
      <p:sp>
        <p:nvSpPr>
          <p:cNvPr id="5" name="TextBox 5"/>
          <p:cNvSpPr txBox="1"/>
          <p:nvPr/>
        </p:nvSpPr>
        <p:spPr>
          <a:xfrm>
            <a:off x="1998115" y="10000380"/>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3107552" y="-2001004"/>
            <a:ext cx="3525474" cy="2533934"/>
          </a:xfrm>
          <a:prstGeom prst="rect">
            <a:avLst/>
          </a:prstGeom>
        </p:spPr>
      </p:pic>
      <p:pic>
        <p:nvPicPr>
          <p:cNvPr id="7" name="Picture 7"/>
          <p:cNvPicPr>
            <a:picLocks noChangeAspect="1"/>
          </p:cNvPicPr>
          <p:nvPr/>
        </p:nvPicPr>
        <p:blipFill>
          <a:blip r:embed="rId4"/>
          <a:srcRect/>
          <a:stretch>
            <a:fillRect/>
          </a:stretch>
        </p:blipFill>
        <p:spPr>
          <a:xfrm>
            <a:off x="2574802" y="9949246"/>
            <a:ext cx="320284" cy="337754"/>
          </a:xfrm>
          <a:prstGeom prst="rect">
            <a:avLst/>
          </a:prstGeom>
        </p:spPr>
      </p:pic>
      <p:sp>
        <p:nvSpPr>
          <p:cNvPr id="8" name="TextBox 8"/>
          <p:cNvSpPr txBox="1"/>
          <p:nvPr/>
        </p:nvSpPr>
        <p:spPr>
          <a:xfrm>
            <a:off x="620657" y="308087"/>
            <a:ext cx="3541396" cy="857250"/>
          </a:xfrm>
          <a:prstGeom prst="rect">
            <a:avLst/>
          </a:prstGeom>
        </p:spPr>
        <p:txBody>
          <a:bodyPr lIns="0" tIns="0" rIns="0" bIns="0" rtlCol="0" anchor="t">
            <a:spAutoFit/>
          </a:bodyPr>
          <a:lstStyle/>
          <a:p>
            <a:pPr>
              <a:lnSpc>
                <a:spcPts val="6762"/>
              </a:lnSpc>
            </a:pPr>
            <a:r>
              <a:rPr lang="en-US" sz="5635" spc="394">
                <a:solidFill>
                  <a:srgbClr val="FFFFFF"/>
                </a:solidFill>
                <a:latin typeface="Bebas Neue Bold"/>
              </a:rPr>
              <a:t>SOURCES:</a:t>
            </a:r>
          </a:p>
        </p:txBody>
      </p:sp>
      <p:sp>
        <p:nvSpPr>
          <p:cNvPr id="9" name="TextBox 9"/>
          <p:cNvSpPr txBox="1"/>
          <p:nvPr/>
        </p:nvSpPr>
        <p:spPr>
          <a:xfrm>
            <a:off x="620657" y="1276350"/>
            <a:ext cx="16102531" cy="7439025"/>
          </a:xfrm>
          <a:prstGeom prst="rect">
            <a:avLst/>
          </a:prstGeom>
        </p:spPr>
        <p:txBody>
          <a:bodyPr lIns="0" tIns="0" rIns="0" bIns="0" rtlCol="0" anchor="t">
            <a:spAutoFit/>
          </a:bodyPr>
          <a:lstStyle/>
          <a:p>
            <a:pPr>
              <a:lnSpc>
                <a:spcPts val="2322"/>
              </a:lnSpc>
            </a:pPr>
            <a:r>
              <a:rPr lang="en-US" sz="1935" spc="135">
                <a:solidFill>
                  <a:srgbClr val="FFFFFF"/>
                </a:solidFill>
                <a:latin typeface="Montserrat Light"/>
              </a:rPr>
              <a:t>HTTPS://WWW.FTC.GOV/NEWS-EVENTS/PRESS-RELEASES/2008/08/MAKERS-AIRBORNE-SETTLE-FTC-CHARGES-DECEPTIVE-ADVERTISING</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HTTPS://WWW.FTC.GOV/NEWS-EVENTS/PRESS-RELEASES/2014/05/SNAPCHAT-SETTLES-FTC-CHARGES-PROMISES-DISAPPEARING-MESSAGES-WERE</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HTTPS://WWW.FOLEY.COM/EN/INSIGHTS/PUBLICATIONS/2009/05/FDA-ISSUES-WARNING-LETTER-TO-GENERAL-MILLS-OBJECTI</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HTTPS://WWW.CONSUMERAFFAIRS.COM/NEWS04/2010/07/WRIGLEY_SETTLEMENT.HTML</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HTTPS://WWW.BUSINESSINSIDER.COM/THE-11-WORST-LIES-OF-SKECHERS-SHAPE-UP-CAMPAIGN-2012-5</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HTTPS://MEDTRUTH.COM/ARTICLES/NEWS/5-HOUR-ENERGY-MISLEADING-ADVERTISING/</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HTTPS://WWW.ATG.WA.GOV/NEWS/NEWS-RELEASES/AG-5-HOUR-ENERGY-MAKERS-ORDERED-PAY-NEARLY-43-MILLION-CONSUMER-VIOLATIONS</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HTTPS://BUSINESS.TIME.COM/2011/10/11/14-PRODUCTS-WITH-NOTORIOUSLY-MISLEADING-ADVERTISING-CLAIMS/SLIDE/DANNON-YOGURT/</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HTTPS://WWW.BUSINESSINSIDER.COM/FALSE-ADVERTISING-SCANDALS-2017-2#AIRBORNE-CLAIMED-IT-COULD-HELP-WARD-OFF-HARMFUL-GERMS-10</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HTTPS://WWW.USATODAY.COM/STORY/MONEY/2020/12/16/39-MOST-OUTRAGEOUS-PRODUCT-CLAIMS-OF-ALL-TIME/115127274/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7" name="Picture 7"/>
          <p:cNvPicPr>
            <a:picLocks noChangeAspect="1"/>
          </p:cNvPicPr>
          <p:nvPr/>
        </p:nvPicPr>
        <p:blipFill>
          <a:blip r:embed="rId4"/>
          <a:srcRect/>
          <a:stretch>
            <a:fillRect/>
          </a:stretch>
        </p:blipFill>
        <p:spPr>
          <a:xfrm>
            <a:off x="753379" y="3406499"/>
            <a:ext cx="3451663" cy="4766802"/>
          </a:xfrm>
          <a:prstGeom prst="rect">
            <a:avLst/>
          </a:prstGeom>
        </p:spPr>
      </p:pic>
      <p:pic>
        <p:nvPicPr>
          <p:cNvPr id="8" name="Picture 8"/>
          <p:cNvPicPr>
            <a:picLocks noChangeAspect="1"/>
          </p:cNvPicPr>
          <p:nvPr/>
        </p:nvPicPr>
        <p:blipFill>
          <a:blip r:embed="rId5"/>
          <a:srcRect t="5691" b="5691"/>
          <a:stretch>
            <a:fillRect/>
          </a:stretch>
        </p:blipFill>
        <p:spPr>
          <a:xfrm>
            <a:off x="1491968" y="372367"/>
            <a:ext cx="1974485" cy="910828"/>
          </a:xfrm>
          <a:prstGeom prst="rect">
            <a:avLst/>
          </a:prstGeom>
        </p:spPr>
      </p:pic>
      <p:sp>
        <p:nvSpPr>
          <p:cNvPr id="9" name="TextBox 9"/>
          <p:cNvSpPr txBox="1"/>
          <p:nvPr/>
        </p:nvSpPr>
        <p:spPr>
          <a:xfrm>
            <a:off x="6164313" y="1226045"/>
            <a:ext cx="10870250" cy="858235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The FTC ruled that Sensa was promoting claims that their weight-loss powder product worked as a powerful tool to help consumers shed some pounds.  According to the company, sprinkling the product on food would enhance the smell and taste of the food, making consumers feel full and, as a result, eat less.  Sensa was forced to pay $26.5 million in a settlement and was also charged for failing to disclose they had paid customers for their endorsement of the product (which is also illegal).  </a:t>
            </a:r>
          </a:p>
          <a:p>
            <a:pPr>
              <a:lnSpc>
                <a:spcPts val="3821"/>
              </a:lnSpc>
            </a:pPr>
            <a:endParaRPr lang="en-US" sz="2749" spc="109">
              <a:solidFill>
                <a:srgbClr val="000000"/>
              </a:solidFill>
              <a:latin typeface="Montserrat"/>
            </a:endParaRPr>
          </a:p>
          <a:p>
            <a:pPr>
              <a:lnSpc>
                <a:spcPts val="3821"/>
              </a:lnSpc>
            </a:pPr>
            <a:r>
              <a:rPr lang="en-US" sz="2749" spc="109">
                <a:solidFill>
                  <a:srgbClr val="000000"/>
                </a:solidFill>
                <a:latin typeface="Montserrat"/>
              </a:rPr>
              <a:t>After paying the settlement and fines, the company agreed to make changes to its advertising claims, but never admitted to any misleading claims about the product. </a:t>
            </a:r>
          </a:p>
          <a:p>
            <a:pPr>
              <a:lnSpc>
                <a:spcPts val="3821"/>
              </a:lnSpc>
            </a:pPr>
            <a:endParaRPr lang="en-US" sz="2749" spc="109">
              <a:solidFill>
                <a:srgbClr val="000000"/>
              </a:solidFill>
              <a:latin typeface="Montserrat"/>
            </a:endParaRPr>
          </a:p>
        </p:txBody>
      </p:sp>
      <p:sp>
        <p:nvSpPr>
          <p:cNvPr id="10" name="TextBox 10"/>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SPRINKLE DIET</a:t>
            </a:r>
          </a:p>
        </p:txBody>
      </p:sp>
      <p:sp>
        <p:nvSpPr>
          <p:cNvPr id="11" name="TextBox 11"/>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12" name="Picture 12"/>
          <p:cNvPicPr>
            <a:picLocks noChangeAspect="1"/>
          </p:cNvPicPr>
          <p:nvPr/>
        </p:nvPicPr>
        <p:blipFill>
          <a:blip r:embed="rId6"/>
          <a:srcRect/>
          <a:stretch>
            <a:fillRect/>
          </a:stretch>
        </p:blipFill>
        <p:spPr>
          <a:xfrm>
            <a:off x="15443819" y="9829105"/>
            <a:ext cx="320284" cy="33775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24046" y="597424"/>
            <a:ext cx="4710330" cy="2638425"/>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ENERGY DRINK SHOTS</a:t>
            </a:r>
          </a:p>
        </p:txBody>
      </p:sp>
      <p:sp>
        <p:nvSpPr>
          <p:cNvPr id="8" name="TextBox 8"/>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9" name="Picture 9"/>
          <p:cNvPicPr>
            <a:picLocks noChangeAspect="1"/>
          </p:cNvPicPr>
          <p:nvPr/>
        </p:nvPicPr>
        <p:blipFill>
          <a:blip r:embed="rId4"/>
          <a:srcRect/>
          <a:stretch>
            <a:fillRect/>
          </a:stretch>
        </p:blipFill>
        <p:spPr>
          <a:xfrm>
            <a:off x="15443819" y="9829105"/>
            <a:ext cx="320284" cy="337754"/>
          </a:xfrm>
          <a:prstGeom prst="rect">
            <a:avLst/>
          </a:prstGeom>
        </p:spPr>
      </p:pic>
      <p:pic>
        <p:nvPicPr>
          <p:cNvPr id="10" name="Picture 10"/>
          <p:cNvPicPr>
            <a:picLocks noChangeAspect="1"/>
          </p:cNvPicPr>
          <p:nvPr/>
        </p:nvPicPr>
        <p:blipFill>
          <a:blip r:embed="rId5"/>
          <a:srcRect l="21892" r="24924"/>
          <a:stretch>
            <a:fillRect/>
          </a:stretch>
        </p:blipFill>
        <p:spPr>
          <a:xfrm>
            <a:off x="844391" y="3931922"/>
            <a:ext cx="3269640" cy="4607212"/>
          </a:xfrm>
          <a:prstGeom prst="rect">
            <a:avLst/>
          </a:prstGeom>
        </p:spPr>
      </p:pic>
      <p:pic>
        <p:nvPicPr>
          <p:cNvPr id="11" name="Picture 11"/>
          <p:cNvPicPr>
            <a:picLocks noChangeAspect="1"/>
          </p:cNvPicPr>
          <p:nvPr/>
        </p:nvPicPr>
        <p:blipFill>
          <a:blip r:embed="rId6"/>
          <a:srcRect/>
          <a:stretch>
            <a:fillRect/>
          </a:stretch>
        </p:blipFill>
        <p:spPr>
          <a:xfrm>
            <a:off x="1189604" y="162437"/>
            <a:ext cx="2579214" cy="1371922"/>
          </a:xfrm>
          <a:prstGeom prst="rect">
            <a:avLst/>
          </a:prstGeom>
        </p:spPr>
      </p:pic>
      <p:pic>
        <p:nvPicPr>
          <p:cNvPr id="1026" name="Picture 2" descr="Andrew's Ad-vice : Does Your Doctor Really Recommend 5 Hour Energy???">
            <a:extLst>
              <a:ext uri="{FF2B5EF4-FFF2-40B4-BE49-F238E27FC236}">
                <a16:creationId xmlns:a16="http://schemas.microsoft.com/office/drawing/2014/main" id="{B330464B-820C-B441-B08D-532EB5DDF42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05600" y="1393587"/>
            <a:ext cx="10083800" cy="74998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1189604" y="162437"/>
            <a:ext cx="2579214" cy="1371922"/>
          </a:xfrm>
          <a:prstGeom prst="rect">
            <a:avLst/>
          </a:prstGeom>
        </p:spPr>
      </p:pic>
      <p:pic>
        <p:nvPicPr>
          <p:cNvPr id="10" name="Picture 10"/>
          <p:cNvPicPr>
            <a:picLocks noChangeAspect="1"/>
          </p:cNvPicPr>
          <p:nvPr/>
        </p:nvPicPr>
        <p:blipFill>
          <a:blip r:embed="rId6"/>
          <a:srcRect l="21892" r="24924"/>
          <a:stretch>
            <a:fillRect/>
          </a:stretch>
        </p:blipFill>
        <p:spPr>
          <a:xfrm>
            <a:off x="844391" y="3931922"/>
            <a:ext cx="3269640" cy="4607212"/>
          </a:xfrm>
          <a:prstGeom prst="rect">
            <a:avLst/>
          </a:prstGeom>
        </p:spPr>
      </p:pic>
      <p:sp>
        <p:nvSpPr>
          <p:cNvPr id="11" name="TextBox 11"/>
          <p:cNvSpPr txBox="1"/>
          <p:nvPr/>
        </p:nvSpPr>
        <p:spPr>
          <a:xfrm>
            <a:off x="124046" y="597424"/>
            <a:ext cx="4710330" cy="2638425"/>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ENERGY DRINK SHOTS</a:t>
            </a:r>
          </a:p>
        </p:txBody>
      </p:sp>
      <p:sp>
        <p:nvSpPr>
          <p:cNvPr id="12" name="TextBox 12"/>
          <p:cNvSpPr txBox="1"/>
          <p:nvPr/>
        </p:nvSpPr>
        <p:spPr>
          <a:xfrm>
            <a:off x="6164313" y="1226045"/>
            <a:ext cx="10870250" cy="620110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Washington Attorney General Bob Ferguson found that 5-hour ENERGY's advertising suggesting doctors had recommended the product and that it was more effective than coffee without scientific evidence to support those claims was deceptive.  </a:t>
            </a:r>
          </a:p>
          <a:p>
            <a:pPr>
              <a:lnSpc>
                <a:spcPts val="3821"/>
              </a:lnSpc>
            </a:pPr>
            <a:endParaRPr lang="en-US" sz="2749" spc="109">
              <a:solidFill>
                <a:srgbClr val="000000"/>
              </a:solidFill>
              <a:latin typeface="Montserrat"/>
            </a:endParaRPr>
          </a:p>
          <a:p>
            <a:pPr>
              <a:lnSpc>
                <a:spcPts val="3821"/>
              </a:lnSpc>
            </a:pPr>
            <a:r>
              <a:rPr lang="en-US" sz="2749" spc="109">
                <a:solidFill>
                  <a:srgbClr val="000000"/>
                </a:solidFill>
                <a:latin typeface="Montserrat"/>
              </a:rPr>
              <a:t>A</a:t>
            </a:r>
            <a:r>
              <a:rPr lang="en-US" sz="2749" spc="109">
                <a:solidFill>
                  <a:srgbClr val="000000"/>
                </a:solidFill>
                <a:ea typeface="Montserrat"/>
              </a:rPr>
              <a:t>﻿</a:t>
            </a:r>
            <a:r>
              <a:rPr lang="en-US" sz="2749" spc="109">
                <a:solidFill>
                  <a:srgbClr val="000000"/>
                </a:solidFill>
                <a:latin typeface="Montserrat"/>
              </a:rPr>
              <a:t>s a result, the company was ordered to pay nearly $4.3 million in penalties, attorneys’ fees, and costs for multiple violations of the state of Washington Consumer Protection Act.</a:t>
            </a:r>
          </a:p>
          <a:p>
            <a:pPr>
              <a:lnSpc>
                <a:spcPts val="3821"/>
              </a:lnSpc>
            </a:pPr>
            <a:endParaRPr lang="en-US" sz="2749" spc="109">
              <a:solidFill>
                <a:srgbClr val="000000"/>
              </a:solidFill>
              <a:latin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6" name="Picture 6"/>
          <p:cNvPicPr>
            <a:picLocks noChangeAspect="1"/>
          </p:cNvPicPr>
          <p:nvPr/>
        </p:nvPicPr>
        <p:blipFill>
          <a:blip r:embed="rId4"/>
          <a:srcRect/>
          <a:stretch>
            <a:fillRect/>
          </a:stretch>
        </p:blipFill>
        <p:spPr>
          <a:xfrm>
            <a:off x="15443819" y="9829105"/>
            <a:ext cx="320284" cy="337754"/>
          </a:xfrm>
          <a:prstGeom prst="rect">
            <a:avLst/>
          </a:prstGeom>
        </p:spPr>
      </p:pic>
      <p:grpSp>
        <p:nvGrpSpPr>
          <p:cNvPr id="7" name="Group 7"/>
          <p:cNvGrpSpPr/>
          <p:nvPr/>
        </p:nvGrpSpPr>
        <p:grpSpPr>
          <a:xfrm>
            <a:off x="526388" y="1724859"/>
            <a:ext cx="4286646" cy="259729"/>
            <a:chOff x="0" y="0"/>
            <a:chExt cx="5494778" cy="332740"/>
          </a:xfrm>
        </p:grpSpPr>
        <p:sp>
          <p:nvSpPr>
            <p:cNvPr id="8" name="Freeform 8"/>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9" name="Picture 9"/>
          <p:cNvPicPr>
            <a:picLocks noChangeAspect="1"/>
          </p:cNvPicPr>
          <p:nvPr/>
        </p:nvPicPr>
        <p:blipFill>
          <a:blip r:embed="rId5"/>
          <a:srcRect l="27952" r="26160"/>
          <a:stretch>
            <a:fillRect/>
          </a:stretch>
        </p:blipFill>
        <p:spPr>
          <a:xfrm>
            <a:off x="1344044" y="3670738"/>
            <a:ext cx="2651333" cy="5778062"/>
          </a:xfrm>
          <a:prstGeom prst="rect">
            <a:avLst/>
          </a:prstGeom>
        </p:spPr>
      </p:pic>
      <p:pic>
        <p:nvPicPr>
          <p:cNvPr id="10" name="Picture 10"/>
          <p:cNvPicPr>
            <a:picLocks noChangeAspect="1"/>
          </p:cNvPicPr>
          <p:nvPr/>
        </p:nvPicPr>
        <p:blipFill>
          <a:blip r:embed="rId6"/>
          <a:srcRect/>
          <a:stretch>
            <a:fillRect/>
          </a:stretch>
        </p:blipFill>
        <p:spPr>
          <a:xfrm>
            <a:off x="710122" y="562258"/>
            <a:ext cx="3919178" cy="911437"/>
          </a:xfrm>
          <a:prstGeom prst="rect">
            <a:avLst/>
          </a:prstGeom>
        </p:spPr>
      </p:pic>
      <p:pic>
        <p:nvPicPr>
          <p:cNvPr id="11" name="Picture 11"/>
          <p:cNvPicPr>
            <a:picLocks noChangeAspect="1"/>
          </p:cNvPicPr>
          <p:nvPr/>
        </p:nvPicPr>
        <p:blipFill>
          <a:blip r:embed="rId7"/>
          <a:srcRect/>
          <a:stretch>
            <a:fillRect/>
          </a:stretch>
        </p:blipFill>
        <p:spPr>
          <a:xfrm>
            <a:off x="5617201" y="1854724"/>
            <a:ext cx="11642099" cy="7027594"/>
          </a:xfrm>
          <a:prstGeom prst="rect">
            <a:avLst/>
          </a:prstGeom>
        </p:spPr>
      </p:pic>
      <p:sp>
        <p:nvSpPr>
          <p:cNvPr id="12" name="TextBox 12"/>
          <p:cNvSpPr txBox="1"/>
          <p:nvPr/>
        </p:nvSpPr>
        <p:spPr>
          <a:xfrm>
            <a:off x="314546" y="2234727"/>
            <a:ext cx="4710330" cy="1066800"/>
          </a:xfrm>
          <a:prstGeom prst="rect">
            <a:avLst/>
          </a:prstGeom>
        </p:spPr>
        <p:txBody>
          <a:bodyPr lIns="0" tIns="0" rIns="0" bIns="0" rtlCol="0" anchor="t">
            <a:spAutoFit/>
          </a:bodyPr>
          <a:lstStyle/>
          <a:p>
            <a:pPr algn="ctr">
              <a:lnSpc>
                <a:spcPts val="4132"/>
              </a:lnSpc>
            </a:pPr>
            <a:r>
              <a:rPr lang="en-US" sz="3444" spc="241">
                <a:solidFill>
                  <a:srgbClr val="FFFFFF"/>
                </a:solidFill>
                <a:latin typeface="Bebas Neue"/>
              </a:rPr>
              <a:t>PRODUCT:  PERFORMANCE BEVERAGE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l="27952" r="26160"/>
          <a:stretch>
            <a:fillRect/>
          </a:stretch>
        </p:blipFill>
        <p:spPr>
          <a:xfrm>
            <a:off x="1153544" y="3480238"/>
            <a:ext cx="2651333" cy="5778062"/>
          </a:xfrm>
          <a:prstGeom prst="rect">
            <a:avLst/>
          </a:prstGeom>
        </p:spPr>
      </p:pic>
      <p:pic>
        <p:nvPicPr>
          <p:cNvPr id="10" name="Picture 10"/>
          <p:cNvPicPr>
            <a:picLocks noChangeAspect="1"/>
          </p:cNvPicPr>
          <p:nvPr/>
        </p:nvPicPr>
        <p:blipFill>
          <a:blip r:embed="rId6"/>
          <a:srcRect/>
          <a:stretch>
            <a:fillRect/>
          </a:stretch>
        </p:blipFill>
        <p:spPr>
          <a:xfrm>
            <a:off x="519622" y="371758"/>
            <a:ext cx="3919178" cy="911437"/>
          </a:xfrm>
          <a:prstGeom prst="rect">
            <a:avLst/>
          </a:prstGeom>
        </p:spPr>
      </p:pic>
      <p:sp>
        <p:nvSpPr>
          <p:cNvPr id="11" name="TextBox 11"/>
          <p:cNvSpPr txBox="1"/>
          <p:nvPr/>
        </p:nvSpPr>
        <p:spPr>
          <a:xfrm>
            <a:off x="6164313" y="1226045"/>
            <a:ext cx="10870250" cy="810610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Coca-Cola's Vitaminwater marketed the product using  the tagline “vitamins + water = all you need.”  However, as it turns out, Vitaminwater did need more than that, as the ingredients also included 8 teaspoons of sugar.  The beverage was also purported to improve metabolism, boost their immune system, and reduce the risk of eye disease.  Soon after, the company was sued for misleading the public with their advertising. </a:t>
            </a:r>
          </a:p>
          <a:p>
            <a:pPr>
              <a:lnSpc>
                <a:spcPts val="3821"/>
              </a:lnSpc>
            </a:pPr>
            <a:endParaRPr lang="en-US" sz="2749" spc="109">
              <a:solidFill>
                <a:srgbClr val="000000"/>
              </a:solidFill>
              <a:latin typeface="Montserrat"/>
            </a:endParaRPr>
          </a:p>
          <a:p>
            <a:pPr>
              <a:lnSpc>
                <a:spcPts val="3821"/>
              </a:lnSpc>
            </a:pPr>
            <a:r>
              <a:rPr lang="en-US" sz="2749" spc="109">
                <a:solidFill>
                  <a:srgbClr val="000000"/>
                </a:solidFill>
                <a:latin typeface="Montserrat"/>
              </a:rPr>
              <a:t>After  six years of litagation, the brand resolved the lawsuit and agreed to add the words “with sweeteners” on labels while displaying calorie counts more prominently. </a:t>
            </a:r>
          </a:p>
          <a:p>
            <a:pPr>
              <a:lnSpc>
                <a:spcPts val="3821"/>
              </a:lnSpc>
            </a:pPr>
            <a:endParaRPr lang="en-US" sz="2749" spc="109">
              <a:solidFill>
                <a:srgbClr val="000000"/>
              </a:solidFill>
              <a:latin typeface="Montserrat"/>
            </a:endParaRPr>
          </a:p>
          <a:p>
            <a:pPr>
              <a:lnSpc>
                <a:spcPts val="3821"/>
              </a:lnSpc>
            </a:pPr>
            <a:endParaRPr lang="en-US" sz="2749" spc="109">
              <a:solidFill>
                <a:srgbClr val="000000"/>
              </a:solidFill>
              <a:latin typeface="Montserrat"/>
            </a:endParaRPr>
          </a:p>
        </p:txBody>
      </p:sp>
      <p:sp>
        <p:nvSpPr>
          <p:cNvPr id="12" name="TextBox 12"/>
          <p:cNvSpPr txBox="1"/>
          <p:nvPr/>
        </p:nvSpPr>
        <p:spPr>
          <a:xfrm>
            <a:off x="124046" y="2044227"/>
            <a:ext cx="4710330" cy="1066800"/>
          </a:xfrm>
          <a:prstGeom prst="rect">
            <a:avLst/>
          </a:prstGeom>
        </p:spPr>
        <p:txBody>
          <a:bodyPr lIns="0" tIns="0" rIns="0" bIns="0" rtlCol="0" anchor="t">
            <a:spAutoFit/>
          </a:bodyPr>
          <a:lstStyle/>
          <a:p>
            <a:pPr algn="ctr">
              <a:lnSpc>
                <a:spcPts val="4132"/>
              </a:lnSpc>
            </a:pPr>
            <a:r>
              <a:rPr lang="en-US" sz="3444" spc="241">
                <a:solidFill>
                  <a:srgbClr val="FFFFFF"/>
                </a:solidFill>
                <a:latin typeface="Bebas Neue"/>
              </a:rPr>
              <a:t>PRODUCT:  PERFORMANCE BEVERAGE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5"/>
          <a:srcRect/>
          <a:stretch>
            <a:fillRect/>
          </a:stretch>
        </p:blipFill>
        <p:spPr>
          <a:xfrm>
            <a:off x="15443819" y="9829105"/>
            <a:ext cx="320284" cy="337754"/>
          </a:xfrm>
          <a:prstGeom prst="rect">
            <a:avLst/>
          </a:prstGeom>
        </p:spPr>
      </p:pic>
      <p:pic>
        <p:nvPicPr>
          <p:cNvPr id="9" name="Picture 9"/>
          <p:cNvPicPr>
            <a:picLocks noChangeAspect="1"/>
          </p:cNvPicPr>
          <p:nvPr>
            <a:videoFile r:link="rId1"/>
          </p:nvPr>
        </p:nvPicPr>
        <p:blipFill>
          <a:blip r:embed="rId6"/>
          <a:stretch>
            <a:fillRect/>
          </a:stretch>
        </p:blipFill>
        <p:spPr>
          <a:xfrm>
            <a:off x="5464043" y="1534359"/>
            <a:ext cx="12376370" cy="6961707"/>
          </a:xfrm>
          <a:prstGeom prst="rect">
            <a:avLst/>
          </a:prstGeom>
        </p:spPr>
      </p:pic>
      <p:pic>
        <p:nvPicPr>
          <p:cNvPr id="10" name="Picture 10"/>
          <p:cNvPicPr>
            <a:picLocks noChangeAspect="1"/>
          </p:cNvPicPr>
          <p:nvPr/>
        </p:nvPicPr>
        <p:blipFill>
          <a:blip r:embed="rId7"/>
          <a:srcRect/>
          <a:stretch>
            <a:fillRect/>
          </a:stretch>
        </p:blipFill>
        <p:spPr>
          <a:xfrm>
            <a:off x="1746587" y="354599"/>
            <a:ext cx="1465249" cy="979885"/>
          </a:xfrm>
          <a:prstGeom prst="rect">
            <a:avLst/>
          </a:prstGeom>
        </p:spPr>
      </p:pic>
      <p:pic>
        <p:nvPicPr>
          <p:cNvPr id="11" name="Picture 11"/>
          <p:cNvPicPr>
            <a:picLocks noChangeAspect="1"/>
          </p:cNvPicPr>
          <p:nvPr/>
        </p:nvPicPr>
        <p:blipFill>
          <a:blip r:embed="rId8"/>
          <a:srcRect/>
          <a:stretch>
            <a:fillRect/>
          </a:stretch>
        </p:blipFill>
        <p:spPr>
          <a:xfrm>
            <a:off x="398855" y="4017574"/>
            <a:ext cx="4160713" cy="2762973"/>
          </a:xfrm>
          <a:prstGeom prst="rect">
            <a:avLst/>
          </a:prstGeom>
        </p:spPr>
      </p:pic>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TRUCK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6164313" y="1226045"/>
            <a:ext cx="10870250" cy="477235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Nissan aired a commercial showing its Frontier truck pushing a dune buggy up a large sand hill, despite the product's inability to accomplish such a feat in real life.  </a:t>
            </a:r>
          </a:p>
          <a:p>
            <a:pPr>
              <a:lnSpc>
                <a:spcPts val="3821"/>
              </a:lnSpc>
            </a:pPr>
            <a:endParaRPr lang="en-US" sz="2749" spc="109">
              <a:solidFill>
                <a:srgbClr val="000000"/>
              </a:solidFill>
              <a:latin typeface="Montserrat"/>
            </a:endParaRPr>
          </a:p>
          <a:p>
            <a:pPr>
              <a:lnSpc>
                <a:spcPts val="3821"/>
              </a:lnSpc>
            </a:pPr>
            <a:r>
              <a:rPr lang="en-US" sz="2749" spc="109">
                <a:solidFill>
                  <a:srgbClr val="000000"/>
                </a:solidFill>
                <a:latin typeface="Montserrat"/>
              </a:rPr>
              <a:t>The company was forced to pull the advertisements and ordered to refrain from making similar unfounded claims in any future advertising. </a:t>
            </a:r>
          </a:p>
          <a:p>
            <a:pPr>
              <a:lnSpc>
                <a:spcPts val="3821"/>
              </a:lnSpc>
            </a:pPr>
            <a:endParaRPr lang="en-US" sz="2749" spc="109">
              <a:solidFill>
                <a:srgbClr val="000000"/>
              </a:solidFill>
              <a:latin typeface="Montserrat"/>
            </a:endParaRPr>
          </a:p>
        </p:txBody>
      </p:sp>
      <p:sp>
        <p:nvSpPr>
          <p:cNvPr id="8" name="TextBox 8"/>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TRUCK </a:t>
            </a:r>
          </a:p>
        </p:txBody>
      </p:sp>
      <p:sp>
        <p:nvSpPr>
          <p:cNvPr id="9" name="TextBox 9"/>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10" name="Picture 10"/>
          <p:cNvPicPr>
            <a:picLocks noChangeAspect="1"/>
          </p:cNvPicPr>
          <p:nvPr/>
        </p:nvPicPr>
        <p:blipFill>
          <a:blip r:embed="rId4"/>
          <a:srcRect/>
          <a:stretch>
            <a:fillRect/>
          </a:stretch>
        </p:blipFill>
        <p:spPr>
          <a:xfrm>
            <a:off x="15443819" y="9829105"/>
            <a:ext cx="320284" cy="337754"/>
          </a:xfrm>
          <a:prstGeom prst="rect">
            <a:avLst/>
          </a:prstGeom>
        </p:spPr>
      </p:pic>
      <p:pic>
        <p:nvPicPr>
          <p:cNvPr id="11" name="Picture 11"/>
          <p:cNvPicPr>
            <a:picLocks noChangeAspect="1"/>
          </p:cNvPicPr>
          <p:nvPr/>
        </p:nvPicPr>
        <p:blipFill>
          <a:blip r:embed="rId5"/>
          <a:srcRect/>
          <a:stretch>
            <a:fillRect/>
          </a:stretch>
        </p:blipFill>
        <p:spPr>
          <a:xfrm>
            <a:off x="398855" y="4017574"/>
            <a:ext cx="4160713" cy="2762973"/>
          </a:xfrm>
          <a:prstGeom prst="rect">
            <a:avLst/>
          </a:prstGeom>
        </p:spPr>
      </p:pic>
      <p:pic>
        <p:nvPicPr>
          <p:cNvPr id="12" name="Picture 12"/>
          <p:cNvPicPr>
            <a:picLocks noChangeAspect="1"/>
          </p:cNvPicPr>
          <p:nvPr/>
        </p:nvPicPr>
        <p:blipFill>
          <a:blip r:embed="rId6"/>
          <a:srcRect/>
          <a:stretch>
            <a:fillRect/>
          </a:stretch>
        </p:blipFill>
        <p:spPr>
          <a:xfrm>
            <a:off x="1746587" y="354599"/>
            <a:ext cx="1465249" cy="979885"/>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1268</Words>
  <Application>Microsoft Macintosh PowerPoint</Application>
  <PresentationFormat>Custom</PresentationFormat>
  <Paragraphs>178</Paragraphs>
  <Slides>24</Slides>
  <Notes>0</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Montserrat Light</vt:lpstr>
      <vt:lpstr>HK Grotesk Medium</vt:lpstr>
      <vt:lpstr>Montserrat</vt:lpstr>
      <vt:lpstr>Calibri</vt:lpstr>
      <vt:lpstr>Arial</vt:lpstr>
      <vt:lpstr>Montserrat Light Bold</vt:lpstr>
      <vt:lpstr>Bebas Neue Bold</vt:lpstr>
      <vt:lpstr>Bebas Neue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False Advertising?</dc:title>
  <cp:lastModifiedBy>Chris Lindauer</cp:lastModifiedBy>
  <cp:revision>3</cp:revision>
  <dcterms:created xsi:type="dcterms:W3CDTF">2006-08-16T00:00:00Z</dcterms:created>
  <dcterms:modified xsi:type="dcterms:W3CDTF">2022-03-16T20:13:23Z</dcterms:modified>
  <dc:identifier>DAE5rtefrB8</dc:identifier>
</cp:coreProperties>
</file>