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95" r:id="rId3"/>
    <p:sldId id="299" r:id="rId4"/>
    <p:sldId id="301" r:id="rId5"/>
    <p:sldId id="260" r:id="rId6"/>
    <p:sldId id="257" r:id="rId7"/>
    <p:sldId id="262" r:id="rId8"/>
    <p:sldId id="258" r:id="rId9"/>
    <p:sldId id="300" r:id="rId10"/>
    <p:sldId id="259" r:id="rId11"/>
    <p:sldId id="279" r:id="rId12"/>
    <p:sldId id="261" r:id="rId13"/>
    <p:sldId id="263" r:id="rId14"/>
    <p:sldId id="286" r:id="rId15"/>
    <p:sldId id="264" r:id="rId16"/>
    <p:sldId id="265" r:id="rId17"/>
    <p:sldId id="266" r:id="rId18"/>
    <p:sldId id="296" r:id="rId19"/>
    <p:sldId id="302" r:id="rId20"/>
    <p:sldId id="280" r:id="rId21"/>
    <p:sldId id="297" r:id="rId22"/>
    <p:sldId id="284" r:id="rId23"/>
    <p:sldId id="292" r:id="rId24"/>
    <p:sldId id="303" r:id="rId25"/>
    <p:sldId id="288" r:id="rId26"/>
    <p:sldId id="281" r:id="rId27"/>
    <p:sldId id="270" r:id="rId28"/>
    <p:sldId id="271" r:id="rId29"/>
    <p:sldId id="272" r:id="rId30"/>
    <p:sldId id="298" r:id="rId31"/>
  </p:sldIdLst>
  <p:sldSz cx="13004800" cy="9753600"/>
  <p:notesSz cx="6858000" cy="9144000"/>
  <p:defaultTextStyle>
    <a:lvl1pPr algn="ctr" defTabSz="584200">
      <a:defRPr sz="4000">
        <a:solidFill>
          <a:srgbClr val="FFFFFF"/>
        </a:solidFill>
        <a:latin typeface="+mn-lt"/>
        <a:ea typeface="+mn-ea"/>
        <a:cs typeface="+mn-cs"/>
        <a:sym typeface="Avenir Light"/>
      </a:defRPr>
    </a:lvl1pPr>
    <a:lvl2pPr indent="228600" algn="ctr" defTabSz="584200">
      <a:defRPr sz="4000">
        <a:solidFill>
          <a:srgbClr val="FFFFFF"/>
        </a:solidFill>
        <a:latin typeface="+mn-lt"/>
        <a:ea typeface="+mn-ea"/>
        <a:cs typeface="+mn-cs"/>
        <a:sym typeface="Avenir Light"/>
      </a:defRPr>
    </a:lvl2pPr>
    <a:lvl3pPr indent="457200" algn="ctr" defTabSz="584200">
      <a:defRPr sz="4000">
        <a:solidFill>
          <a:srgbClr val="FFFFFF"/>
        </a:solidFill>
        <a:latin typeface="+mn-lt"/>
        <a:ea typeface="+mn-ea"/>
        <a:cs typeface="+mn-cs"/>
        <a:sym typeface="Avenir Light"/>
      </a:defRPr>
    </a:lvl3pPr>
    <a:lvl4pPr indent="685800" algn="ctr" defTabSz="584200">
      <a:defRPr sz="4000">
        <a:solidFill>
          <a:srgbClr val="FFFFFF"/>
        </a:solidFill>
        <a:latin typeface="+mn-lt"/>
        <a:ea typeface="+mn-ea"/>
        <a:cs typeface="+mn-cs"/>
        <a:sym typeface="Avenir Light"/>
      </a:defRPr>
    </a:lvl4pPr>
    <a:lvl5pPr indent="914400" algn="ctr" defTabSz="584200">
      <a:defRPr sz="4000">
        <a:solidFill>
          <a:srgbClr val="FFFFFF"/>
        </a:solidFill>
        <a:latin typeface="+mn-lt"/>
        <a:ea typeface="+mn-ea"/>
        <a:cs typeface="+mn-cs"/>
        <a:sym typeface="Avenir Light"/>
      </a:defRPr>
    </a:lvl5pPr>
    <a:lvl6pPr indent="1143000" algn="ctr" defTabSz="584200">
      <a:defRPr sz="4000">
        <a:solidFill>
          <a:srgbClr val="FFFFFF"/>
        </a:solidFill>
        <a:latin typeface="+mn-lt"/>
        <a:ea typeface="+mn-ea"/>
        <a:cs typeface="+mn-cs"/>
        <a:sym typeface="Avenir Light"/>
      </a:defRPr>
    </a:lvl6pPr>
    <a:lvl7pPr indent="1371600" algn="ctr" defTabSz="584200">
      <a:defRPr sz="4000">
        <a:solidFill>
          <a:srgbClr val="FFFFFF"/>
        </a:solidFill>
        <a:latin typeface="+mn-lt"/>
        <a:ea typeface="+mn-ea"/>
        <a:cs typeface="+mn-cs"/>
        <a:sym typeface="Avenir Light"/>
      </a:defRPr>
    </a:lvl7pPr>
    <a:lvl8pPr indent="1600200" algn="ctr" defTabSz="584200">
      <a:defRPr sz="4000">
        <a:solidFill>
          <a:srgbClr val="FFFFFF"/>
        </a:solidFill>
        <a:latin typeface="+mn-lt"/>
        <a:ea typeface="+mn-ea"/>
        <a:cs typeface="+mn-cs"/>
        <a:sym typeface="Avenir Light"/>
      </a:defRPr>
    </a:lvl8pPr>
    <a:lvl9pPr indent="1828800" algn="ctr" defTabSz="584200">
      <a:defRPr sz="4000">
        <a:solidFill>
          <a:srgbClr val="FFFFFF"/>
        </a:solidFill>
        <a:latin typeface="+mn-lt"/>
        <a:ea typeface="+mn-ea"/>
        <a:cs typeface="+mn-cs"/>
        <a:sym typeface="Avenir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rgbClr val="1E4E5C"/>
              </a:solidFill>
              <a:prstDash val="solid"/>
              <a:miter lim="400000"/>
            </a:ln>
          </a:left>
          <a:right>
            <a:ln w="12700" cap="flat">
              <a:solidFill>
                <a:srgbClr val="53D5FD"/>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firstCol>
    <a:lastRow>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53D5FD"/>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lastRow>
    <a:firstRow>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53D5FD"/>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tcStyle>
    </a:firstRow>
  </a:tblStyle>
  <a:tblStyle styleId="{EEE7283C-3CF3-47DC-8721-378D4A62B228}" styleName="">
    <a:tblBg/>
    <a:wholeTbl>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1E4E5C"/>
              </a:solidFill>
              <a:prstDash val="solid"/>
              <a:miter lim="400000"/>
            </a:ln>
          </a:insideV>
        </a:tcBdr>
        <a:fill>
          <a:solidFill>
            <a:srgbClr val="32829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rgbClr val="1E4E5C"/>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2540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rgbClr val="55D7FF"/>
        </a:fontRef>
        <a:srgbClr val="55D7FF"/>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275" autoAdjust="0"/>
  </p:normalViewPr>
  <p:slideViewPr>
    <p:cSldViewPr snapToGrid="0" snapToObjects="1">
      <p:cViewPr varScale="1">
        <p:scale>
          <a:sx n="51" d="100"/>
          <a:sy n="51" d="100"/>
        </p:scale>
        <p:origin x="216" y="156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A27302-9BC3-CD48-A371-8184CF1AC855}" type="datetimeFigureOut">
              <a:rPr lang="en-US" smtClean="0"/>
              <a:t>3/23/22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C5AEB-8265-7746-AFCD-677F80030336}" type="slidenum">
              <a:rPr lang="en-US" smtClean="0"/>
              <a:t>‹#›</a:t>
            </a:fld>
            <a:endParaRPr lang="en-US"/>
          </a:p>
        </p:txBody>
      </p:sp>
    </p:spTree>
    <p:extLst>
      <p:ext uri="{BB962C8B-B14F-4D97-AF65-F5344CB8AC3E}">
        <p14:creationId xmlns:p14="http://schemas.microsoft.com/office/powerpoint/2010/main" val="1236441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383753127"/>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660400" y="4292600"/>
            <a:ext cx="11684000" cy="2222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Title Text</a:t>
            </a:r>
          </a:p>
        </p:txBody>
      </p:sp>
      <p:sp>
        <p:nvSpPr>
          <p:cNvPr id="6" name="Shape 6"/>
          <p:cNvSpPr>
            <a:spLocks noGrp="1"/>
          </p:cNvSpPr>
          <p:nvPr>
            <p:ph type="body" idx="1"/>
          </p:nvPr>
        </p:nvSpPr>
        <p:spPr>
          <a:xfrm>
            <a:off x="660400" y="3416300"/>
            <a:ext cx="11684000" cy="889000"/>
          </a:xfrm>
          <a:prstGeom prst="rect">
            <a:avLst/>
          </a:prstGeom>
        </p:spPr>
        <p:txBody>
          <a:bodyPr anchor="b"/>
          <a:lstStyle>
            <a:lvl1pPr marL="0" indent="0">
              <a:spcBef>
                <a:spcPts val="0"/>
              </a:spcBef>
              <a:buClrTx/>
              <a:buSzTx/>
              <a:buNone/>
              <a:defRPr sz="2400" cap="all" spc="384">
                <a:solidFill>
                  <a:srgbClr val="55D7FF"/>
                </a:solidFill>
                <a:latin typeface="Avenir Book"/>
                <a:ea typeface="Avenir Book"/>
                <a:cs typeface="Avenir Book"/>
                <a:sym typeface="Avenir Book"/>
              </a:defRPr>
            </a:lvl1pPr>
            <a:lvl2pPr marL="0" indent="228600">
              <a:spcBef>
                <a:spcPts val="0"/>
              </a:spcBef>
              <a:buClrTx/>
              <a:buSzTx/>
              <a:buNone/>
              <a:defRPr sz="2400" cap="all" spc="384">
                <a:solidFill>
                  <a:srgbClr val="55D7FF"/>
                </a:solidFill>
                <a:latin typeface="Avenir Book"/>
                <a:ea typeface="Avenir Book"/>
                <a:cs typeface="Avenir Book"/>
                <a:sym typeface="Avenir Book"/>
              </a:defRPr>
            </a:lvl2pPr>
            <a:lvl3pPr marL="0" indent="457200">
              <a:spcBef>
                <a:spcPts val="0"/>
              </a:spcBef>
              <a:buClrTx/>
              <a:buSzTx/>
              <a:buNone/>
              <a:defRPr sz="2400" cap="all" spc="384">
                <a:solidFill>
                  <a:srgbClr val="55D7FF"/>
                </a:solidFill>
                <a:latin typeface="Avenir Book"/>
                <a:ea typeface="Avenir Book"/>
                <a:cs typeface="Avenir Book"/>
                <a:sym typeface="Avenir Book"/>
              </a:defRPr>
            </a:lvl3pPr>
            <a:lvl4pPr marL="0" indent="685800">
              <a:spcBef>
                <a:spcPts val="0"/>
              </a:spcBef>
              <a:buClrTx/>
              <a:buSzTx/>
              <a:buNone/>
              <a:defRPr sz="2400" cap="all" spc="384">
                <a:solidFill>
                  <a:srgbClr val="55D7FF"/>
                </a:solidFill>
                <a:latin typeface="Avenir Book"/>
                <a:ea typeface="Avenir Book"/>
                <a:cs typeface="Avenir Book"/>
                <a:sym typeface="Avenir Book"/>
              </a:defRPr>
            </a:lvl4pPr>
            <a:lvl5pPr marL="0" indent="914400">
              <a:spcBef>
                <a:spcPts val="0"/>
              </a:spcBef>
              <a:buClrTx/>
              <a:buSzTx/>
              <a:buNone/>
              <a:defRPr sz="2400" cap="all" spc="384">
                <a:solidFill>
                  <a:srgbClr val="55D7FF"/>
                </a:solidFill>
                <a:latin typeface="Avenir Book"/>
                <a:ea typeface="Avenir Book"/>
                <a:cs typeface="Avenir Book"/>
                <a:sym typeface="Avenir Book"/>
              </a:defRPr>
            </a:lvl5pPr>
          </a:lstStyle>
          <a:p>
            <a:pPr lvl="0">
              <a:defRPr sz="1800" cap="none" spc="0">
                <a:solidFill>
                  <a:srgbClr val="000000"/>
                </a:solidFill>
              </a:defRPr>
            </a:pPr>
            <a:r>
              <a:rPr sz="2400" cap="all" spc="384">
                <a:solidFill>
                  <a:srgbClr val="55D7FF"/>
                </a:solidFill>
              </a:rPr>
              <a:t>Body Level One</a:t>
            </a:r>
          </a:p>
          <a:p>
            <a:pPr lvl="1">
              <a:defRPr sz="1800" cap="none" spc="0">
                <a:solidFill>
                  <a:srgbClr val="000000"/>
                </a:solidFill>
              </a:defRPr>
            </a:pPr>
            <a:r>
              <a:rPr sz="2400" cap="all" spc="384">
                <a:solidFill>
                  <a:srgbClr val="55D7FF"/>
                </a:solidFill>
              </a:rPr>
              <a:t>Body Level Two</a:t>
            </a:r>
          </a:p>
          <a:p>
            <a:pPr lvl="2">
              <a:defRPr sz="1800" cap="none" spc="0">
                <a:solidFill>
                  <a:srgbClr val="000000"/>
                </a:solidFill>
              </a:defRPr>
            </a:pPr>
            <a:r>
              <a:rPr sz="2400" cap="all" spc="384">
                <a:solidFill>
                  <a:srgbClr val="55D7FF"/>
                </a:solidFill>
              </a:rPr>
              <a:t>Body Level Three</a:t>
            </a:r>
          </a:p>
          <a:p>
            <a:pPr lvl="3">
              <a:defRPr sz="1800" cap="none" spc="0">
                <a:solidFill>
                  <a:srgbClr val="000000"/>
                </a:solidFill>
              </a:defRPr>
            </a:pPr>
            <a:r>
              <a:rPr sz="2400" cap="all" spc="384">
                <a:solidFill>
                  <a:srgbClr val="55D7FF"/>
                </a:solidFill>
              </a:rPr>
              <a:t>Body Level Four</a:t>
            </a:r>
          </a:p>
          <a:p>
            <a:pPr lvl="4">
              <a:defRPr sz="1800" cap="none" spc="0">
                <a:solidFill>
                  <a:srgbClr val="000000"/>
                </a:solidFill>
              </a:defRPr>
            </a:pPr>
            <a:r>
              <a:rPr sz="2400" cap="all" spc="384">
                <a:solidFill>
                  <a:srgbClr val="55D7FF"/>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660400" y="1003300"/>
            <a:ext cx="11684000" cy="1460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Title Text</a:t>
            </a:r>
          </a:p>
        </p:txBody>
      </p:sp>
      <p:sp>
        <p:nvSpPr>
          <p:cNvPr id="9" name="Shape 9"/>
          <p:cNvSpPr>
            <a:spLocks noGrp="1"/>
          </p:cNvSpPr>
          <p:nvPr>
            <p:ph type="body"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pPr lvl="0">
              <a:defRPr sz="1800" cap="none" spc="0">
                <a:solidFill>
                  <a:srgbClr val="000000"/>
                </a:solidFill>
              </a:defRPr>
            </a:pPr>
            <a:r>
              <a:rPr sz="2400" cap="all" spc="384">
                <a:solidFill>
                  <a:srgbClr val="FFFFFF"/>
                </a:solidFill>
              </a:rPr>
              <a:t>Body Level One</a:t>
            </a:r>
          </a:p>
          <a:p>
            <a:pPr lvl="1">
              <a:defRPr sz="1800" cap="none" spc="0">
                <a:solidFill>
                  <a:srgbClr val="000000"/>
                </a:solidFill>
              </a:defRPr>
            </a:pPr>
            <a:r>
              <a:rPr sz="2400" cap="all" spc="384">
                <a:solidFill>
                  <a:srgbClr val="FFFFFF"/>
                </a:solidFill>
              </a:rPr>
              <a:t>Body Level Two</a:t>
            </a:r>
          </a:p>
          <a:p>
            <a:pPr lvl="2">
              <a:defRPr sz="1800" cap="none" spc="0">
                <a:solidFill>
                  <a:srgbClr val="000000"/>
                </a:solidFill>
              </a:defRPr>
            </a:pPr>
            <a:r>
              <a:rPr sz="2400" cap="all" spc="384">
                <a:solidFill>
                  <a:srgbClr val="FFFFFF"/>
                </a:solidFill>
              </a:rPr>
              <a:t>Body Level Three</a:t>
            </a:r>
          </a:p>
          <a:p>
            <a:pPr lvl="3">
              <a:defRPr sz="1800" cap="none" spc="0">
                <a:solidFill>
                  <a:srgbClr val="000000"/>
                </a:solidFill>
              </a:defRPr>
            </a:pPr>
            <a:r>
              <a:rPr sz="2400" cap="all" spc="384">
                <a:solidFill>
                  <a:srgbClr val="FFFFFF"/>
                </a:solidFill>
              </a:rPr>
              <a:t>Body Level Four</a:t>
            </a:r>
          </a:p>
          <a:p>
            <a:pPr lvl="4">
              <a:defRPr sz="1800" cap="none" spc="0">
                <a:solidFill>
                  <a:srgbClr val="000000"/>
                </a:solidFill>
              </a:defRPr>
            </a:pPr>
            <a:r>
              <a:rPr sz="2400" cap="all" spc="384">
                <a:solidFill>
                  <a:srgbClr val="FFFFFF"/>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11" name="Shape 11"/>
          <p:cNvSpPr>
            <a:spLocks noGrp="1"/>
          </p:cNvSpPr>
          <p:nvPr>
            <p:ph type="title"/>
          </p:nvPr>
        </p:nvSpPr>
        <p:spPr>
          <a:xfrm>
            <a:off x="660400" y="1003300"/>
            <a:ext cx="11684000" cy="1460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Title Text</a:t>
            </a:r>
          </a:p>
        </p:txBody>
      </p:sp>
      <p:sp>
        <p:nvSpPr>
          <p:cNvPr id="12" name="Shape 12"/>
          <p:cNvSpPr>
            <a:spLocks noGrp="1"/>
          </p:cNvSpPr>
          <p:nvPr>
            <p:ph type="body"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pPr lvl="0">
              <a:defRPr sz="1800" cap="none" spc="0">
                <a:solidFill>
                  <a:srgbClr val="000000"/>
                </a:solidFill>
              </a:defRPr>
            </a:pPr>
            <a:r>
              <a:rPr sz="2400" cap="all" spc="384">
                <a:solidFill>
                  <a:srgbClr val="FFFFFF"/>
                </a:solidFill>
              </a:rPr>
              <a:t>Body Level One</a:t>
            </a:r>
          </a:p>
          <a:p>
            <a:pPr lvl="1">
              <a:defRPr sz="1800" cap="none" spc="0">
                <a:solidFill>
                  <a:srgbClr val="000000"/>
                </a:solidFill>
              </a:defRPr>
            </a:pPr>
            <a:r>
              <a:rPr sz="2400" cap="all" spc="384">
                <a:solidFill>
                  <a:srgbClr val="FFFFFF"/>
                </a:solidFill>
              </a:rPr>
              <a:t>Body Level Two</a:t>
            </a:r>
          </a:p>
          <a:p>
            <a:pPr lvl="2">
              <a:defRPr sz="1800" cap="none" spc="0">
                <a:solidFill>
                  <a:srgbClr val="000000"/>
                </a:solidFill>
              </a:defRPr>
            </a:pPr>
            <a:r>
              <a:rPr sz="2400" cap="all" spc="384">
                <a:solidFill>
                  <a:srgbClr val="FFFFFF"/>
                </a:solidFill>
              </a:rPr>
              <a:t>Body Level Three</a:t>
            </a:r>
          </a:p>
          <a:p>
            <a:pPr lvl="3">
              <a:defRPr sz="1800" cap="none" spc="0">
                <a:solidFill>
                  <a:srgbClr val="000000"/>
                </a:solidFill>
              </a:defRPr>
            </a:pPr>
            <a:r>
              <a:rPr sz="2400" cap="all" spc="384">
                <a:solidFill>
                  <a:srgbClr val="FFFFFF"/>
                </a:solidFill>
              </a:rPr>
              <a:t>Body Level Four</a:t>
            </a:r>
          </a:p>
          <a:p>
            <a:pPr lvl="4">
              <a:defRPr sz="1800" cap="none" spc="0">
                <a:solidFill>
                  <a:srgbClr val="000000"/>
                </a:solidFill>
              </a:defRPr>
            </a:pPr>
            <a:r>
              <a:rPr sz="2400" cap="all" spc="384">
                <a:solidFill>
                  <a:srgbClr val="FFFFFF"/>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4" name="Shape 14"/>
          <p:cNvSpPr>
            <a:spLocks noGrp="1"/>
          </p:cNvSpPr>
          <p:nvPr>
            <p:ph type="title"/>
          </p:nvPr>
        </p:nvSpPr>
        <p:spPr>
          <a:xfrm>
            <a:off x="660400" y="3759200"/>
            <a:ext cx="11684000" cy="2222500"/>
          </a:xfrm>
          <a:prstGeom prst="rect">
            <a:avLst/>
          </a:prstGeom>
        </p:spPr>
        <p:txBody>
          <a:bodyPr anchor="ctr"/>
          <a:lstStyle>
            <a:lvl1pPr>
              <a:defRPr sz="6200" spc="992"/>
            </a:lvl1pPr>
          </a:lstStyle>
          <a:p>
            <a:pPr lvl="0">
              <a:defRPr sz="1800" cap="none" spc="0">
                <a:solidFill>
                  <a:srgbClr val="000000"/>
                </a:solidFill>
              </a:defRPr>
            </a:pPr>
            <a:r>
              <a:rPr sz="6200" cap="all" spc="992">
                <a:solidFill>
                  <a:srgbClr val="FFFFFF"/>
                </a:solidFill>
              </a:rP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6" name="Shape 16"/>
          <p:cNvSpPr>
            <a:spLocks noGrp="1"/>
          </p:cNvSpPr>
          <p:nvPr>
            <p:ph type="title"/>
          </p:nvPr>
        </p:nvSpPr>
        <p:spPr>
          <a:xfrm>
            <a:off x="546100" y="4305300"/>
            <a:ext cx="5410200" cy="2984500"/>
          </a:xfrm>
          <a:prstGeom prst="rect">
            <a:avLst/>
          </a:prstGeom>
        </p:spPr>
        <p:txBody>
          <a:bodyPr/>
          <a:lstStyle/>
          <a:p>
            <a:pPr lvl="0">
              <a:defRPr sz="1800" cap="none" spc="0">
                <a:solidFill>
                  <a:srgbClr val="000000"/>
                </a:solidFill>
              </a:defRPr>
            </a:pPr>
            <a:r>
              <a:rPr sz="4500" cap="all" spc="720">
                <a:solidFill>
                  <a:srgbClr val="FFFFFF"/>
                </a:solidFill>
              </a:rPr>
              <a:t>Title Text</a:t>
            </a:r>
          </a:p>
        </p:txBody>
      </p:sp>
      <p:sp>
        <p:nvSpPr>
          <p:cNvPr id="17" name="Shape 17"/>
          <p:cNvSpPr>
            <a:spLocks noGrp="1"/>
          </p:cNvSpPr>
          <p:nvPr>
            <p:ph type="body" idx="1"/>
          </p:nvPr>
        </p:nvSpPr>
        <p:spPr>
          <a:xfrm>
            <a:off x="546100" y="3429000"/>
            <a:ext cx="5410200" cy="889000"/>
          </a:xfrm>
          <a:prstGeom prst="rect">
            <a:avLst/>
          </a:prstGeom>
        </p:spPr>
        <p:txBody>
          <a:bodyPr/>
          <a:lstStyle>
            <a:lvl1pPr marL="0" indent="0">
              <a:spcBef>
                <a:spcPts val="0"/>
              </a:spcBef>
              <a:buClrTx/>
              <a:buSzTx/>
              <a:buNone/>
              <a:defRPr sz="2400" cap="all" spc="384">
                <a:solidFill>
                  <a:srgbClr val="55D7FF"/>
                </a:solidFill>
                <a:latin typeface="Avenir Book"/>
                <a:ea typeface="Avenir Book"/>
                <a:cs typeface="Avenir Book"/>
                <a:sym typeface="Avenir Book"/>
              </a:defRPr>
            </a:lvl1pPr>
            <a:lvl2pPr marL="0" indent="228600">
              <a:spcBef>
                <a:spcPts val="0"/>
              </a:spcBef>
              <a:buClrTx/>
              <a:buSzTx/>
              <a:buNone/>
              <a:defRPr sz="2400" cap="all" spc="384">
                <a:solidFill>
                  <a:srgbClr val="55D7FF"/>
                </a:solidFill>
                <a:latin typeface="Avenir Book"/>
                <a:ea typeface="Avenir Book"/>
                <a:cs typeface="Avenir Book"/>
                <a:sym typeface="Avenir Book"/>
              </a:defRPr>
            </a:lvl2pPr>
            <a:lvl3pPr marL="0" indent="457200">
              <a:spcBef>
                <a:spcPts val="0"/>
              </a:spcBef>
              <a:buClrTx/>
              <a:buSzTx/>
              <a:buNone/>
              <a:defRPr sz="2400" cap="all" spc="384">
                <a:solidFill>
                  <a:srgbClr val="55D7FF"/>
                </a:solidFill>
                <a:latin typeface="Avenir Book"/>
                <a:ea typeface="Avenir Book"/>
                <a:cs typeface="Avenir Book"/>
                <a:sym typeface="Avenir Book"/>
              </a:defRPr>
            </a:lvl3pPr>
            <a:lvl4pPr marL="0" indent="685800">
              <a:spcBef>
                <a:spcPts val="0"/>
              </a:spcBef>
              <a:buClrTx/>
              <a:buSzTx/>
              <a:buNone/>
              <a:defRPr sz="2400" cap="all" spc="384">
                <a:solidFill>
                  <a:srgbClr val="55D7FF"/>
                </a:solidFill>
                <a:latin typeface="Avenir Book"/>
                <a:ea typeface="Avenir Book"/>
                <a:cs typeface="Avenir Book"/>
                <a:sym typeface="Avenir Book"/>
              </a:defRPr>
            </a:lvl4pPr>
            <a:lvl5pPr marL="0" indent="914400">
              <a:spcBef>
                <a:spcPts val="0"/>
              </a:spcBef>
              <a:buClrTx/>
              <a:buSzTx/>
              <a:buNone/>
              <a:defRPr sz="2400" cap="all" spc="384">
                <a:solidFill>
                  <a:srgbClr val="55D7FF"/>
                </a:solidFill>
                <a:latin typeface="Avenir Book"/>
                <a:ea typeface="Avenir Book"/>
                <a:cs typeface="Avenir Book"/>
                <a:sym typeface="Avenir Book"/>
              </a:defRPr>
            </a:lvl5pPr>
          </a:lstStyle>
          <a:p>
            <a:pPr lvl="0">
              <a:defRPr sz="1800" cap="none" spc="0">
                <a:solidFill>
                  <a:srgbClr val="000000"/>
                </a:solidFill>
              </a:defRPr>
            </a:pPr>
            <a:r>
              <a:rPr sz="2400" cap="all" spc="384">
                <a:solidFill>
                  <a:srgbClr val="55D7FF"/>
                </a:solidFill>
              </a:rPr>
              <a:t>Body Level One</a:t>
            </a:r>
          </a:p>
          <a:p>
            <a:pPr lvl="1">
              <a:defRPr sz="1800" cap="none" spc="0">
                <a:solidFill>
                  <a:srgbClr val="000000"/>
                </a:solidFill>
              </a:defRPr>
            </a:pPr>
            <a:r>
              <a:rPr sz="2400" cap="all" spc="384">
                <a:solidFill>
                  <a:srgbClr val="55D7FF"/>
                </a:solidFill>
              </a:rPr>
              <a:t>Body Level Two</a:t>
            </a:r>
          </a:p>
          <a:p>
            <a:pPr lvl="2">
              <a:defRPr sz="1800" cap="none" spc="0">
                <a:solidFill>
                  <a:srgbClr val="000000"/>
                </a:solidFill>
              </a:defRPr>
            </a:pPr>
            <a:r>
              <a:rPr sz="2400" cap="all" spc="384">
                <a:solidFill>
                  <a:srgbClr val="55D7FF"/>
                </a:solidFill>
              </a:rPr>
              <a:t>Body Level Three</a:t>
            </a:r>
          </a:p>
          <a:p>
            <a:pPr lvl="3">
              <a:defRPr sz="1800" cap="none" spc="0">
                <a:solidFill>
                  <a:srgbClr val="000000"/>
                </a:solidFill>
              </a:defRPr>
            </a:pPr>
            <a:r>
              <a:rPr sz="2400" cap="all" spc="384">
                <a:solidFill>
                  <a:srgbClr val="55D7FF"/>
                </a:solidFill>
              </a:rPr>
              <a:t>Body Level Four</a:t>
            </a:r>
          </a:p>
          <a:p>
            <a:pPr lvl="4">
              <a:defRPr sz="1800" cap="none" spc="0">
                <a:solidFill>
                  <a:srgbClr val="000000"/>
                </a:solidFill>
              </a:defRPr>
            </a:pPr>
            <a:r>
              <a:rPr sz="2400" cap="all" spc="384">
                <a:solidFill>
                  <a:srgbClr val="55D7FF"/>
                </a:solidFill>
              </a:rP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Title Text</a:t>
            </a:r>
          </a:p>
        </p:txBody>
      </p:sp>
      <p:sp>
        <p:nvSpPr>
          <p:cNvPr id="22" name="Shape 22"/>
          <p:cNvSpPr>
            <a:spLocks noGrp="1"/>
          </p:cNvSpPr>
          <p:nvPr>
            <p:ph type="body" idx="1"/>
          </p:nvPr>
        </p:nvSpPr>
        <p:spPr>
          <a:prstGeom prst="rect">
            <a:avLst/>
          </a:prstGeom>
        </p:spPr>
        <p:txBody>
          <a:body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4" name="Shape 24"/>
          <p:cNvSpPr>
            <a:spLocks noGrp="1"/>
          </p:cNvSpPr>
          <p:nvPr>
            <p:ph type="title"/>
          </p:nvPr>
        </p:nvSpPr>
        <p:spPr>
          <a:xfrm>
            <a:off x="660400" y="609600"/>
            <a:ext cx="5080000" cy="1854200"/>
          </a:xfrm>
          <a:prstGeom prst="rect">
            <a:avLst/>
          </a:prstGeom>
        </p:spPr>
        <p:txBody>
          <a:bodyPr/>
          <a:lstStyle/>
          <a:p>
            <a:pPr lvl="0">
              <a:defRPr sz="1800" cap="none" spc="0">
                <a:solidFill>
                  <a:srgbClr val="000000"/>
                </a:solidFill>
              </a:defRPr>
            </a:pPr>
            <a:r>
              <a:rPr sz="4500" cap="all" spc="720">
                <a:solidFill>
                  <a:srgbClr val="FFFFFF"/>
                </a:solidFill>
              </a:rPr>
              <a:t>Title Text</a:t>
            </a:r>
          </a:p>
        </p:txBody>
      </p:sp>
      <p:sp>
        <p:nvSpPr>
          <p:cNvPr id="25" name="Shape 25"/>
          <p:cNvSpPr>
            <a:spLocks noGrp="1"/>
          </p:cNvSpPr>
          <p:nvPr>
            <p:ph type="body"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7" name="Shape 27"/>
          <p:cNvSpPr>
            <a:spLocks noGrp="1"/>
          </p:cNvSpPr>
          <p:nvPr>
            <p:ph type="body" idx="1"/>
          </p:nvPr>
        </p:nvSpPr>
        <p:spPr>
          <a:xfrm>
            <a:off x="660400" y="1511300"/>
            <a:ext cx="11684000" cy="6718300"/>
          </a:xfrm>
          <a:prstGeom prst="rect">
            <a:avLst/>
          </a:prstGeom>
        </p:spPr>
        <p:txBody>
          <a:body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cap="none" spc="0">
                <a:solidFill>
                  <a:srgbClr val="000000"/>
                </a:solidFill>
              </a:defRPr>
            </a:pPr>
            <a:r>
              <a:rPr sz="4500" cap="all" spc="720">
                <a:solidFill>
                  <a:srgbClr val="FFFFFF"/>
                </a:solidFill>
              </a:rPr>
              <a:t>Title Text</a:t>
            </a:r>
          </a:p>
        </p:txBody>
      </p:sp>
      <p:sp>
        <p:nvSpPr>
          <p:cNvPr id="3" name="Shape 3"/>
          <p:cNvSpPr>
            <a:spLocks noGrp="1"/>
          </p:cNvSpPr>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defTabSz="584200">
        <a:defRPr sz="4500" cap="all" spc="720">
          <a:solidFill>
            <a:srgbClr val="FFFFFF"/>
          </a:solidFill>
          <a:latin typeface="+mn-lt"/>
          <a:ea typeface="+mn-ea"/>
          <a:cs typeface="+mn-cs"/>
          <a:sym typeface="Avenir Light"/>
        </a:defRPr>
      </a:lvl1pPr>
      <a:lvl2pPr indent="228600" defTabSz="584200">
        <a:defRPr sz="4500" cap="all" spc="720">
          <a:solidFill>
            <a:srgbClr val="FFFFFF"/>
          </a:solidFill>
          <a:latin typeface="+mn-lt"/>
          <a:ea typeface="+mn-ea"/>
          <a:cs typeface="+mn-cs"/>
          <a:sym typeface="Avenir Light"/>
        </a:defRPr>
      </a:lvl2pPr>
      <a:lvl3pPr indent="457200" defTabSz="584200">
        <a:defRPr sz="4500" cap="all" spc="720">
          <a:solidFill>
            <a:srgbClr val="FFFFFF"/>
          </a:solidFill>
          <a:latin typeface="+mn-lt"/>
          <a:ea typeface="+mn-ea"/>
          <a:cs typeface="+mn-cs"/>
          <a:sym typeface="Avenir Light"/>
        </a:defRPr>
      </a:lvl3pPr>
      <a:lvl4pPr indent="685800" defTabSz="584200">
        <a:defRPr sz="4500" cap="all" spc="720">
          <a:solidFill>
            <a:srgbClr val="FFFFFF"/>
          </a:solidFill>
          <a:latin typeface="+mn-lt"/>
          <a:ea typeface="+mn-ea"/>
          <a:cs typeface="+mn-cs"/>
          <a:sym typeface="Avenir Light"/>
        </a:defRPr>
      </a:lvl4pPr>
      <a:lvl5pPr indent="914400" defTabSz="584200">
        <a:defRPr sz="4500" cap="all" spc="720">
          <a:solidFill>
            <a:srgbClr val="FFFFFF"/>
          </a:solidFill>
          <a:latin typeface="+mn-lt"/>
          <a:ea typeface="+mn-ea"/>
          <a:cs typeface="+mn-cs"/>
          <a:sym typeface="Avenir Light"/>
        </a:defRPr>
      </a:lvl5pPr>
      <a:lvl6pPr indent="1143000" defTabSz="584200">
        <a:defRPr sz="4500" cap="all" spc="720">
          <a:solidFill>
            <a:srgbClr val="FFFFFF"/>
          </a:solidFill>
          <a:latin typeface="+mn-lt"/>
          <a:ea typeface="+mn-ea"/>
          <a:cs typeface="+mn-cs"/>
          <a:sym typeface="Avenir Light"/>
        </a:defRPr>
      </a:lvl6pPr>
      <a:lvl7pPr indent="1371600" defTabSz="584200">
        <a:defRPr sz="4500" cap="all" spc="720">
          <a:solidFill>
            <a:srgbClr val="FFFFFF"/>
          </a:solidFill>
          <a:latin typeface="+mn-lt"/>
          <a:ea typeface="+mn-ea"/>
          <a:cs typeface="+mn-cs"/>
          <a:sym typeface="Avenir Light"/>
        </a:defRPr>
      </a:lvl7pPr>
      <a:lvl8pPr indent="1600200" defTabSz="584200">
        <a:defRPr sz="4500" cap="all" spc="720">
          <a:solidFill>
            <a:srgbClr val="FFFFFF"/>
          </a:solidFill>
          <a:latin typeface="+mn-lt"/>
          <a:ea typeface="+mn-ea"/>
          <a:cs typeface="+mn-cs"/>
          <a:sym typeface="Avenir Light"/>
        </a:defRPr>
      </a:lvl8pPr>
      <a:lvl9pPr indent="1828800" defTabSz="584200">
        <a:defRPr sz="4500" cap="all" spc="720">
          <a:solidFill>
            <a:srgbClr val="FFFFFF"/>
          </a:solidFill>
          <a:latin typeface="+mn-lt"/>
          <a:ea typeface="+mn-ea"/>
          <a:cs typeface="+mn-cs"/>
          <a:sym typeface="Avenir Light"/>
        </a:defRPr>
      </a:lvl9pPr>
    </p:titleStyle>
    <p:bodyStyle>
      <a:lvl1pPr marL="469900" indent="-469900" defTabSz="584200">
        <a:spcBef>
          <a:spcPts val="4200"/>
        </a:spcBef>
        <a:buClr>
          <a:srgbClr val="646464"/>
        </a:buClr>
        <a:buSzPct val="90000"/>
        <a:buChar char="•"/>
        <a:defRPr sz="3600">
          <a:solidFill>
            <a:srgbClr val="FFFFFF"/>
          </a:solidFill>
          <a:latin typeface="+mn-lt"/>
          <a:ea typeface="+mn-ea"/>
          <a:cs typeface="+mn-cs"/>
          <a:sym typeface="Avenir Light"/>
        </a:defRPr>
      </a:lvl1pPr>
      <a:lvl2pPr marL="939800" indent="-469900" defTabSz="584200">
        <a:spcBef>
          <a:spcPts val="4200"/>
        </a:spcBef>
        <a:buClr>
          <a:srgbClr val="646464"/>
        </a:buClr>
        <a:buSzPct val="90000"/>
        <a:buChar char="•"/>
        <a:defRPr sz="3600">
          <a:solidFill>
            <a:srgbClr val="FFFFFF"/>
          </a:solidFill>
          <a:latin typeface="+mn-lt"/>
          <a:ea typeface="+mn-ea"/>
          <a:cs typeface="+mn-cs"/>
          <a:sym typeface="Avenir Light"/>
        </a:defRPr>
      </a:lvl2pPr>
      <a:lvl3pPr marL="1409700" indent="-469900" defTabSz="584200">
        <a:spcBef>
          <a:spcPts val="4200"/>
        </a:spcBef>
        <a:buClr>
          <a:srgbClr val="646464"/>
        </a:buClr>
        <a:buSzPct val="90000"/>
        <a:buChar char="•"/>
        <a:defRPr sz="3600">
          <a:solidFill>
            <a:srgbClr val="FFFFFF"/>
          </a:solidFill>
          <a:latin typeface="+mn-lt"/>
          <a:ea typeface="+mn-ea"/>
          <a:cs typeface="+mn-cs"/>
          <a:sym typeface="Avenir Light"/>
        </a:defRPr>
      </a:lvl3pPr>
      <a:lvl4pPr marL="1879600" indent="-469900" defTabSz="584200">
        <a:spcBef>
          <a:spcPts val="4200"/>
        </a:spcBef>
        <a:buClr>
          <a:srgbClr val="646464"/>
        </a:buClr>
        <a:buSzPct val="90000"/>
        <a:buChar char="•"/>
        <a:defRPr sz="3600">
          <a:solidFill>
            <a:srgbClr val="FFFFFF"/>
          </a:solidFill>
          <a:latin typeface="+mn-lt"/>
          <a:ea typeface="+mn-ea"/>
          <a:cs typeface="+mn-cs"/>
          <a:sym typeface="Avenir Light"/>
        </a:defRPr>
      </a:lvl4pPr>
      <a:lvl5pPr marL="2349500" indent="-469900" defTabSz="584200">
        <a:spcBef>
          <a:spcPts val="4200"/>
        </a:spcBef>
        <a:buClr>
          <a:srgbClr val="646464"/>
        </a:buClr>
        <a:buSzPct val="90000"/>
        <a:buChar char="•"/>
        <a:defRPr sz="3600">
          <a:solidFill>
            <a:srgbClr val="FFFFFF"/>
          </a:solidFill>
          <a:latin typeface="+mn-lt"/>
          <a:ea typeface="+mn-ea"/>
          <a:cs typeface="+mn-cs"/>
          <a:sym typeface="Avenir Light"/>
        </a:defRPr>
      </a:lvl5pPr>
      <a:lvl6pPr marL="2819400" indent="-469900" defTabSz="584200">
        <a:spcBef>
          <a:spcPts val="4200"/>
        </a:spcBef>
        <a:buClr>
          <a:srgbClr val="646464"/>
        </a:buClr>
        <a:buSzPct val="90000"/>
        <a:buChar char="•"/>
        <a:defRPr sz="3600">
          <a:solidFill>
            <a:srgbClr val="FFFFFF"/>
          </a:solidFill>
          <a:latin typeface="+mn-lt"/>
          <a:ea typeface="+mn-ea"/>
          <a:cs typeface="+mn-cs"/>
          <a:sym typeface="Avenir Light"/>
        </a:defRPr>
      </a:lvl6pPr>
      <a:lvl7pPr marL="3289300" indent="-469900" defTabSz="584200">
        <a:spcBef>
          <a:spcPts val="4200"/>
        </a:spcBef>
        <a:buClr>
          <a:srgbClr val="646464"/>
        </a:buClr>
        <a:buSzPct val="90000"/>
        <a:buChar char="•"/>
        <a:defRPr sz="3600">
          <a:solidFill>
            <a:srgbClr val="FFFFFF"/>
          </a:solidFill>
          <a:latin typeface="+mn-lt"/>
          <a:ea typeface="+mn-ea"/>
          <a:cs typeface="+mn-cs"/>
          <a:sym typeface="Avenir Light"/>
        </a:defRPr>
      </a:lvl7pPr>
      <a:lvl8pPr marL="3759200" indent="-469900" defTabSz="584200">
        <a:spcBef>
          <a:spcPts val="4200"/>
        </a:spcBef>
        <a:buClr>
          <a:srgbClr val="646464"/>
        </a:buClr>
        <a:buSzPct val="90000"/>
        <a:buChar char="•"/>
        <a:defRPr sz="3600">
          <a:solidFill>
            <a:srgbClr val="FFFFFF"/>
          </a:solidFill>
          <a:latin typeface="+mn-lt"/>
          <a:ea typeface="+mn-ea"/>
          <a:cs typeface="+mn-cs"/>
          <a:sym typeface="Avenir Light"/>
        </a:defRPr>
      </a:lvl8pPr>
      <a:lvl9pPr marL="4229100" indent="-469900" defTabSz="584200">
        <a:spcBef>
          <a:spcPts val="4200"/>
        </a:spcBef>
        <a:buClr>
          <a:srgbClr val="646464"/>
        </a:buClr>
        <a:buSzPct val="90000"/>
        <a:buChar char="•"/>
        <a:defRPr sz="3600">
          <a:solidFill>
            <a:srgbClr val="FFFFFF"/>
          </a:solidFill>
          <a:latin typeface="+mn-lt"/>
          <a:ea typeface="+mn-ea"/>
          <a:cs typeface="+mn-cs"/>
          <a:sym typeface="Avenir Light"/>
        </a:defRPr>
      </a:lvl9pPr>
    </p:bodyStyle>
    <p:otherStyle>
      <a:lvl1pPr algn="ctr" defTabSz="584200">
        <a:defRPr>
          <a:solidFill>
            <a:schemeClr val="tx1"/>
          </a:solidFill>
          <a:latin typeface="+mn-lt"/>
          <a:ea typeface="+mn-ea"/>
          <a:cs typeface="+mn-cs"/>
          <a:sym typeface="Avenir Light"/>
        </a:defRPr>
      </a:lvl1pPr>
      <a:lvl2pPr indent="228600" algn="ctr" defTabSz="584200">
        <a:defRPr>
          <a:solidFill>
            <a:schemeClr val="tx1"/>
          </a:solidFill>
          <a:latin typeface="+mn-lt"/>
          <a:ea typeface="+mn-ea"/>
          <a:cs typeface="+mn-cs"/>
          <a:sym typeface="Avenir Light"/>
        </a:defRPr>
      </a:lvl2pPr>
      <a:lvl3pPr indent="457200" algn="ctr" defTabSz="584200">
        <a:defRPr>
          <a:solidFill>
            <a:schemeClr val="tx1"/>
          </a:solidFill>
          <a:latin typeface="+mn-lt"/>
          <a:ea typeface="+mn-ea"/>
          <a:cs typeface="+mn-cs"/>
          <a:sym typeface="Avenir Light"/>
        </a:defRPr>
      </a:lvl3pPr>
      <a:lvl4pPr indent="685800" algn="ctr" defTabSz="584200">
        <a:defRPr>
          <a:solidFill>
            <a:schemeClr val="tx1"/>
          </a:solidFill>
          <a:latin typeface="+mn-lt"/>
          <a:ea typeface="+mn-ea"/>
          <a:cs typeface="+mn-cs"/>
          <a:sym typeface="Avenir Light"/>
        </a:defRPr>
      </a:lvl4pPr>
      <a:lvl5pPr indent="914400" algn="ctr" defTabSz="584200">
        <a:defRPr>
          <a:solidFill>
            <a:schemeClr val="tx1"/>
          </a:solidFill>
          <a:latin typeface="+mn-lt"/>
          <a:ea typeface="+mn-ea"/>
          <a:cs typeface="+mn-cs"/>
          <a:sym typeface="Avenir Light"/>
        </a:defRPr>
      </a:lvl5pPr>
      <a:lvl6pPr indent="1143000" algn="ctr" defTabSz="584200">
        <a:defRPr>
          <a:solidFill>
            <a:schemeClr val="tx1"/>
          </a:solidFill>
          <a:latin typeface="+mn-lt"/>
          <a:ea typeface="+mn-ea"/>
          <a:cs typeface="+mn-cs"/>
          <a:sym typeface="Avenir Light"/>
        </a:defRPr>
      </a:lvl6pPr>
      <a:lvl7pPr indent="1371600" algn="ctr" defTabSz="584200">
        <a:defRPr>
          <a:solidFill>
            <a:schemeClr val="tx1"/>
          </a:solidFill>
          <a:latin typeface="+mn-lt"/>
          <a:ea typeface="+mn-ea"/>
          <a:cs typeface="+mn-cs"/>
          <a:sym typeface="Avenir Light"/>
        </a:defRPr>
      </a:lvl7pPr>
      <a:lvl8pPr indent="1600200" algn="ctr" defTabSz="584200">
        <a:defRPr>
          <a:solidFill>
            <a:schemeClr val="tx1"/>
          </a:solidFill>
          <a:latin typeface="+mn-lt"/>
          <a:ea typeface="+mn-ea"/>
          <a:cs typeface="+mn-cs"/>
          <a:sym typeface="Avenir Light"/>
        </a:defRPr>
      </a:lvl8pPr>
      <a:lvl9pPr indent="1828800" algn="ctr" defTabSz="584200">
        <a:defRPr>
          <a:solidFill>
            <a:schemeClr val="tx1"/>
          </a:solidFill>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variety.com/2022/tv/news/oscars-commercials-disney-sell-out-advertising-1235212187/"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thewrap.com/oscars-2022-women-nominees-lowest-3-years/"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lvl1pPr>
              <a:defRPr sz="7300" b="1" spc="1167">
                <a:latin typeface="Avenir Book"/>
                <a:ea typeface="Avenir Book"/>
                <a:cs typeface="Avenir Book"/>
                <a:sym typeface="Avenir Book"/>
              </a:defRPr>
            </a:lvl1pPr>
          </a:lstStyle>
          <a:p>
            <a:pPr lvl="0">
              <a:defRPr sz="1800" b="0" cap="none" spc="0">
                <a:solidFill>
                  <a:srgbClr val="000000"/>
                </a:solidFill>
              </a:defRPr>
            </a:pPr>
            <a:r>
              <a:rPr sz="7300" b="1" cap="all" spc="1167">
                <a:solidFill>
                  <a:srgbClr val="FFFFFF"/>
                </a:solidFill>
              </a:rPr>
              <a:t>By the numbers</a:t>
            </a:r>
          </a:p>
        </p:txBody>
      </p:sp>
      <p:sp>
        <p:nvSpPr>
          <p:cNvPr id="37" name="Shape 37"/>
          <p:cNvSpPr>
            <a:spLocks noGrp="1"/>
          </p:cNvSpPr>
          <p:nvPr>
            <p:ph type="body" idx="1"/>
          </p:nvPr>
        </p:nvSpPr>
        <p:spPr>
          <a:prstGeom prst="rect">
            <a:avLst/>
          </a:prstGeom>
        </p:spPr>
        <p:txBody>
          <a:bodyPr/>
          <a:lstStyle>
            <a:lvl1pPr>
              <a:defRPr sz="4200" b="1" spc="672">
                <a:solidFill>
                  <a:srgbClr val="FFE814"/>
                </a:solidFill>
              </a:defRPr>
            </a:lvl1pPr>
          </a:lstStyle>
          <a:p>
            <a:pPr lvl="0">
              <a:defRPr sz="1800" b="0" cap="none" spc="0">
                <a:solidFill>
                  <a:srgbClr val="000000"/>
                </a:solidFill>
              </a:defRPr>
            </a:pPr>
            <a:r>
              <a:rPr sz="4200" b="1" cap="all" spc="672">
                <a:solidFill>
                  <a:srgbClr val="FFE814"/>
                </a:solidFill>
              </a:rPr>
              <a:t>The Academy Awards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lvl1pPr defTabSz="327152">
              <a:defRPr sz="5600" b="1" spc="896">
                <a:solidFill>
                  <a:srgbClr val="FFF213"/>
                </a:solidFill>
                <a:latin typeface="Avenir Book"/>
                <a:ea typeface="Avenir Book"/>
                <a:cs typeface="Avenir Book"/>
                <a:sym typeface="Avenir Book"/>
              </a:defRPr>
            </a:lvl1pPr>
          </a:lstStyle>
          <a:p>
            <a:pPr lvl="0">
              <a:defRPr sz="1800" b="0" cap="none" spc="0">
                <a:solidFill>
                  <a:srgbClr val="000000"/>
                </a:solidFill>
              </a:defRPr>
            </a:pPr>
            <a:r>
              <a:rPr sz="5600" b="1" cap="all" spc="896">
                <a:solidFill>
                  <a:srgbClr val="FFF213"/>
                </a:solidFill>
              </a:rPr>
              <a:t>55,000,000</a:t>
            </a:r>
          </a:p>
        </p:txBody>
      </p:sp>
      <p:sp>
        <p:nvSpPr>
          <p:cNvPr id="48" name="Shape 48"/>
          <p:cNvSpPr>
            <a:spLocks noGrp="1"/>
          </p:cNvSpPr>
          <p:nvPr>
            <p:ph type="body" idx="1"/>
          </p:nvPr>
        </p:nvSpPr>
        <p:spPr>
          <a:xfrm>
            <a:off x="660400" y="2247900"/>
            <a:ext cx="5080000" cy="6057900"/>
          </a:xfrm>
          <a:prstGeom prst="rect">
            <a:avLst/>
          </a:prstGeom>
        </p:spPr>
        <p:txBody>
          <a:bodyPr/>
          <a:lstStyle/>
          <a:p>
            <a:pPr marL="0" lvl="0" indent="0" defTabSz="457200">
              <a:spcBef>
                <a:spcPts val="0"/>
              </a:spcBef>
              <a:buClrTx/>
              <a:buSzTx/>
              <a:buNone/>
              <a:defRPr sz="1800">
                <a:solidFill>
                  <a:srgbClr val="000000"/>
                </a:solidFill>
              </a:defRPr>
            </a:pPr>
            <a:r>
              <a:rPr sz="3200">
                <a:solidFill>
                  <a:srgbClr val="FFFFFF"/>
                </a:solidFill>
                <a:latin typeface="Avenir Medium"/>
                <a:ea typeface="Avenir Medium"/>
                <a:cs typeface="Avenir Medium"/>
                <a:sym typeface="Avenir Medium"/>
              </a:rPr>
              <a:t>The most watched Oscars telecast was in 1998 which drew 55 million viewers.</a:t>
            </a:r>
          </a:p>
          <a:p>
            <a:pPr marL="0" lvl="0" indent="0" defTabSz="457200">
              <a:spcBef>
                <a:spcPts val="0"/>
              </a:spcBef>
              <a:buClrTx/>
              <a:buSzTx/>
              <a:buNone/>
              <a:defRPr sz="1800">
                <a:solidFill>
                  <a:srgbClr val="000000"/>
                </a:solidFill>
              </a:defRPr>
            </a:pPr>
            <a:endParaRPr sz="3200">
              <a:solidFill>
                <a:srgbClr val="FFFFFF"/>
              </a:solidFill>
              <a:latin typeface="Avenir Medium"/>
              <a:ea typeface="Avenir Medium"/>
              <a:cs typeface="Avenir Medium"/>
              <a:sym typeface="Avenir Medium"/>
            </a:endParaRPr>
          </a:p>
          <a:p>
            <a:pPr marL="0" lvl="0" indent="0" defTabSz="457200">
              <a:spcBef>
                <a:spcPts val="0"/>
              </a:spcBef>
              <a:buClrTx/>
              <a:buSzTx/>
              <a:buNone/>
              <a:defRPr sz="1800">
                <a:solidFill>
                  <a:srgbClr val="000000"/>
                </a:solidFill>
              </a:defRPr>
            </a:pPr>
            <a:r>
              <a:rPr sz="3200">
                <a:solidFill>
                  <a:srgbClr val="FFFFFF"/>
                </a:solidFill>
                <a:latin typeface="Avenir Medium"/>
                <a:ea typeface="Avenir Medium"/>
                <a:cs typeface="Avenir Medium"/>
                <a:sym typeface="Avenir Medium"/>
              </a:rPr>
              <a:t>That year Titanic won for Best Picture and Billy Crystal was the evening’s host.</a:t>
            </a:r>
          </a:p>
        </p:txBody>
      </p:sp>
      <p:pic>
        <p:nvPicPr>
          <p:cNvPr id="49" name="billy-crystal.jpg"/>
          <p:cNvPicPr/>
          <p:nvPr/>
        </p:nvPicPr>
        <p:blipFill>
          <a:blip r:embed="rId2"/>
          <a:stretch>
            <a:fillRect/>
          </a:stretch>
        </p:blipFill>
        <p:spPr>
          <a:xfrm>
            <a:off x="5990476" y="-1"/>
            <a:ext cx="7014324" cy="975360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lvl1pPr defTabSz="327152">
              <a:defRPr sz="5600" b="1" spc="896">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5600" b="1" cap="all" spc="896" dirty="0">
                <a:solidFill>
                  <a:srgbClr val="FFF213"/>
                </a:solidFill>
              </a:rPr>
              <a:t>$15,000</a:t>
            </a:r>
            <a:endParaRPr sz="5600" b="1" cap="all" spc="896" dirty="0">
              <a:solidFill>
                <a:srgbClr val="FFF213"/>
              </a:solidFill>
            </a:endParaRPr>
          </a:p>
        </p:txBody>
      </p:sp>
      <p:sp>
        <p:nvSpPr>
          <p:cNvPr id="48" name="Shape 48"/>
          <p:cNvSpPr>
            <a:spLocks noGrp="1"/>
          </p:cNvSpPr>
          <p:nvPr>
            <p:ph type="body" idx="1"/>
          </p:nvPr>
        </p:nvSpPr>
        <p:spPr>
          <a:xfrm>
            <a:off x="660400" y="1847850"/>
            <a:ext cx="4611688" cy="6057900"/>
          </a:xfrm>
          <a:prstGeom prst="rect">
            <a:avLst/>
          </a:prstGeom>
        </p:spPr>
        <p:txBody>
          <a:bodyPr>
            <a:normAutofit/>
          </a:bodyPr>
          <a:lstStyle/>
          <a:p>
            <a:pPr marL="0" lvl="0" indent="0" defTabSz="457200">
              <a:spcBef>
                <a:spcPts val="0"/>
              </a:spcBef>
              <a:buClrTx/>
              <a:buSzTx/>
              <a:buNone/>
              <a:defRPr sz="1800">
                <a:solidFill>
                  <a:srgbClr val="000000"/>
                </a:solidFill>
              </a:defRPr>
            </a:pPr>
            <a:r>
              <a:rPr lang="en-US" sz="3600" dirty="0">
                <a:solidFill>
                  <a:srgbClr val="FFFFFF"/>
                </a:solidFill>
                <a:latin typeface="Avenir Medium"/>
                <a:ea typeface="Avenir Medium"/>
                <a:cs typeface="Avenir Medium"/>
                <a:sym typeface="Avenir Medium"/>
              </a:rPr>
              <a:t>Late night host Jimmy Kimmel was the last host of the Oscars.  He earned a fee of $15,000 for the job, according to </a:t>
            </a:r>
            <a:r>
              <a:rPr lang="en-US" sz="3600" i="1" dirty="0">
                <a:solidFill>
                  <a:srgbClr val="FFFFFF"/>
                </a:solidFill>
                <a:latin typeface="Avenir Medium"/>
                <a:ea typeface="Avenir Medium"/>
                <a:cs typeface="Avenir Medium"/>
                <a:sym typeface="Avenir Medium"/>
              </a:rPr>
              <a:t>US Magazine.  </a:t>
            </a:r>
            <a:endParaRPr sz="3600" i="1" dirty="0">
              <a:solidFill>
                <a:srgbClr val="FFFFFF"/>
              </a:solidFill>
              <a:latin typeface="Avenir Medium"/>
              <a:ea typeface="Avenir Medium"/>
              <a:cs typeface="Avenir Medium"/>
              <a:sym typeface="Avenir Medium"/>
            </a:endParaRPr>
          </a:p>
        </p:txBody>
      </p:sp>
      <p:pic>
        <p:nvPicPr>
          <p:cNvPr id="2050" name="Picture 2" descr="Image result for kimmel 90th academy awards host">
            <a:extLst>
              <a:ext uri="{FF2B5EF4-FFF2-40B4-BE49-F238E27FC236}">
                <a16:creationId xmlns:a16="http://schemas.microsoft.com/office/drawing/2014/main" id="{C8068B91-BCE5-4329-A69C-D15D495D0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714" y="0"/>
            <a:ext cx="7318086" cy="975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57833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body" idx="1"/>
          </p:nvPr>
        </p:nvSpPr>
        <p:spPr>
          <a:xfrm>
            <a:off x="660400" y="495300"/>
            <a:ext cx="11684000" cy="1342182"/>
          </a:xfrm>
          <a:prstGeom prst="rect">
            <a:avLst/>
          </a:prstGeom>
        </p:spPr>
        <p:txBody>
          <a:bodyPr/>
          <a:lstStyle>
            <a:lvl1pPr defTabSz="420624">
              <a:defRPr sz="7200" b="1" spc="1152">
                <a:solidFill>
                  <a:srgbClr val="FFF213"/>
                </a:solidFill>
              </a:defRPr>
            </a:lvl1pPr>
          </a:lstStyle>
          <a:p>
            <a:pPr lvl="0">
              <a:defRPr sz="1800" b="0" cap="none" spc="0">
                <a:solidFill>
                  <a:srgbClr val="000000"/>
                </a:solidFill>
              </a:defRPr>
            </a:pPr>
            <a:r>
              <a:rPr lang="en-US" sz="7200" b="1" cap="all" spc="1152" dirty="0">
                <a:solidFill>
                  <a:srgbClr val="FFF213"/>
                </a:solidFill>
              </a:rPr>
              <a:t>225</a:t>
            </a:r>
            <a:endParaRPr sz="7200" b="1" cap="all" spc="1152" dirty="0">
              <a:solidFill>
                <a:srgbClr val="FFF213"/>
              </a:solidFill>
            </a:endParaRPr>
          </a:p>
        </p:txBody>
      </p:sp>
      <p:sp>
        <p:nvSpPr>
          <p:cNvPr id="58" name="Shape 58"/>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59" name="Shape 59"/>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pic>
        <p:nvPicPr>
          <p:cNvPr id="60" name="flat,550x550,075,f.jpg"/>
          <p:cNvPicPr/>
          <p:nvPr/>
        </p:nvPicPr>
        <p:blipFill>
          <a:blip r:embed="rId2"/>
          <a:stretch>
            <a:fillRect/>
          </a:stretch>
        </p:blipFill>
        <p:spPr>
          <a:xfrm>
            <a:off x="2680871" y="4876800"/>
            <a:ext cx="8036858" cy="4822115"/>
          </a:xfrm>
          <a:prstGeom prst="rect">
            <a:avLst/>
          </a:prstGeom>
          <a:ln w="12700">
            <a:miter lim="400000"/>
          </a:ln>
        </p:spPr>
      </p:pic>
      <p:sp>
        <p:nvSpPr>
          <p:cNvPr id="61" name="Shape 61"/>
          <p:cNvSpPr/>
          <p:nvPr/>
        </p:nvSpPr>
        <p:spPr>
          <a:xfrm>
            <a:off x="685800" y="1841500"/>
            <a:ext cx="11023104" cy="29119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l" defTabSz="457200">
              <a:defRPr sz="3900">
                <a:latin typeface="Avenir Medium"/>
                <a:ea typeface="Avenir Medium"/>
                <a:cs typeface="Avenir Medium"/>
                <a:sym typeface="Avenir Medium"/>
              </a:defRPr>
            </a:lvl1pPr>
          </a:lstStyle>
          <a:p>
            <a:pPr lvl="0">
              <a:defRPr sz="1800">
                <a:solidFill>
                  <a:srgbClr val="000000"/>
                </a:solidFill>
              </a:defRPr>
            </a:pPr>
            <a:r>
              <a:rPr sz="3900" dirty="0">
                <a:solidFill>
                  <a:srgbClr val="FFFFFF"/>
                </a:solidFill>
              </a:rPr>
              <a:t>It is estimated that viewer</a:t>
            </a:r>
            <a:r>
              <a:rPr lang="en-US" sz="3900" dirty="0">
                <a:solidFill>
                  <a:srgbClr val="FFFFFF"/>
                </a:solidFill>
              </a:rPr>
              <a:t>s will </a:t>
            </a:r>
            <a:r>
              <a:rPr sz="3900" dirty="0">
                <a:solidFill>
                  <a:srgbClr val="FFFFFF"/>
                </a:solidFill>
              </a:rPr>
              <a:t>tune in from more than 2</a:t>
            </a:r>
            <a:r>
              <a:rPr lang="en-US" sz="3900" dirty="0">
                <a:solidFill>
                  <a:srgbClr val="FFFFFF"/>
                </a:solidFill>
              </a:rPr>
              <a:t>25 different</a:t>
            </a:r>
            <a:r>
              <a:rPr sz="3900" dirty="0">
                <a:solidFill>
                  <a:srgbClr val="FFFFFF"/>
                </a:solidFill>
              </a:rPr>
              <a:t> countrie</a:t>
            </a:r>
            <a:r>
              <a:rPr lang="en-US" sz="3900" dirty="0">
                <a:solidFill>
                  <a:srgbClr val="FFFFFF"/>
                </a:solidFill>
              </a:rPr>
              <a:t>s to watch this year's Oscars</a:t>
            </a:r>
            <a:endParaRPr sz="3900" dirty="0">
              <a:solidFill>
                <a:srgbClr val="FFFFFF"/>
              </a:solid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body" idx="1"/>
          </p:nvPr>
        </p:nvSpPr>
        <p:spPr>
          <a:xfrm>
            <a:off x="660400" y="495300"/>
            <a:ext cx="11684000" cy="1342182"/>
          </a:xfrm>
          <a:prstGeom prst="rect">
            <a:avLst/>
          </a:prstGeom>
        </p:spPr>
        <p:txBody>
          <a:bodyPr/>
          <a:lstStyle>
            <a:lvl1pPr defTabSz="420624">
              <a:defRPr sz="7200" b="1" spc="1152">
                <a:solidFill>
                  <a:srgbClr val="FFF213"/>
                </a:solidFill>
              </a:defRPr>
            </a:lvl1pPr>
          </a:lstStyle>
          <a:p>
            <a:pPr lvl="0">
              <a:defRPr sz="1800" b="0" cap="none" spc="0">
                <a:solidFill>
                  <a:srgbClr val="000000"/>
                </a:solidFill>
              </a:defRPr>
            </a:pPr>
            <a:r>
              <a:rPr sz="7200" b="1" cap="all" spc="1152">
                <a:solidFill>
                  <a:srgbClr val="FFF213"/>
                </a:solidFill>
              </a:rPr>
              <a:t>$1.00</a:t>
            </a:r>
          </a:p>
        </p:txBody>
      </p:sp>
      <p:sp>
        <p:nvSpPr>
          <p:cNvPr id="70" name="Shape 70"/>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71" name="Shape 71"/>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72" name="Shape 72"/>
          <p:cNvSpPr/>
          <p:nvPr/>
        </p:nvSpPr>
        <p:spPr>
          <a:xfrm>
            <a:off x="647700" y="2235200"/>
            <a:ext cx="11023104" cy="29119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l" defTabSz="457200">
              <a:defRPr>
                <a:latin typeface="Avenir Medium"/>
                <a:ea typeface="Avenir Medium"/>
                <a:cs typeface="Avenir Medium"/>
                <a:sym typeface="Avenir Medium"/>
              </a:defRPr>
            </a:lvl1pPr>
          </a:lstStyle>
          <a:p>
            <a:pPr lvl="0">
              <a:defRPr sz="1800">
                <a:solidFill>
                  <a:srgbClr val="000000"/>
                </a:solidFill>
              </a:defRPr>
            </a:pPr>
            <a:r>
              <a:rPr sz="4000">
                <a:solidFill>
                  <a:srgbClr val="FFFFFF"/>
                </a:solidFill>
              </a:rPr>
              <a:t>Oscar winners are not allowed to sell their statue to anyone other than back to the Academy… And what does the Academy charge to buy the award?  One dollar.  </a:t>
            </a:r>
          </a:p>
        </p:txBody>
      </p:sp>
      <p:pic>
        <p:nvPicPr>
          <p:cNvPr id="73" name="640px-United_States_one_dollar_bill_obverse.jpg"/>
          <p:cNvPicPr/>
          <p:nvPr/>
        </p:nvPicPr>
        <p:blipFill>
          <a:blip r:embed="rId2"/>
          <a:stretch>
            <a:fillRect/>
          </a:stretch>
        </p:blipFill>
        <p:spPr>
          <a:xfrm>
            <a:off x="5797550" y="5871821"/>
            <a:ext cx="6486432" cy="2827679"/>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body" idx="1"/>
          </p:nvPr>
        </p:nvSpPr>
        <p:spPr>
          <a:xfrm>
            <a:off x="660400" y="495300"/>
            <a:ext cx="11684000" cy="1342182"/>
          </a:xfrm>
          <a:prstGeom prst="rect">
            <a:avLst/>
          </a:prstGeom>
        </p:spPr>
        <p:txBody>
          <a:bodyPr/>
          <a:lstStyle>
            <a:lvl1pPr defTabSz="420624">
              <a:defRPr sz="7200" b="1" spc="1152">
                <a:solidFill>
                  <a:srgbClr val="FFF213"/>
                </a:solidFill>
              </a:defRPr>
            </a:lvl1pPr>
          </a:lstStyle>
          <a:p>
            <a:pPr lvl="0">
              <a:defRPr sz="1800" b="0" cap="none" spc="0">
                <a:solidFill>
                  <a:srgbClr val="000000"/>
                </a:solidFill>
              </a:defRPr>
            </a:pPr>
            <a:r>
              <a:rPr sz="7200" b="1" cap="all" spc="1152" dirty="0">
                <a:solidFill>
                  <a:srgbClr val="FFF213"/>
                </a:solidFill>
              </a:rPr>
              <a:t>$</a:t>
            </a:r>
            <a:r>
              <a:rPr lang="en-US" sz="7200" b="1" cap="all" spc="1152" dirty="0">
                <a:solidFill>
                  <a:srgbClr val="FFF213"/>
                </a:solidFill>
              </a:rPr>
              <a:t>900</a:t>
            </a:r>
            <a:endParaRPr sz="7200" b="1" cap="all" spc="1152" dirty="0">
              <a:solidFill>
                <a:srgbClr val="FFF213"/>
              </a:solidFill>
            </a:endParaRPr>
          </a:p>
        </p:txBody>
      </p:sp>
      <p:sp>
        <p:nvSpPr>
          <p:cNvPr id="70" name="Shape 70"/>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71" name="Shape 71"/>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72" name="Shape 72"/>
          <p:cNvSpPr/>
          <p:nvPr/>
        </p:nvSpPr>
        <p:spPr>
          <a:xfrm>
            <a:off x="660400" y="3560540"/>
            <a:ext cx="5311775" cy="29119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lnSpcReduction="10000"/>
          </a:bodyPr>
          <a:lstStyle>
            <a:lvl1pPr algn="l" defTabSz="457200">
              <a:defRPr>
                <a:latin typeface="Avenir Medium"/>
                <a:ea typeface="Avenir Medium"/>
                <a:cs typeface="Avenir Medium"/>
                <a:sym typeface="Avenir Medium"/>
              </a:defRPr>
            </a:lvl1pPr>
          </a:lstStyle>
          <a:p>
            <a:pPr lvl="0">
              <a:defRPr sz="1800">
                <a:solidFill>
                  <a:srgbClr val="000000"/>
                </a:solidFill>
              </a:defRPr>
            </a:pPr>
            <a:r>
              <a:rPr lang="en-US" sz="4000" dirty="0">
                <a:solidFill>
                  <a:srgbClr val="FFFFFF"/>
                </a:solidFill>
              </a:rPr>
              <a:t>The current estimated value of the 24-karat gold-plated Oscar statuette is around $900.</a:t>
            </a:r>
            <a:endParaRPr dirty="0">
              <a:solidFill>
                <a:schemeClr val="tx1"/>
              </a:solidFill>
            </a:endParaRPr>
          </a:p>
        </p:txBody>
      </p:sp>
      <p:pic>
        <p:nvPicPr>
          <p:cNvPr id="6148" name="Picture 4" descr="Related image">
            <a:extLst>
              <a:ext uri="{FF2B5EF4-FFF2-40B4-BE49-F238E27FC236}">
                <a16:creationId xmlns:a16="http://schemas.microsoft.com/office/drawing/2014/main" id="{78E7FA89-4097-49FA-BA90-FE7976F06B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6203" y="1100139"/>
            <a:ext cx="7139387" cy="865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227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body" idx="1"/>
          </p:nvPr>
        </p:nvSpPr>
        <p:spPr>
          <a:xfrm>
            <a:off x="660400" y="495300"/>
            <a:ext cx="11684000" cy="1342182"/>
          </a:xfrm>
          <a:prstGeom prst="rect">
            <a:avLst/>
          </a:prstGeom>
        </p:spPr>
        <p:txBody>
          <a:bodyPr/>
          <a:lstStyle>
            <a:lvl1pPr defTabSz="420624">
              <a:defRPr sz="7200" b="1" spc="1152">
                <a:solidFill>
                  <a:srgbClr val="FFF213"/>
                </a:solidFill>
              </a:defRPr>
            </a:lvl1pPr>
          </a:lstStyle>
          <a:p>
            <a:pPr lvl="0">
              <a:defRPr sz="1800" b="0" cap="none" spc="0">
                <a:solidFill>
                  <a:srgbClr val="000000"/>
                </a:solidFill>
              </a:defRPr>
            </a:pPr>
            <a:r>
              <a:rPr sz="7200" b="1" cap="all" spc="1152">
                <a:solidFill>
                  <a:srgbClr val="FFF213"/>
                </a:solidFill>
              </a:rPr>
              <a:t>$861,542</a:t>
            </a:r>
          </a:p>
        </p:txBody>
      </p:sp>
      <p:sp>
        <p:nvSpPr>
          <p:cNvPr id="76" name="Shape 76"/>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77" name="Shape 77"/>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78" name="Shape 78"/>
          <p:cNvSpPr/>
          <p:nvPr/>
        </p:nvSpPr>
        <p:spPr>
          <a:xfrm>
            <a:off x="647700" y="1361901"/>
            <a:ext cx="10940406" cy="48961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lgn="l" defTabSz="457200">
              <a:defRPr sz="1800">
                <a:solidFill>
                  <a:srgbClr val="000000"/>
                </a:solidFill>
              </a:defRPr>
            </a:pPr>
            <a:endParaRPr sz="1600">
              <a:solidFill>
                <a:srgbClr val="EEEEEE"/>
              </a:solidFill>
              <a:latin typeface="Helvetica"/>
              <a:ea typeface="Helvetica"/>
              <a:cs typeface="Helvetica"/>
              <a:sym typeface="Helvetica"/>
            </a:endParaRPr>
          </a:p>
          <a:p>
            <a:pPr lvl="0" algn="l" defTabSz="457200">
              <a:defRPr sz="1800">
                <a:solidFill>
                  <a:srgbClr val="000000"/>
                </a:solidFill>
              </a:defRPr>
            </a:pPr>
            <a:r>
              <a:rPr sz="4000">
                <a:solidFill>
                  <a:srgbClr val="FFFFFF"/>
                </a:solidFill>
                <a:latin typeface="Avenir Medium"/>
                <a:ea typeface="Avenir Medium"/>
                <a:cs typeface="Avenir Medium"/>
                <a:sym typeface="Avenir Medium"/>
              </a:rPr>
              <a:t>In 1941, Orson Welles's won an Oscar for "Citizen Kane" (Best Original Screenplay).  His heirs would later sell the statue at an auction for $861,542 after winning a lawsuit granting them permission to sell it. </a:t>
            </a:r>
          </a:p>
        </p:txBody>
      </p:sp>
      <p:pic>
        <p:nvPicPr>
          <p:cNvPr id="79" name="Orson-Welles-Citizen-Kane-Oscar-4.jpg"/>
          <p:cNvPicPr/>
          <p:nvPr/>
        </p:nvPicPr>
        <p:blipFill>
          <a:blip r:embed="rId2"/>
          <a:stretch>
            <a:fillRect/>
          </a:stretch>
        </p:blipFill>
        <p:spPr>
          <a:xfrm>
            <a:off x="6692509" y="5869813"/>
            <a:ext cx="5639191" cy="3566287"/>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body" idx="1"/>
          </p:nvPr>
        </p:nvSpPr>
        <p:spPr>
          <a:xfrm>
            <a:off x="660400" y="495300"/>
            <a:ext cx="11684000" cy="1342182"/>
          </a:xfrm>
          <a:prstGeom prst="rect">
            <a:avLst/>
          </a:prstGeom>
        </p:spPr>
        <p:txBody>
          <a:bodyPr/>
          <a:lstStyle>
            <a:lvl1pPr defTabSz="420624">
              <a:defRPr sz="7200" b="1" spc="1152">
                <a:solidFill>
                  <a:srgbClr val="FFF213"/>
                </a:solidFill>
              </a:defRPr>
            </a:lvl1pPr>
          </a:lstStyle>
          <a:p>
            <a:pPr lvl="0">
              <a:defRPr sz="1800" b="0" cap="none" spc="0">
                <a:solidFill>
                  <a:srgbClr val="000000"/>
                </a:solidFill>
              </a:defRPr>
            </a:pPr>
            <a:r>
              <a:rPr lang="en-US" sz="7200" b="1" cap="all" spc="1152" dirty="0">
                <a:solidFill>
                  <a:srgbClr val="FFF213"/>
                </a:solidFill>
              </a:rPr>
              <a:t>$100,000</a:t>
            </a:r>
            <a:endParaRPr sz="7200" b="1" cap="all" spc="1152" dirty="0">
              <a:solidFill>
                <a:srgbClr val="FFF213"/>
              </a:solidFill>
            </a:endParaRPr>
          </a:p>
        </p:txBody>
      </p:sp>
      <p:sp>
        <p:nvSpPr>
          <p:cNvPr id="82" name="Shape 82"/>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3" name="Shape 83"/>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4" name="Shape 84"/>
          <p:cNvSpPr/>
          <p:nvPr/>
        </p:nvSpPr>
        <p:spPr>
          <a:xfrm>
            <a:off x="660400" y="2223426"/>
            <a:ext cx="11163738" cy="68295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lgn="l" defTabSz="457200">
              <a:defRPr sz="1800">
                <a:solidFill>
                  <a:srgbClr val="000000"/>
                </a:solidFill>
              </a:defRPr>
            </a:pPr>
            <a:endParaRPr sz="1600" dirty="0">
              <a:solidFill>
                <a:srgbClr val="EEEEEE"/>
              </a:solidFill>
              <a:latin typeface="Helvetica"/>
              <a:ea typeface="Helvetica"/>
              <a:cs typeface="Helvetica"/>
              <a:sym typeface="Helvetica"/>
            </a:endParaRPr>
          </a:p>
          <a:p>
            <a:pPr algn="l" defTabSz="457200">
              <a:defRPr sz="1800">
                <a:solidFill>
                  <a:srgbClr val="000000"/>
                </a:solidFill>
              </a:defRPr>
            </a:pPr>
            <a:r>
              <a:rPr lang="en-US" sz="3900" dirty="0">
                <a:solidFill>
                  <a:srgbClr val="FFFFFF"/>
                </a:solidFill>
                <a:latin typeface="Avenir Medium"/>
                <a:ea typeface="Avenir Medium"/>
                <a:cs typeface="Avenir Medium"/>
                <a:sym typeface="Avenir Medium"/>
              </a:rPr>
              <a:t>The </a:t>
            </a:r>
            <a:r>
              <a:rPr sz="3900" dirty="0">
                <a:solidFill>
                  <a:srgbClr val="FFFFFF"/>
                </a:solidFill>
                <a:latin typeface="Avenir Medium"/>
                <a:ea typeface="Avenir Medium"/>
                <a:cs typeface="Avenir Medium"/>
                <a:sym typeface="Avenir Medium"/>
              </a:rPr>
              <a:t>Oscar nominee “swag” bags</a:t>
            </a:r>
            <a:r>
              <a:rPr lang="en-US" sz="3900" dirty="0">
                <a:solidFill>
                  <a:srgbClr val="FFFFFF"/>
                </a:solidFill>
                <a:latin typeface="Avenir Medium"/>
                <a:ea typeface="Avenir Medium"/>
                <a:cs typeface="Avenir Medium"/>
                <a:sym typeface="Avenir Medium"/>
              </a:rPr>
              <a:t> given away in 2015</a:t>
            </a:r>
            <a:r>
              <a:rPr sz="3900" dirty="0">
                <a:solidFill>
                  <a:srgbClr val="FFFFFF"/>
                </a:solidFill>
                <a:latin typeface="Avenir Medium"/>
                <a:ea typeface="Avenir Medium"/>
                <a:cs typeface="Avenir Medium"/>
                <a:sym typeface="Avenir Medium"/>
              </a:rPr>
              <a:t> contain</a:t>
            </a:r>
            <a:r>
              <a:rPr lang="en-US" sz="3900" dirty="0">
                <a:solidFill>
                  <a:srgbClr val="FFFFFF"/>
                </a:solidFill>
                <a:latin typeface="Avenir Medium"/>
                <a:ea typeface="Avenir Medium"/>
                <a:cs typeface="Avenir Medium"/>
                <a:sym typeface="Avenir Medium"/>
              </a:rPr>
              <a:t>ed</a:t>
            </a:r>
            <a:r>
              <a:rPr sz="3900" dirty="0">
                <a:solidFill>
                  <a:srgbClr val="FFFFFF"/>
                </a:solidFill>
                <a:latin typeface="Avenir Medium"/>
                <a:ea typeface="Avenir Medium"/>
                <a:cs typeface="Avenir Medium"/>
                <a:sym typeface="Avenir Medium"/>
              </a:rPr>
              <a:t> a record </a:t>
            </a:r>
            <a:r>
              <a:rPr lang="en-US" sz="3900" dirty="0">
                <a:solidFill>
                  <a:srgbClr val="FFFFFF"/>
                </a:solidFill>
                <a:latin typeface="Avenir Medium"/>
                <a:ea typeface="Avenir Medium"/>
                <a:cs typeface="Avenir Medium"/>
                <a:sym typeface="Avenir Medium"/>
              </a:rPr>
              <a:t>$232,000 </a:t>
            </a:r>
            <a:r>
              <a:rPr sz="3900" dirty="0">
                <a:solidFill>
                  <a:srgbClr val="FFFFFF"/>
                </a:solidFill>
                <a:latin typeface="Avenir Medium"/>
                <a:ea typeface="Avenir Medium"/>
                <a:cs typeface="Avenir Medium"/>
                <a:sym typeface="Avenir Medium"/>
              </a:rPr>
              <a:t>worth of gifts</a:t>
            </a:r>
            <a:r>
              <a:rPr lang="en-US" sz="3900" dirty="0">
                <a:solidFill>
                  <a:srgbClr val="FFFFFF"/>
                </a:solidFill>
                <a:latin typeface="Avenir Medium"/>
                <a:ea typeface="Avenir Medium"/>
                <a:cs typeface="Avenir Medium"/>
                <a:sym typeface="Avenir Medium"/>
              </a:rPr>
              <a:t>, continuing the trend of overly extravagant gifts for celebrity attendees.  </a:t>
            </a:r>
          </a:p>
          <a:p>
            <a:pPr algn="l" defTabSz="457200">
              <a:defRPr sz="1800">
                <a:solidFill>
                  <a:srgbClr val="000000"/>
                </a:solidFill>
              </a:defRPr>
            </a:pPr>
            <a:endParaRPr lang="en-US" sz="3900" dirty="0">
              <a:latin typeface="Avenir Medium"/>
              <a:ea typeface="Avenir Medium"/>
              <a:cs typeface="Avenir Medium"/>
              <a:sym typeface="Avenir Medium"/>
            </a:endParaRPr>
          </a:p>
          <a:p>
            <a:pPr algn="l" defTabSz="457200">
              <a:defRPr sz="1800">
                <a:solidFill>
                  <a:srgbClr val="000000"/>
                </a:solidFill>
              </a:defRPr>
            </a:pPr>
            <a:r>
              <a:rPr lang="en-US" sz="3900" dirty="0">
                <a:solidFill>
                  <a:srgbClr val="FFFFFF"/>
                </a:solidFill>
                <a:latin typeface="Avenir Medium"/>
                <a:ea typeface="Avenir Medium"/>
                <a:cs typeface="Avenir Medium"/>
                <a:sym typeface="Avenir Medium"/>
              </a:rPr>
              <a:t>This year’s estimates suggest the giveaways are worth more than $100,000, </a:t>
            </a:r>
            <a:r>
              <a:rPr lang="en-US" sz="3900" dirty="0">
                <a:solidFill>
                  <a:schemeClr val="tx1"/>
                </a:solidFill>
                <a:latin typeface="Avenir Medium"/>
                <a:ea typeface="Avenir Medium"/>
                <a:cs typeface="Avenir Medium"/>
                <a:sym typeface="Avenir Medium"/>
              </a:rPr>
              <a:t>including extra virgin olive oil infused with edible gold flakes and a plot of land in Scotland. Also included is an Orca-themed pool float from PETA in protest of Sea World.</a:t>
            </a:r>
            <a:endParaRPr sz="3900" dirty="0">
              <a:solidFill>
                <a:schemeClr val="tx1"/>
              </a:solidFill>
              <a:latin typeface="Avenir Medium"/>
              <a:ea typeface="Avenir Medium"/>
              <a:cs typeface="Avenir Medium"/>
              <a:sym typeface="Avenir Medium"/>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8" name="Shape 88"/>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9" name="Shape 89"/>
          <p:cNvSpPr/>
          <p:nvPr/>
        </p:nvSpPr>
        <p:spPr>
          <a:xfrm>
            <a:off x="660400" y="981670"/>
            <a:ext cx="11209867" cy="65964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l" defTabSz="397763">
              <a:defRPr sz="1800">
                <a:solidFill>
                  <a:srgbClr val="000000"/>
                </a:solidFill>
              </a:defRPr>
            </a:pPr>
            <a:r>
              <a:rPr lang="en-US" sz="3600" dirty="0">
                <a:solidFill>
                  <a:schemeClr val="tx1"/>
                </a:solidFill>
                <a:latin typeface="Avenir Medium"/>
                <a:ea typeface="Avenir Medium"/>
                <a:cs typeface="Avenir Medium"/>
                <a:sym typeface="Avenir Medium"/>
              </a:rPr>
              <a:t>In 2021, the Oscars nabbed around $115.3 million in advertising revenue, according to </a:t>
            </a:r>
            <a:r>
              <a:rPr lang="en-US" sz="3600" dirty="0">
                <a:solidFill>
                  <a:schemeClr val="tx1"/>
                </a:solidFill>
                <a:latin typeface="Avenir Medium"/>
                <a:ea typeface="Avenir Medium"/>
                <a:cs typeface="Avenir Medium"/>
                <a:sym typeface="Avenir Medium"/>
                <a:hlinkClick r:id="rId2">
                  <a:extLst>
                    <a:ext uri="{A12FA001-AC4F-418D-AE19-62706E023703}">
                      <ahyp:hlinkClr xmlns:ahyp="http://schemas.microsoft.com/office/drawing/2018/hyperlinkcolor" val="tx"/>
                    </a:ext>
                  </a:extLst>
                </a:hlinkClick>
              </a:rPr>
              <a:t>Kantar</a:t>
            </a:r>
            <a:r>
              <a:rPr lang="en-US" sz="3600" dirty="0">
                <a:solidFill>
                  <a:schemeClr val="tx1"/>
                </a:solidFill>
                <a:latin typeface="Avenir Medium"/>
                <a:ea typeface="Avenir Medium"/>
                <a:cs typeface="Avenir Medium"/>
                <a:sym typeface="Avenir Medium"/>
              </a:rPr>
              <a:t>, a tracker of ad spending. That was a 10.7% drop from the nearly $129.2 million ABC generated in ad sales from the Academy Awards broadcast the previous year.</a:t>
            </a:r>
            <a:endParaRPr sz="3600" dirty="0">
              <a:solidFill>
                <a:schemeClr val="tx1"/>
              </a:solidFill>
              <a:latin typeface="Avenir Medium"/>
              <a:ea typeface="Avenir Medium"/>
              <a:cs typeface="Avenir Medium"/>
              <a:sym typeface="Avenir Medium"/>
            </a:endParaRPr>
          </a:p>
        </p:txBody>
      </p:sp>
      <p:sp>
        <p:nvSpPr>
          <p:cNvPr id="90" name="Shape 90"/>
          <p:cNvSpPr>
            <a:spLocks noGrp="1"/>
          </p:cNvSpPr>
          <p:nvPr>
            <p:ph type="title"/>
          </p:nvPr>
        </p:nvSpPr>
        <p:spPr>
          <a:xfrm>
            <a:off x="660400" y="609600"/>
            <a:ext cx="9049657" cy="1854200"/>
          </a:xfrm>
          <a:prstGeom prst="rect">
            <a:avLst/>
          </a:prstGeom>
        </p:spPr>
        <p:txBody>
          <a:bodyPr>
            <a:normAutofit/>
          </a:bodyPr>
          <a:lstStyle>
            <a:lvl1pPr defTabSz="397256">
              <a:defRPr sz="6800" b="1" spc="1088">
                <a:solidFill>
                  <a:srgbClr val="FFF213"/>
                </a:solidFill>
                <a:latin typeface="Avenir Book"/>
                <a:ea typeface="Avenir Book"/>
                <a:cs typeface="Avenir Book"/>
                <a:sym typeface="Avenir Book"/>
              </a:defRPr>
            </a:lvl1pPr>
          </a:lstStyle>
          <a:p>
            <a:pPr lvl="0">
              <a:defRPr sz="1800" b="0" cap="none" spc="0">
                <a:solidFill>
                  <a:srgbClr val="000000"/>
                </a:solidFill>
              </a:defRPr>
            </a:pPr>
            <a:r>
              <a:rPr sz="6800" b="1" cap="all" spc="1088" dirty="0">
                <a:solidFill>
                  <a:srgbClr val="FFF213"/>
                </a:solidFill>
              </a:rPr>
              <a:t>$</a:t>
            </a:r>
            <a:r>
              <a:rPr lang="en-US" sz="6800" b="1" cap="all" spc="1088" dirty="0">
                <a:solidFill>
                  <a:srgbClr val="FFF213"/>
                </a:solidFill>
              </a:rPr>
              <a:t>115.3</a:t>
            </a:r>
            <a:r>
              <a:rPr sz="6800" b="1" cap="all" spc="1088" dirty="0">
                <a:solidFill>
                  <a:srgbClr val="FFF213"/>
                </a:solidFill>
              </a:rPr>
              <a:t> million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8" name="Shape 88"/>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9" name="Shape 89"/>
          <p:cNvSpPr/>
          <p:nvPr/>
        </p:nvSpPr>
        <p:spPr>
          <a:xfrm>
            <a:off x="660400" y="981670"/>
            <a:ext cx="11209867" cy="70447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l" defTabSz="397763">
              <a:defRPr sz="1800">
                <a:solidFill>
                  <a:srgbClr val="000000"/>
                </a:solidFill>
              </a:defRPr>
            </a:pPr>
            <a:r>
              <a:rPr lang="en-US" sz="3600" dirty="0">
                <a:solidFill>
                  <a:schemeClr val="tx1"/>
                </a:solidFill>
                <a:latin typeface="Avenir Medium"/>
                <a:ea typeface="Avenir Medium"/>
                <a:cs typeface="Avenir Medium"/>
                <a:sym typeface="Avenir Medium"/>
              </a:rPr>
              <a:t>According to </a:t>
            </a:r>
            <a:r>
              <a:rPr lang="en-US" sz="3600" i="1" dirty="0">
                <a:solidFill>
                  <a:schemeClr val="tx1"/>
                </a:solidFill>
                <a:latin typeface="Avenir Medium"/>
                <a:ea typeface="Avenir Medium"/>
                <a:cs typeface="Avenir Medium"/>
                <a:sym typeface="Avenir Medium"/>
              </a:rPr>
              <a:t>Variety</a:t>
            </a:r>
            <a:r>
              <a:rPr lang="en-US" sz="3600" dirty="0">
                <a:solidFill>
                  <a:schemeClr val="tx1"/>
                </a:solidFill>
                <a:latin typeface="Avenir Medium"/>
                <a:ea typeface="Avenir Medium"/>
                <a:cs typeface="Avenir Medium"/>
                <a:sym typeface="Avenir Medium"/>
              </a:rPr>
              <a:t>, ABC is charging between $1.7 million and $2.2 million per 30-second advertising spot in its broadcast of the 94</a:t>
            </a:r>
            <a:r>
              <a:rPr lang="en-US" sz="3600" baseline="30000" dirty="0">
                <a:solidFill>
                  <a:schemeClr val="tx1"/>
                </a:solidFill>
                <a:latin typeface="Avenir Medium"/>
                <a:ea typeface="Avenir Medium"/>
                <a:cs typeface="Avenir Medium"/>
                <a:sym typeface="Avenir Medium"/>
              </a:rPr>
              <a:t>th</a:t>
            </a:r>
            <a:r>
              <a:rPr lang="en-US" sz="3600" dirty="0">
                <a:solidFill>
                  <a:schemeClr val="tx1"/>
                </a:solidFill>
                <a:latin typeface="Avenir Medium"/>
                <a:ea typeface="Avenir Medium"/>
                <a:cs typeface="Avenir Medium"/>
                <a:sym typeface="Avenir Medium"/>
              </a:rPr>
              <a:t> annual Academy Awards.  That’s down from the $2.8 million they reportedly charged four years ago.</a:t>
            </a:r>
            <a:endParaRPr sz="3600" dirty="0">
              <a:solidFill>
                <a:schemeClr val="tx1"/>
              </a:solidFill>
              <a:latin typeface="Avenir Medium"/>
              <a:ea typeface="Avenir Medium"/>
              <a:cs typeface="Avenir Medium"/>
              <a:sym typeface="Avenir Medium"/>
            </a:endParaRPr>
          </a:p>
        </p:txBody>
      </p:sp>
      <p:sp>
        <p:nvSpPr>
          <p:cNvPr id="90" name="Shape 90"/>
          <p:cNvSpPr>
            <a:spLocks noGrp="1"/>
          </p:cNvSpPr>
          <p:nvPr>
            <p:ph type="title"/>
          </p:nvPr>
        </p:nvSpPr>
        <p:spPr>
          <a:xfrm>
            <a:off x="660400" y="609600"/>
            <a:ext cx="7768233" cy="1854200"/>
          </a:xfrm>
          <a:prstGeom prst="rect">
            <a:avLst/>
          </a:prstGeom>
        </p:spPr>
        <p:txBody>
          <a:bodyPr/>
          <a:lstStyle>
            <a:lvl1pPr defTabSz="397256">
              <a:defRPr sz="6800" b="1" spc="1088">
                <a:solidFill>
                  <a:srgbClr val="FFF213"/>
                </a:solidFill>
                <a:latin typeface="Avenir Book"/>
                <a:ea typeface="Avenir Book"/>
                <a:cs typeface="Avenir Book"/>
                <a:sym typeface="Avenir Book"/>
              </a:defRPr>
            </a:lvl1pPr>
          </a:lstStyle>
          <a:p>
            <a:pPr lvl="0">
              <a:defRPr sz="1800" b="0" cap="none" spc="0">
                <a:solidFill>
                  <a:srgbClr val="000000"/>
                </a:solidFill>
              </a:defRPr>
            </a:pPr>
            <a:r>
              <a:rPr sz="6800" b="1" cap="all" spc="1088" dirty="0">
                <a:solidFill>
                  <a:srgbClr val="FFF213"/>
                </a:solidFill>
              </a:rPr>
              <a:t>$</a:t>
            </a:r>
            <a:r>
              <a:rPr lang="en-US" sz="6800" b="1" cap="all" spc="1088" dirty="0">
                <a:solidFill>
                  <a:srgbClr val="FFF213"/>
                </a:solidFill>
              </a:rPr>
              <a:t>2.2</a:t>
            </a:r>
            <a:r>
              <a:rPr sz="6800" b="1" cap="all" spc="1088" dirty="0">
                <a:solidFill>
                  <a:srgbClr val="FFF213"/>
                </a:solidFill>
              </a:rPr>
              <a:t> million </a:t>
            </a:r>
          </a:p>
        </p:txBody>
      </p:sp>
    </p:spTree>
    <p:extLst>
      <p:ext uri="{BB962C8B-B14F-4D97-AF65-F5344CB8AC3E}">
        <p14:creationId xmlns:p14="http://schemas.microsoft.com/office/powerpoint/2010/main" val="216940148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8" name="Shape 88"/>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9" name="Shape 89"/>
          <p:cNvSpPr/>
          <p:nvPr/>
        </p:nvSpPr>
        <p:spPr>
          <a:xfrm>
            <a:off x="660400" y="981670"/>
            <a:ext cx="11209867" cy="70447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l" defTabSz="397763">
              <a:defRPr sz="1800">
                <a:solidFill>
                  <a:srgbClr val="000000"/>
                </a:solidFill>
              </a:defRPr>
            </a:pPr>
            <a:r>
              <a:rPr lang="en-US" sz="3600" dirty="0">
                <a:solidFill>
                  <a:schemeClr val="tx1"/>
                </a:solidFill>
                <a:latin typeface="Avenir Medium"/>
                <a:ea typeface="Avenir Medium"/>
                <a:cs typeface="Avenir Medium"/>
                <a:sym typeface="Avenir Medium"/>
              </a:rPr>
              <a:t>Despite the recent trend of declining ratings and high price tag, ABC has reportedly sold out of advertising inventory for this year’s show.</a:t>
            </a:r>
            <a:endParaRPr sz="3600" dirty="0">
              <a:solidFill>
                <a:schemeClr val="tx1"/>
              </a:solidFill>
              <a:latin typeface="Avenir Medium"/>
              <a:ea typeface="Avenir Medium"/>
              <a:cs typeface="Avenir Medium"/>
              <a:sym typeface="Avenir Medium"/>
            </a:endParaRPr>
          </a:p>
        </p:txBody>
      </p:sp>
      <p:sp>
        <p:nvSpPr>
          <p:cNvPr id="90" name="Shape 90"/>
          <p:cNvSpPr>
            <a:spLocks noGrp="1"/>
          </p:cNvSpPr>
          <p:nvPr>
            <p:ph type="title"/>
          </p:nvPr>
        </p:nvSpPr>
        <p:spPr>
          <a:xfrm>
            <a:off x="660400" y="609600"/>
            <a:ext cx="7768233" cy="1854200"/>
          </a:xfrm>
          <a:prstGeom prst="rect">
            <a:avLst/>
          </a:prstGeom>
        </p:spPr>
        <p:txBody>
          <a:bodyPr/>
          <a:lstStyle>
            <a:lvl1pPr defTabSz="397256">
              <a:defRPr sz="6800" b="1" spc="1088">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6800" b="1" cap="all" spc="1088" dirty="0">
                <a:solidFill>
                  <a:srgbClr val="FFF213"/>
                </a:solidFill>
              </a:rPr>
              <a:t>0</a:t>
            </a:r>
            <a:endParaRPr sz="6800" b="1" cap="all" spc="1088" dirty="0">
              <a:solidFill>
                <a:srgbClr val="FFF213"/>
              </a:solidFill>
            </a:endParaRPr>
          </a:p>
        </p:txBody>
      </p:sp>
    </p:spTree>
    <p:extLst>
      <p:ext uri="{BB962C8B-B14F-4D97-AF65-F5344CB8AC3E}">
        <p14:creationId xmlns:p14="http://schemas.microsoft.com/office/powerpoint/2010/main" val="359016663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lvl1pPr defTabSz="327152">
              <a:defRPr sz="5600" b="1" spc="896">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5600" b="1" cap="all" spc="896" dirty="0">
                <a:solidFill>
                  <a:srgbClr val="FFF213"/>
                </a:solidFill>
              </a:rPr>
              <a:t>5</a:t>
            </a:r>
            <a:endParaRPr sz="5600" b="1" cap="all" spc="896" dirty="0">
              <a:solidFill>
                <a:srgbClr val="FFF213"/>
              </a:solidFill>
            </a:endParaRPr>
          </a:p>
        </p:txBody>
      </p:sp>
      <p:sp>
        <p:nvSpPr>
          <p:cNvPr id="41" name="Shape 41"/>
          <p:cNvSpPr>
            <a:spLocks noGrp="1"/>
          </p:cNvSpPr>
          <p:nvPr>
            <p:ph type="body" idx="1"/>
          </p:nvPr>
        </p:nvSpPr>
        <p:spPr>
          <a:xfrm>
            <a:off x="660400" y="2332567"/>
            <a:ext cx="10972800" cy="2882900"/>
          </a:xfrm>
          <a:prstGeom prst="rect">
            <a:avLst/>
          </a:prstGeom>
        </p:spPr>
        <p:txBody>
          <a:bodyPr/>
          <a:lstStyle>
            <a:lvl1pPr marL="0" indent="0" defTabSz="457200">
              <a:spcBef>
                <a:spcPts val="0"/>
              </a:spcBef>
              <a:buClrTx/>
              <a:buSzTx/>
              <a:buNone/>
              <a:defRPr sz="3900">
                <a:latin typeface="Avenir Medium"/>
                <a:ea typeface="Avenir Medium"/>
                <a:cs typeface="Avenir Medium"/>
                <a:sym typeface="Avenir Medium"/>
              </a:defRPr>
            </a:lvl1pPr>
          </a:lstStyle>
          <a:p>
            <a:pPr lvl="0">
              <a:defRPr sz="1800">
                <a:solidFill>
                  <a:srgbClr val="000000"/>
                </a:solidFill>
              </a:defRPr>
            </a:pPr>
            <a:r>
              <a:rPr lang="en-US" sz="3900" dirty="0">
                <a:solidFill>
                  <a:srgbClr val="FFFFFF"/>
                </a:solidFill>
              </a:rPr>
              <a:t>The 2022 Academy Awards will mark just the 5</a:t>
            </a:r>
            <a:r>
              <a:rPr lang="en-US" sz="3900" baseline="30000" dirty="0">
                <a:solidFill>
                  <a:srgbClr val="FFFFFF"/>
                </a:solidFill>
              </a:rPr>
              <a:t>th</a:t>
            </a:r>
            <a:r>
              <a:rPr lang="en-US" sz="3900" dirty="0">
                <a:solidFill>
                  <a:srgbClr val="FFFFFF"/>
                </a:solidFill>
              </a:rPr>
              <a:t> time in history that the show was postponed.</a:t>
            </a:r>
            <a:endParaRPr sz="3900" dirty="0">
              <a:solidFill>
                <a:srgbClr val="FFFFFF"/>
              </a:solidFill>
            </a:endParaRPr>
          </a:p>
        </p:txBody>
      </p:sp>
      <p:pic>
        <p:nvPicPr>
          <p:cNvPr id="1026" name="Picture 2" descr="Oscar Talk 2019 : Jacob Burns Film Center">
            <a:extLst>
              <a:ext uri="{FF2B5EF4-FFF2-40B4-BE49-F238E27FC236}">
                <a16:creationId xmlns:a16="http://schemas.microsoft.com/office/drawing/2014/main" id="{9D6F53B8-368E-F445-AEA0-224A793076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157" b="24537"/>
          <a:stretch/>
        </p:blipFill>
        <p:spPr bwMode="auto">
          <a:xfrm>
            <a:off x="0" y="5537200"/>
            <a:ext cx="13004800" cy="36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86840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52" name="Shape 52"/>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53" name="Shape 53"/>
          <p:cNvSpPr/>
          <p:nvPr/>
        </p:nvSpPr>
        <p:spPr>
          <a:xfrm>
            <a:off x="660400" y="2465784"/>
            <a:ext cx="5842000" cy="51014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l" defTabSz="425195">
              <a:defRPr sz="3627">
                <a:latin typeface="Avenir Medium"/>
                <a:ea typeface="Avenir Medium"/>
                <a:cs typeface="Avenir Medium"/>
                <a:sym typeface="Avenir Medium"/>
              </a:defRPr>
            </a:lvl1pPr>
          </a:lstStyle>
          <a:p>
            <a:pPr lvl="0">
              <a:defRPr sz="1800">
                <a:solidFill>
                  <a:srgbClr val="000000"/>
                </a:solidFill>
              </a:defRPr>
            </a:pPr>
            <a:r>
              <a:rPr lang="en-US" sz="3600" dirty="0">
                <a:solidFill>
                  <a:srgbClr val="FFFFFF"/>
                </a:solidFill>
              </a:rPr>
              <a:t>Advertising isn’t limited to television.  The cost for a one-page ad in the Hollywood Reporter during Oscar season comes in at $72,000.</a:t>
            </a:r>
            <a:endParaRPr sz="3600" dirty="0">
              <a:solidFill>
                <a:srgbClr val="FFFFFF"/>
              </a:solidFill>
            </a:endParaRPr>
          </a:p>
        </p:txBody>
      </p:sp>
      <p:sp>
        <p:nvSpPr>
          <p:cNvPr id="55" name="Shape 55"/>
          <p:cNvSpPr>
            <a:spLocks noGrp="1"/>
          </p:cNvSpPr>
          <p:nvPr>
            <p:ph type="title"/>
          </p:nvPr>
        </p:nvSpPr>
        <p:spPr>
          <a:xfrm>
            <a:off x="660400" y="609600"/>
            <a:ext cx="5334299" cy="1854200"/>
          </a:xfrm>
          <a:prstGeom prst="rect">
            <a:avLst/>
          </a:prstGeom>
        </p:spPr>
        <p:txBody>
          <a:bodyPr>
            <a:normAutofit/>
          </a:bodyPr>
          <a:lstStyle>
            <a:lvl1pPr defTabSz="292100">
              <a:defRPr sz="5000" b="1" spc="800">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7200" b="1" cap="all" spc="800" dirty="0">
                <a:solidFill>
                  <a:srgbClr val="FFF213"/>
                </a:solidFill>
              </a:rPr>
              <a:t>$72,000</a:t>
            </a:r>
            <a:r>
              <a:rPr sz="7200" b="1" cap="all" spc="800" dirty="0">
                <a:solidFill>
                  <a:srgbClr val="FFF213"/>
                </a:solidFill>
              </a:rPr>
              <a:t> </a:t>
            </a:r>
          </a:p>
        </p:txBody>
      </p:sp>
      <p:pic>
        <p:nvPicPr>
          <p:cNvPr id="6146" name="Picture 2" descr="http://www.hollywoodreporter.com/sites/default/files/thr_issue_07_ali_mahershala_cover_magazine_issue_19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1" y="1052116"/>
            <a:ext cx="4343399"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06498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52" name="Shape 52"/>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53" name="Shape 53"/>
          <p:cNvSpPr/>
          <p:nvPr/>
        </p:nvSpPr>
        <p:spPr>
          <a:xfrm>
            <a:off x="660399" y="2465784"/>
            <a:ext cx="6265333" cy="51014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l" defTabSz="425195">
              <a:defRPr sz="3627">
                <a:latin typeface="Avenir Medium"/>
                <a:ea typeface="Avenir Medium"/>
                <a:cs typeface="Avenir Medium"/>
                <a:sym typeface="Avenir Medium"/>
              </a:defRPr>
            </a:lvl1pPr>
          </a:lstStyle>
          <a:p>
            <a:pPr lvl="0">
              <a:defRPr sz="1800">
                <a:solidFill>
                  <a:srgbClr val="000000"/>
                </a:solidFill>
              </a:defRPr>
            </a:pPr>
            <a:r>
              <a:rPr lang="en-US" sz="3600" dirty="0">
                <a:solidFill>
                  <a:srgbClr val="FFFFFF"/>
                </a:solidFill>
              </a:rPr>
              <a:t>On average, a film will see a $9 million average increase in box office sales for winning an Oscar for Best Picture</a:t>
            </a:r>
            <a:endParaRPr sz="3600" dirty="0">
              <a:solidFill>
                <a:srgbClr val="FFFFFF"/>
              </a:solidFill>
            </a:endParaRPr>
          </a:p>
        </p:txBody>
      </p:sp>
      <p:sp>
        <p:nvSpPr>
          <p:cNvPr id="55" name="Shape 55"/>
          <p:cNvSpPr>
            <a:spLocks noGrp="1"/>
          </p:cNvSpPr>
          <p:nvPr>
            <p:ph type="title"/>
          </p:nvPr>
        </p:nvSpPr>
        <p:spPr>
          <a:xfrm>
            <a:off x="660400" y="609600"/>
            <a:ext cx="6038900" cy="1854200"/>
          </a:xfrm>
          <a:prstGeom prst="rect">
            <a:avLst/>
          </a:prstGeom>
        </p:spPr>
        <p:txBody>
          <a:bodyPr>
            <a:normAutofit/>
          </a:bodyPr>
          <a:lstStyle>
            <a:lvl1pPr defTabSz="292100">
              <a:defRPr sz="5000" b="1" spc="800">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7200" b="1" cap="all" spc="800" dirty="0">
                <a:solidFill>
                  <a:srgbClr val="FFF213"/>
                </a:solidFill>
              </a:rPr>
              <a:t>$9 million</a:t>
            </a:r>
            <a:r>
              <a:rPr sz="7200" b="1" cap="all" spc="800" dirty="0">
                <a:solidFill>
                  <a:srgbClr val="FFF213"/>
                </a:solidFill>
              </a:rPr>
              <a:t> </a:t>
            </a:r>
          </a:p>
        </p:txBody>
      </p:sp>
      <p:pic>
        <p:nvPicPr>
          <p:cNvPr id="2050" name="Picture 2" descr="Academy Awards - Wikipedia">
            <a:extLst>
              <a:ext uri="{FF2B5EF4-FFF2-40B4-BE49-F238E27FC236}">
                <a16:creationId xmlns:a16="http://schemas.microsoft.com/office/drawing/2014/main" id="{C41CC0AB-0C81-FC40-896B-86C563DB3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0046" y="2016654"/>
            <a:ext cx="3309653" cy="599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75736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8" name="Shape 88"/>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9" name="Shape 89"/>
          <p:cNvSpPr/>
          <p:nvPr/>
        </p:nvSpPr>
        <p:spPr>
          <a:xfrm>
            <a:off x="660400" y="1718271"/>
            <a:ext cx="11277600" cy="34463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lgn="l" defTabSz="397763">
              <a:defRPr sz="1800">
                <a:solidFill>
                  <a:srgbClr val="000000"/>
                </a:solidFill>
              </a:defRPr>
            </a:pPr>
            <a:r>
              <a:rPr lang="en-US" sz="3600" b="1" dirty="0">
                <a:solidFill>
                  <a:schemeClr val="tx1"/>
                </a:solidFill>
                <a:latin typeface="Avenir Book" panose="02000503020000020003" pitchFamily="2" charset="0"/>
              </a:rPr>
              <a:t>The total cost of production for this year’s Academy Awards?  It will cost a whopping $42.9 million to host the show </a:t>
            </a:r>
            <a:r>
              <a:rPr lang="en-US" sz="3600" b="1">
                <a:solidFill>
                  <a:schemeClr val="tx1"/>
                </a:solidFill>
                <a:latin typeface="Avenir Book" panose="02000503020000020003" pitchFamily="2" charset="0"/>
              </a:rPr>
              <a:t>ceremony in 2022.</a:t>
            </a:r>
            <a:endParaRPr sz="3600" b="1" dirty="0">
              <a:solidFill>
                <a:schemeClr val="tx1"/>
              </a:solidFill>
              <a:latin typeface="Avenir Book" panose="02000503020000020003" pitchFamily="2" charset="0"/>
              <a:ea typeface="Avenir Medium"/>
              <a:cs typeface="Avenir Medium"/>
              <a:sym typeface="Avenir Medium"/>
            </a:endParaRPr>
          </a:p>
        </p:txBody>
      </p:sp>
      <p:sp>
        <p:nvSpPr>
          <p:cNvPr id="90" name="Shape 90"/>
          <p:cNvSpPr>
            <a:spLocks noGrp="1"/>
          </p:cNvSpPr>
          <p:nvPr>
            <p:ph type="title"/>
          </p:nvPr>
        </p:nvSpPr>
        <p:spPr>
          <a:xfrm>
            <a:off x="660400" y="609600"/>
            <a:ext cx="7768233" cy="1854200"/>
          </a:xfrm>
          <a:prstGeom prst="rect">
            <a:avLst/>
          </a:prstGeom>
        </p:spPr>
        <p:txBody>
          <a:bodyPr/>
          <a:lstStyle>
            <a:lvl1pPr defTabSz="397256">
              <a:defRPr sz="6800" b="1" spc="1088">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6800" b="1" cap="all" spc="1088" dirty="0">
                <a:solidFill>
                  <a:srgbClr val="FFF213"/>
                </a:solidFill>
              </a:rPr>
              <a:t>$43 million</a:t>
            </a:r>
            <a:endParaRPr sz="6800" b="1" cap="all" spc="1088" dirty="0">
              <a:solidFill>
                <a:srgbClr val="FFF213"/>
              </a:solidFill>
            </a:endParaRPr>
          </a:p>
        </p:txBody>
      </p:sp>
      <p:pic>
        <p:nvPicPr>
          <p:cNvPr id="10" name="Picture 2" descr="Image result for los angeles">
            <a:extLst>
              <a:ext uri="{FF2B5EF4-FFF2-40B4-BE49-F238E27FC236}">
                <a16:creationId xmlns:a16="http://schemas.microsoft.com/office/drawing/2014/main" id="{3C222A68-BE64-DC4A-B183-C2196B22D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633" y="5451475"/>
            <a:ext cx="6096000" cy="367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14621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8" name="Shape 88"/>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9" name="Shape 89"/>
          <p:cNvSpPr/>
          <p:nvPr/>
        </p:nvSpPr>
        <p:spPr>
          <a:xfrm>
            <a:off x="660400" y="1970519"/>
            <a:ext cx="9870967" cy="65964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lgn="l" defTabSz="397763">
              <a:defRPr sz="1800">
                <a:solidFill>
                  <a:srgbClr val="000000"/>
                </a:solidFill>
              </a:defRPr>
            </a:pPr>
            <a:r>
              <a:rPr lang="en-US" sz="3600" b="1" dirty="0">
                <a:solidFill>
                  <a:schemeClr val="tx1"/>
                </a:solidFill>
                <a:latin typeface="Avenir Book" panose="02000503020000020003" pitchFamily="2" charset="0"/>
              </a:rPr>
              <a:t>Last year, 32% of the Oscar nominees were women, the highest percentage in the history of the Academy Awards</a:t>
            </a:r>
            <a:endParaRPr sz="3600" b="1" dirty="0">
              <a:solidFill>
                <a:schemeClr val="tx1"/>
              </a:solidFill>
              <a:latin typeface="Avenir Book" panose="02000503020000020003" pitchFamily="2" charset="0"/>
              <a:ea typeface="Avenir Medium"/>
              <a:cs typeface="Avenir Medium"/>
              <a:sym typeface="Avenir Medium"/>
            </a:endParaRPr>
          </a:p>
        </p:txBody>
      </p:sp>
      <p:sp>
        <p:nvSpPr>
          <p:cNvPr id="90" name="Shape 90"/>
          <p:cNvSpPr>
            <a:spLocks noGrp="1"/>
          </p:cNvSpPr>
          <p:nvPr>
            <p:ph type="title"/>
          </p:nvPr>
        </p:nvSpPr>
        <p:spPr>
          <a:xfrm>
            <a:off x="660400" y="609600"/>
            <a:ext cx="7768233" cy="1854200"/>
          </a:xfrm>
          <a:prstGeom prst="rect">
            <a:avLst/>
          </a:prstGeom>
        </p:spPr>
        <p:txBody>
          <a:bodyPr/>
          <a:lstStyle>
            <a:lvl1pPr defTabSz="397256">
              <a:defRPr sz="6800" b="1" spc="1088">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6800" b="1" cap="all" spc="1088" dirty="0">
                <a:solidFill>
                  <a:srgbClr val="FFF213"/>
                </a:solidFill>
              </a:rPr>
              <a:t>32%</a:t>
            </a:r>
            <a:endParaRPr sz="6800" b="1" cap="all" spc="1088" dirty="0">
              <a:solidFill>
                <a:srgbClr val="FFF213"/>
              </a:solidFill>
            </a:endParaRPr>
          </a:p>
        </p:txBody>
      </p:sp>
    </p:spTree>
    <p:extLst>
      <p:ext uri="{BB962C8B-B14F-4D97-AF65-F5344CB8AC3E}">
        <p14:creationId xmlns:p14="http://schemas.microsoft.com/office/powerpoint/2010/main" val="135138648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8" name="Shape 88"/>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9" name="Shape 89"/>
          <p:cNvSpPr/>
          <p:nvPr/>
        </p:nvSpPr>
        <p:spPr>
          <a:xfrm>
            <a:off x="660400" y="1970519"/>
            <a:ext cx="9870967" cy="65964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l" defTabSz="397763">
              <a:defRPr sz="1800">
                <a:solidFill>
                  <a:srgbClr val="000000"/>
                </a:solidFill>
              </a:defRPr>
            </a:pPr>
            <a:r>
              <a:rPr lang="en-US" sz="3600" b="1" dirty="0">
                <a:solidFill>
                  <a:schemeClr val="tx1"/>
                </a:solidFill>
                <a:latin typeface="Avenir Book" panose="02000503020000020003" pitchFamily="2" charset="0"/>
              </a:rPr>
              <a:t>Based on data from </a:t>
            </a:r>
            <a:r>
              <a:rPr lang="en-US" sz="3600" b="1" dirty="0">
                <a:solidFill>
                  <a:schemeClr val="tx1"/>
                </a:solidFill>
                <a:latin typeface="Avenir Book" panose="02000503020000020003" pitchFamily="2" charset="0"/>
                <a:hlinkClick r:id="rId2">
                  <a:extLst>
                    <a:ext uri="{A12FA001-AC4F-418D-AE19-62706E023703}">
                      <ahyp:hlinkClr xmlns:ahyp="http://schemas.microsoft.com/office/drawing/2018/hyperlinkcolor" val="tx"/>
                    </a:ext>
                  </a:extLst>
                </a:hlinkClick>
              </a:rPr>
              <a:t>TheWrap</a:t>
            </a:r>
            <a:r>
              <a:rPr lang="en-US" sz="3600" b="1" dirty="0">
                <a:solidFill>
                  <a:schemeClr val="tx1"/>
                </a:solidFill>
                <a:latin typeface="Avenir Book" panose="02000503020000020003" pitchFamily="2" charset="0"/>
              </a:rPr>
              <a:t>, 65 of the 229 individual nominees from 2022's crop of nominated films are women, or 28.3%, the lowest number in three years. </a:t>
            </a:r>
            <a:endParaRPr sz="3600" b="1" dirty="0">
              <a:solidFill>
                <a:schemeClr val="tx1"/>
              </a:solidFill>
              <a:latin typeface="Avenir Book" panose="02000503020000020003" pitchFamily="2" charset="0"/>
              <a:ea typeface="Avenir Medium"/>
              <a:cs typeface="Avenir Medium"/>
              <a:sym typeface="Avenir Medium"/>
            </a:endParaRPr>
          </a:p>
        </p:txBody>
      </p:sp>
      <p:sp>
        <p:nvSpPr>
          <p:cNvPr id="90" name="Shape 90"/>
          <p:cNvSpPr>
            <a:spLocks noGrp="1"/>
          </p:cNvSpPr>
          <p:nvPr>
            <p:ph type="title"/>
          </p:nvPr>
        </p:nvSpPr>
        <p:spPr>
          <a:xfrm>
            <a:off x="660400" y="609600"/>
            <a:ext cx="7768233" cy="1854200"/>
          </a:xfrm>
          <a:prstGeom prst="rect">
            <a:avLst/>
          </a:prstGeom>
        </p:spPr>
        <p:txBody>
          <a:bodyPr/>
          <a:lstStyle>
            <a:lvl1pPr defTabSz="397256">
              <a:defRPr sz="6800" b="1" spc="1088">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6800" b="1" cap="all" spc="1088" dirty="0">
                <a:solidFill>
                  <a:srgbClr val="FFF213"/>
                </a:solidFill>
              </a:rPr>
              <a:t>28.3%</a:t>
            </a:r>
            <a:endParaRPr sz="6800" b="1" cap="all" spc="1088" dirty="0">
              <a:solidFill>
                <a:srgbClr val="FFF213"/>
              </a:solidFill>
            </a:endParaRPr>
          </a:p>
        </p:txBody>
      </p:sp>
    </p:spTree>
    <p:extLst>
      <p:ext uri="{BB962C8B-B14F-4D97-AF65-F5344CB8AC3E}">
        <p14:creationId xmlns:p14="http://schemas.microsoft.com/office/powerpoint/2010/main" val="25305128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118" name="Shape 118"/>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119" name="Shape 119"/>
          <p:cNvSpPr/>
          <p:nvPr/>
        </p:nvSpPr>
        <p:spPr>
          <a:xfrm>
            <a:off x="660401" y="940515"/>
            <a:ext cx="8742392" cy="488111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l" defTabSz="457200">
              <a:defRPr sz="3900">
                <a:latin typeface="Avenir Medium"/>
                <a:ea typeface="Avenir Medium"/>
                <a:cs typeface="Avenir Medium"/>
                <a:sym typeface="Avenir Medium"/>
              </a:defRPr>
            </a:lvl1pPr>
          </a:lstStyle>
          <a:p>
            <a:pPr lvl="0">
              <a:defRPr sz="1800">
                <a:solidFill>
                  <a:srgbClr val="000000"/>
                </a:solidFill>
              </a:defRPr>
            </a:pPr>
            <a:r>
              <a:rPr lang="en-US" sz="3900" dirty="0">
                <a:solidFill>
                  <a:srgbClr val="FFFFFF"/>
                </a:solidFill>
              </a:rPr>
              <a:t>According to Variety, Oscar campaign budgets for films seeking nominations in multiple categories can run from $10 to $20 million</a:t>
            </a:r>
            <a:endParaRPr sz="3900" dirty="0">
              <a:solidFill>
                <a:srgbClr val="FFFFFF"/>
              </a:solidFill>
            </a:endParaRPr>
          </a:p>
        </p:txBody>
      </p:sp>
      <p:sp>
        <p:nvSpPr>
          <p:cNvPr id="120" name="Shape 120"/>
          <p:cNvSpPr>
            <a:spLocks noGrp="1"/>
          </p:cNvSpPr>
          <p:nvPr>
            <p:ph type="title"/>
          </p:nvPr>
        </p:nvSpPr>
        <p:spPr>
          <a:xfrm>
            <a:off x="660400" y="609600"/>
            <a:ext cx="8997950" cy="1854200"/>
          </a:xfrm>
          <a:prstGeom prst="rect">
            <a:avLst/>
          </a:prstGeom>
        </p:spPr>
        <p:txBody>
          <a:bodyPr>
            <a:normAutofit fontScale="90000"/>
          </a:bodyPr>
          <a:lstStyle>
            <a:lvl1pPr>
              <a:defRPr sz="10000" b="1" spc="1600">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6600" b="1" cap="all" spc="1600" dirty="0">
                <a:solidFill>
                  <a:srgbClr val="FFF213"/>
                </a:solidFill>
              </a:rPr>
              <a:t>$10-20 million</a:t>
            </a:r>
            <a:endParaRPr sz="6600" b="1" cap="all" spc="1600" dirty="0">
              <a:solidFill>
                <a:srgbClr val="FFF213"/>
              </a:solidFill>
            </a:endParaRPr>
          </a:p>
        </p:txBody>
      </p:sp>
      <p:pic>
        <p:nvPicPr>
          <p:cNvPr id="2050" name="Picture 2" descr="Image result for oscars nominations">
            <a:extLst>
              <a:ext uri="{FF2B5EF4-FFF2-40B4-BE49-F238E27FC236}">
                <a16:creationId xmlns:a16="http://schemas.microsoft.com/office/drawing/2014/main" id="{10EFE97D-33AC-4627-89E4-80E2E03DB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409" y="5124211"/>
            <a:ext cx="7146293" cy="4019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99461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118" name="Shape 118"/>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119" name="Shape 119"/>
          <p:cNvSpPr/>
          <p:nvPr/>
        </p:nvSpPr>
        <p:spPr>
          <a:xfrm>
            <a:off x="605124" y="1354583"/>
            <a:ext cx="8142001" cy="488111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l" defTabSz="457200">
              <a:defRPr sz="3900">
                <a:latin typeface="Avenir Medium"/>
                <a:ea typeface="Avenir Medium"/>
                <a:cs typeface="Avenir Medium"/>
                <a:sym typeface="Avenir Medium"/>
              </a:defRPr>
            </a:lvl1pPr>
          </a:lstStyle>
          <a:p>
            <a:pPr lvl="0">
              <a:defRPr sz="1800">
                <a:solidFill>
                  <a:srgbClr val="000000"/>
                </a:solidFill>
              </a:defRPr>
            </a:pPr>
            <a:r>
              <a:rPr lang="en-US" sz="3900" dirty="0">
                <a:solidFill>
                  <a:srgbClr val="FFFFFF"/>
                </a:solidFill>
              </a:rPr>
              <a:t>According to reports, the greater Los Angeles area’s economy receives a $130 million boost annually from hosting the Academy Awards</a:t>
            </a:r>
            <a:endParaRPr sz="3900" dirty="0">
              <a:solidFill>
                <a:srgbClr val="FFFFFF"/>
              </a:solidFill>
            </a:endParaRPr>
          </a:p>
        </p:txBody>
      </p:sp>
      <p:sp>
        <p:nvSpPr>
          <p:cNvPr id="120" name="Shape 120"/>
          <p:cNvSpPr>
            <a:spLocks noGrp="1"/>
          </p:cNvSpPr>
          <p:nvPr>
            <p:ph type="title"/>
          </p:nvPr>
        </p:nvSpPr>
        <p:spPr>
          <a:xfrm>
            <a:off x="660400" y="609600"/>
            <a:ext cx="8997950" cy="1854200"/>
          </a:xfrm>
          <a:prstGeom prst="rect">
            <a:avLst/>
          </a:prstGeom>
        </p:spPr>
        <p:txBody>
          <a:bodyPr>
            <a:normAutofit/>
          </a:bodyPr>
          <a:lstStyle>
            <a:lvl1pPr>
              <a:defRPr sz="10000" b="1" spc="1600">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6600" b="1" cap="all" spc="1600" dirty="0">
                <a:solidFill>
                  <a:srgbClr val="FFF213"/>
                </a:solidFill>
              </a:rPr>
              <a:t>$130 million</a:t>
            </a:r>
            <a:endParaRPr sz="6600" b="1" cap="all" spc="1600" dirty="0">
              <a:solidFill>
                <a:srgbClr val="FFF213"/>
              </a:solidFill>
            </a:endParaRPr>
          </a:p>
        </p:txBody>
      </p:sp>
      <p:pic>
        <p:nvPicPr>
          <p:cNvPr id="7170" name="Picture 2" descr="Image result for los ange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400" y="5743574"/>
            <a:ext cx="6096000" cy="36766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raining cash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0376" y="5664201"/>
            <a:ext cx="2019300" cy="13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81935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p>
            <a:pPr lvl="0" defTabSz="490727">
              <a:defRPr sz="1800" cap="none" spc="0">
                <a:solidFill>
                  <a:srgbClr val="000000"/>
                </a:solidFill>
              </a:defRPr>
            </a:pPr>
            <a:r>
              <a:rPr sz="6132" b="1" cap="all" spc="981">
                <a:solidFill>
                  <a:srgbClr val="FFFFFF"/>
                </a:solidFill>
                <a:latin typeface="Avenir Book"/>
                <a:ea typeface="Avenir Book"/>
                <a:cs typeface="Avenir Book"/>
                <a:sym typeface="Avenir Book"/>
              </a:rPr>
              <a:t>questions for class</a:t>
            </a:r>
          </a:p>
          <a:p>
            <a:pPr lvl="0" defTabSz="490727">
              <a:defRPr sz="1800" cap="none" spc="0">
                <a:solidFill>
                  <a:srgbClr val="000000"/>
                </a:solidFill>
              </a:defRPr>
            </a:pPr>
            <a:r>
              <a:rPr sz="6132" b="1" cap="all" spc="981">
                <a:solidFill>
                  <a:srgbClr val="FFFFFF"/>
                </a:solidFill>
                <a:latin typeface="Avenir Book"/>
                <a:ea typeface="Avenir Book"/>
                <a:cs typeface="Avenir Book"/>
                <a:sym typeface="Avenir Book"/>
              </a:rPr>
              <a:t>discussion</a:t>
            </a:r>
          </a:p>
        </p:txBody>
      </p:sp>
      <p:sp>
        <p:nvSpPr>
          <p:cNvPr id="124" name="Shape 124"/>
          <p:cNvSpPr>
            <a:spLocks noGrp="1"/>
          </p:cNvSpPr>
          <p:nvPr>
            <p:ph type="body" idx="1"/>
          </p:nvPr>
        </p:nvSpPr>
        <p:spPr>
          <a:prstGeom prst="rect">
            <a:avLst/>
          </a:prstGeom>
        </p:spPr>
        <p:txBody>
          <a:bodyPr/>
          <a:lstStyle>
            <a:lvl1pPr>
              <a:defRPr sz="4200" b="1" spc="672">
                <a:solidFill>
                  <a:srgbClr val="FFE814"/>
                </a:solidFill>
              </a:defRPr>
            </a:lvl1pPr>
          </a:lstStyle>
          <a:p>
            <a:pPr lvl="0">
              <a:defRPr sz="1800" b="0" cap="none" spc="0">
                <a:solidFill>
                  <a:srgbClr val="000000"/>
                </a:solidFill>
              </a:defRPr>
            </a:pPr>
            <a:r>
              <a:rPr sz="4200" b="1" cap="all" spc="672">
                <a:solidFill>
                  <a:srgbClr val="FFE814"/>
                </a:solidFill>
              </a:rPr>
              <a:t>The Academy Awards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508000" y="1803400"/>
            <a:ext cx="11684000" cy="7213600"/>
          </a:xfrm>
          <a:prstGeom prst="rect">
            <a:avLst/>
          </a:prstGeom>
        </p:spPr>
        <p:txBody>
          <a:bodyPr/>
          <a:lstStyle/>
          <a:p>
            <a:pPr lvl="0" defTabSz="519937">
              <a:defRPr sz="1800" cap="none" spc="0">
                <a:solidFill>
                  <a:srgbClr val="000000"/>
                </a:solidFill>
              </a:defRPr>
            </a:pPr>
            <a:r>
              <a:rPr sz="3382" cap="all" spc="541" dirty="0">
                <a:solidFill>
                  <a:srgbClr val="FFFFFF"/>
                </a:solidFill>
              </a:rPr>
              <a:t>1) Why do advertisers spend so much advertising during the academy awards</a:t>
            </a:r>
          </a:p>
          <a:p>
            <a:pPr lvl="0" defTabSz="519937">
              <a:defRPr sz="1800" cap="none" spc="0">
                <a:solidFill>
                  <a:srgbClr val="000000"/>
                </a:solidFill>
              </a:defRPr>
            </a:pPr>
            <a:endParaRPr sz="3382" cap="all" spc="541" dirty="0">
              <a:solidFill>
                <a:srgbClr val="FFFFFF"/>
              </a:solidFill>
            </a:endParaRPr>
          </a:p>
          <a:p>
            <a:pPr lvl="0" defTabSz="519937">
              <a:defRPr sz="1800" cap="none" spc="0">
                <a:solidFill>
                  <a:srgbClr val="000000"/>
                </a:solidFill>
              </a:defRPr>
            </a:pPr>
            <a:r>
              <a:rPr sz="3382" cap="all" spc="541" dirty="0">
                <a:solidFill>
                  <a:srgbClr val="FFFFFF"/>
                </a:solidFill>
              </a:rPr>
              <a:t>2) Why do you think the academy refuses to allow winners to sell their statue?</a:t>
            </a:r>
          </a:p>
          <a:p>
            <a:pPr lvl="0" defTabSz="519937">
              <a:defRPr sz="1800" cap="none" spc="0">
                <a:solidFill>
                  <a:srgbClr val="000000"/>
                </a:solidFill>
              </a:defRPr>
            </a:pPr>
            <a:endParaRPr sz="3382" cap="all" spc="541" dirty="0">
              <a:solidFill>
                <a:srgbClr val="FFFFFF"/>
              </a:solidFill>
            </a:endParaRPr>
          </a:p>
          <a:p>
            <a:pPr lvl="0" defTabSz="519937">
              <a:defRPr sz="1800" cap="none" spc="0">
                <a:solidFill>
                  <a:srgbClr val="000000"/>
                </a:solidFill>
              </a:defRPr>
            </a:pPr>
            <a:r>
              <a:rPr sz="3382" cap="all" spc="541" dirty="0">
                <a:solidFill>
                  <a:srgbClr val="FFFFFF"/>
                </a:solidFill>
              </a:rPr>
              <a:t>3) How do you think social media influences the way marketers approach award shows like the </a:t>
            </a:r>
            <a:r>
              <a:rPr sz="3382" cap="all" spc="541" dirty="0" err="1">
                <a:solidFill>
                  <a:srgbClr val="FFFFFF"/>
                </a:solidFill>
              </a:rPr>
              <a:t>oscars</a:t>
            </a:r>
            <a:r>
              <a:rPr sz="3382" cap="all" spc="541" dirty="0">
                <a:solidFill>
                  <a:srgbClr val="FFFFFF"/>
                </a:solidFill>
              </a:rPr>
              <a:t>?</a:t>
            </a:r>
          </a:p>
        </p:txBody>
      </p:sp>
      <p:sp>
        <p:nvSpPr>
          <p:cNvPr id="127" name="Shape 127"/>
          <p:cNvSpPr>
            <a:spLocks noGrp="1"/>
          </p:cNvSpPr>
          <p:nvPr>
            <p:ph type="body" idx="1"/>
          </p:nvPr>
        </p:nvSpPr>
        <p:spPr>
          <a:xfrm>
            <a:off x="508000" y="355600"/>
            <a:ext cx="11684000" cy="1147019"/>
          </a:xfrm>
          <a:prstGeom prst="rect">
            <a:avLst/>
          </a:prstGeom>
        </p:spPr>
        <p:txBody>
          <a:bodyPr/>
          <a:lstStyle>
            <a:lvl1pPr defTabSz="578358">
              <a:defRPr sz="5841" b="1" spc="934">
                <a:solidFill>
                  <a:srgbClr val="FFE814"/>
                </a:solidFill>
              </a:defRPr>
            </a:lvl1pPr>
          </a:lstStyle>
          <a:p>
            <a:pPr lvl="0">
              <a:defRPr sz="1800" b="0" cap="none" spc="0">
                <a:solidFill>
                  <a:srgbClr val="000000"/>
                </a:solidFill>
              </a:defRPr>
            </a:pPr>
            <a:r>
              <a:rPr sz="5841" b="1" cap="all" spc="934">
                <a:solidFill>
                  <a:srgbClr val="FFE814"/>
                </a:solidFill>
              </a:rPr>
              <a:t>discussion questions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508000" y="1803400"/>
            <a:ext cx="11684000" cy="7213600"/>
          </a:xfrm>
          <a:prstGeom prst="rect">
            <a:avLst/>
          </a:prstGeom>
        </p:spPr>
        <p:txBody>
          <a:bodyPr/>
          <a:lstStyle/>
          <a:p>
            <a:pPr lvl="0" defTabSz="479044">
              <a:defRPr sz="1800" cap="none" spc="0">
                <a:solidFill>
                  <a:srgbClr val="000000"/>
                </a:solidFill>
              </a:defRPr>
            </a:pPr>
            <a:r>
              <a:rPr sz="3116" cap="all" spc="498">
                <a:solidFill>
                  <a:srgbClr val="FFFFFF"/>
                </a:solidFill>
              </a:rPr>
              <a:t>4) What kind of economic impact can winning an academy award have on a particular film?</a:t>
            </a:r>
          </a:p>
          <a:p>
            <a:pPr lvl="0" defTabSz="479044">
              <a:defRPr sz="1800" cap="none" spc="0">
                <a:solidFill>
                  <a:srgbClr val="000000"/>
                </a:solidFill>
              </a:defRPr>
            </a:pPr>
            <a:endParaRPr sz="3116" cap="all" spc="498">
              <a:solidFill>
                <a:srgbClr val="FFFFFF"/>
              </a:solidFill>
            </a:endParaRPr>
          </a:p>
          <a:p>
            <a:pPr lvl="0" defTabSz="479044">
              <a:defRPr sz="1800" cap="none" spc="0">
                <a:solidFill>
                  <a:srgbClr val="000000"/>
                </a:solidFill>
              </a:defRPr>
            </a:pPr>
            <a:r>
              <a:rPr sz="3116" cap="all" spc="498">
                <a:solidFill>
                  <a:srgbClr val="FFFFFF"/>
                </a:solidFill>
              </a:rPr>
              <a:t>5) What kind of economic impact can winning an academy award have on the career for individual winners (producers, directors, screenwriters, actors, actresses etc.)?</a:t>
            </a:r>
          </a:p>
          <a:p>
            <a:pPr lvl="0" defTabSz="479044">
              <a:defRPr sz="1800" cap="none" spc="0">
                <a:solidFill>
                  <a:srgbClr val="000000"/>
                </a:solidFill>
              </a:defRPr>
            </a:pPr>
            <a:endParaRPr sz="3116" cap="all" spc="498">
              <a:solidFill>
                <a:srgbClr val="FFFFFF"/>
              </a:solidFill>
            </a:endParaRPr>
          </a:p>
          <a:p>
            <a:pPr lvl="0" defTabSz="479044">
              <a:defRPr sz="1800" cap="none" spc="0">
                <a:solidFill>
                  <a:srgbClr val="000000"/>
                </a:solidFill>
              </a:defRPr>
            </a:pPr>
            <a:r>
              <a:rPr sz="3116" cap="all" spc="498">
                <a:solidFill>
                  <a:srgbClr val="FFFFFF"/>
                </a:solidFill>
              </a:rPr>
              <a:t>6) how do you think the idea of viewers throwing oscars parties might influence marketers of particular brands?</a:t>
            </a:r>
          </a:p>
        </p:txBody>
      </p:sp>
      <p:sp>
        <p:nvSpPr>
          <p:cNvPr id="130" name="Shape 130"/>
          <p:cNvSpPr>
            <a:spLocks noGrp="1"/>
          </p:cNvSpPr>
          <p:nvPr>
            <p:ph type="body" idx="1"/>
          </p:nvPr>
        </p:nvSpPr>
        <p:spPr>
          <a:xfrm>
            <a:off x="508000" y="355600"/>
            <a:ext cx="11684000" cy="1147019"/>
          </a:xfrm>
          <a:prstGeom prst="rect">
            <a:avLst/>
          </a:prstGeom>
        </p:spPr>
        <p:txBody>
          <a:bodyPr/>
          <a:lstStyle>
            <a:lvl1pPr defTabSz="578358">
              <a:defRPr sz="5841" b="1" spc="934">
                <a:solidFill>
                  <a:srgbClr val="FFE814"/>
                </a:solidFill>
              </a:defRPr>
            </a:lvl1pPr>
          </a:lstStyle>
          <a:p>
            <a:pPr lvl="0">
              <a:defRPr sz="1800" b="0" cap="none" spc="0">
                <a:solidFill>
                  <a:srgbClr val="000000"/>
                </a:solidFill>
              </a:defRPr>
            </a:pPr>
            <a:r>
              <a:rPr sz="5841" b="1" cap="all" spc="934">
                <a:solidFill>
                  <a:srgbClr val="FFE814"/>
                </a:solidFill>
              </a:rPr>
              <a:t>discussion questions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lvl1pPr defTabSz="327152">
              <a:defRPr sz="5600" b="1" spc="896">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5600" b="1" cap="all" spc="896" dirty="0">
                <a:solidFill>
                  <a:srgbClr val="FFF213"/>
                </a:solidFill>
              </a:rPr>
              <a:t>2</a:t>
            </a:r>
            <a:endParaRPr sz="5600" b="1" cap="all" spc="896" dirty="0">
              <a:solidFill>
                <a:srgbClr val="FFF213"/>
              </a:solidFill>
            </a:endParaRPr>
          </a:p>
        </p:txBody>
      </p:sp>
      <p:sp>
        <p:nvSpPr>
          <p:cNvPr id="41" name="Shape 41"/>
          <p:cNvSpPr>
            <a:spLocks noGrp="1"/>
          </p:cNvSpPr>
          <p:nvPr>
            <p:ph type="body" idx="1"/>
          </p:nvPr>
        </p:nvSpPr>
        <p:spPr>
          <a:xfrm>
            <a:off x="660400" y="2332567"/>
            <a:ext cx="10972800" cy="2882900"/>
          </a:xfrm>
          <a:prstGeom prst="rect">
            <a:avLst/>
          </a:prstGeom>
        </p:spPr>
        <p:txBody>
          <a:bodyPr/>
          <a:lstStyle>
            <a:lvl1pPr marL="0" indent="0" defTabSz="457200">
              <a:spcBef>
                <a:spcPts val="0"/>
              </a:spcBef>
              <a:buClrTx/>
              <a:buSzTx/>
              <a:buNone/>
              <a:defRPr sz="3900">
                <a:latin typeface="Avenir Medium"/>
                <a:ea typeface="Avenir Medium"/>
                <a:cs typeface="Avenir Medium"/>
                <a:sym typeface="Avenir Medium"/>
              </a:defRPr>
            </a:lvl1pPr>
          </a:lstStyle>
          <a:p>
            <a:pPr lvl="0">
              <a:defRPr sz="1800">
                <a:solidFill>
                  <a:srgbClr val="000000"/>
                </a:solidFill>
              </a:defRPr>
            </a:pPr>
            <a:r>
              <a:rPr lang="en-US" sz="3900" dirty="0">
                <a:solidFill>
                  <a:srgbClr val="FFFFFF"/>
                </a:solidFill>
              </a:rPr>
              <a:t>This is the 2</a:t>
            </a:r>
            <a:r>
              <a:rPr lang="en-US" sz="3900" baseline="30000" dirty="0">
                <a:solidFill>
                  <a:srgbClr val="FFFFFF"/>
                </a:solidFill>
              </a:rPr>
              <a:t>nd</a:t>
            </a:r>
            <a:r>
              <a:rPr lang="en-US" sz="3900" dirty="0">
                <a:solidFill>
                  <a:srgbClr val="FFFFFF"/>
                </a:solidFill>
              </a:rPr>
              <a:t> year in a row that the event has been postponed as a result of COVID-19.</a:t>
            </a:r>
            <a:endParaRPr sz="3900" dirty="0">
              <a:solidFill>
                <a:srgbClr val="FFFFFF"/>
              </a:solidFill>
            </a:endParaRPr>
          </a:p>
        </p:txBody>
      </p:sp>
      <p:pic>
        <p:nvPicPr>
          <p:cNvPr id="1026" name="Picture 2" descr="Oscar Talk 2019 : Jacob Burns Film Center">
            <a:extLst>
              <a:ext uri="{FF2B5EF4-FFF2-40B4-BE49-F238E27FC236}">
                <a16:creationId xmlns:a16="http://schemas.microsoft.com/office/drawing/2014/main" id="{9D6F53B8-368E-F445-AEA0-224A793076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157" b="24537"/>
          <a:stretch/>
        </p:blipFill>
        <p:spPr bwMode="auto">
          <a:xfrm>
            <a:off x="0" y="5537200"/>
            <a:ext cx="13004800" cy="36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16227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508000" y="1803400"/>
            <a:ext cx="11684000" cy="7213600"/>
          </a:xfrm>
          <a:prstGeom prst="rect">
            <a:avLst/>
          </a:prstGeom>
        </p:spPr>
        <p:txBody>
          <a:bodyPr/>
          <a:lstStyle/>
          <a:p>
            <a:pPr lvl="0" defTabSz="479044">
              <a:defRPr sz="1800" cap="none" spc="0">
                <a:solidFill>
                  <a:srgbClr val="000000"/>
                </a:solidFill>
              </a:defRPr>
            </a:pPr>
            <a:r>
              <a:rPr lang="en-US" sz="3116" cap="all" spc="498" dirty="0">
                <a:solidFill>
                  <a:srgbClr val="FFFFFF"/>
                </a:solidFill>
              </a:rPr>
              <a:t>7) How do major events like the Oscars impact the economy of the host city (los </a:t>
            </a:r>
            <a:r>
              <a:rPr lang="en-US" sz="3116" cap="all" spc="498" dirty="0" err="1">
                <a:solidFill>
                  <a:srgbClr val="FFFFFF"/>
                </a:solidFill>
              </a:rPr>
              <a:t>angeles</a:t>
            </a:r>
            <a:r>
              <a:rPr lang="en-US" sz="3116" cap="all" spc="498" dirty="0">
                <a:solidFill>
                  <a:srgbClr val="FFFFFF"/>
                </a:solidFill>
              </a:rPr>
              <a:t> in the case of the academy awards)</a:t>
            </a:r>
            <a:r>
              <a:rPr sz="3116" cap="all" spc="498" dirty="0">
                <a:solidFill>
                  <a:srgbClr val="FFFFFF"/>
                </a:solidFill>
              </a:rPr>
              <a:t>?</a:t>
            </a:r>
            <a:br>
              <a:rPr lang="en-US" sz="3116" cap="all" spc="498" dirty="0">
                <a:solidFill>
                  <a:srgbClr val="FFFFFF"/>
                </a:solidFill>
              </a:rPr>
            </a:br>
            <a:br>
              <a:rPr lang="en-US" sz="3116" cap="all" spc="498" dirty="0">
                <a:solidFill>
                  <a:srgbClr val="FFFFFF"/>
                </a:solidFill>
              </a:rPr>
            </a:br>
            <a:br>
              <a:rPr lang="en-US" sz="3116" cap="all" spc="498" dirty="0">
                <a:solidFill>
                  <a:srgbClr val="FFFFFF"/>
                </a:solidFill>
              </a:rPr>
            </a:br>
            <a:r>
              <a:rPr lang="en-US" sz="3116" cap="all" spc="498" dirty="0">
                <a:solidFill>
                  <a:srgbClr val="FFFFFF"/>
                </a:solidFill>
              </a:rPr>
              <a:t>8) do you think brands will approach advertising during the 2022 academy awards in the same way they might have pre-pandemic?  Why or why not?</a:t>
            </a:r>
            <a:endParaRPr sz="3116" cap="all" spc="498" dirty="0">
              <a:solidFill>
                <a:srgbClr val="FFFFFF"/>
              </a:solidFill>
            </a:endParaRPr>
          </a:p>
          <a:p>
            <a:pPr lvl="0" defTabSz="479044">
              <a:defRPr sz="1800" cap="none" spc="0">
                <a:solidFill>
                  <a:srgbClr val="000000"/>
                </a:solidFill>
              </a:defRPr>
            </a:pPr>
            <a:endParaRPr sz="3116" cap="all" spc="498" dirty="0">
              <a:solidFill>
                <a:srgbClr val="FFFFFF"/>
              </a:solidFill>
            </a:endParaRPr>
          </a:p>
        </p:txBody>
      </p:sp>
      <p:sp>
        <p:nvSpPr>
          <p:cNvPr id="130" name="Shape 130"/>
          <p:cNvSpPr>
            <a:spLocks noGrp="1"/>
          </p:cNvSpPr>
          <p:nvPr>
            <p:ph type="body" idx="1"/>
          </p:nvPr>
        </p:nvSpPr>
        <p:spPr>
          <a:xfrm>
            <a:off x="508000" y="355600"/>
            <a:ext cx="11684000" cy="1147019"/>
          </a:xfrm>
          <a:prstGeom prst="rect">
            <a:avLst/>
          </a:prstGeom>
        </p:spPr>
        <p:txBody>
          <a:bodyPr/>
          <a:lstStyle>
            <a:lvl1pPr defTabSz="578358">
              <a:defRPr sz="5841" b="1" spc="934">
                <a:solidFill>
                  <a:srgbClr val="FFE814"/>
                </a:solidFill>
              </a:defRPr>
            </a:lvl1pPr>
          </a:lstStyle>
          <a:p>
            <a:pPr lvl="0">
              <a:defRPr sz="1800" b="0" cap="none" spc="0">
                <a:solidFill>
                  <a:srgbClr val="000000"/>
                </a:solidFill>
              </a:defRPr>
            </a:pPr>
            <a:r>
              <a:rPr sz="5841" b="1" cap="all" spc="934">
                <a:solidFill>
                  <a:srgbClr val="FFE814"/>
                </a:solidFill>
              </a:rPr>
              <a:t>discussion questions</a:t>
            </a:r>
          </a:p>
        </p:txBody>
      </p:sp>
    </p:spTree>
    <p:extLst>
      <p:ext uri="{BB962C8B-B14F-4D97-AF65-F5344CB8AC3E}">
        <p14:creationId xmlns:p14="http://schemas.microsoft.com/office/powerpoint/2010/main" val="29709895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lvl1pPr defTabSz="327152">
              <a:defRPr sz="5600" b="1" spc="896">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5600" b="1" cap="all" spc="896" dirty="0">
                <a:solidFill>
                  <a:srgbClr val="FFF213"/>
                </a:solidFill>
              </a:rPr>
              <a:t>3</a:t>
            </a:r>
            <a:endParaRPr sz="5600" b="1" cap="all" spc="896" dirty="0">
              <a:solidFill>
                <a:srgbClr val="FFF213"/>
              </a:solidFill>
            </a:endParaRPr>
          </a:p>
        </p:txBody>
      </p:sp>
      <p:sp>
        <p:nvSpPr>
          <p:cNvPr id="41" name="Shape 41"/>
          <p:cNvSpPr>
            <a:spLocks noGrp="1"/>
          </p:cNvSpPr>
          <p:nvPr>
            <p:ph type="body" idx="1"/>
          </p:nvPr>
        </p:nvSpPr>
        <p:spPr>
          <a:xfrm>
            <a:off x="660400" y="2332567"/>
            <a:ext cx="10972800" cy="2882900"/>
          </a:xfrm>
          <a:prstGeom prst="rect">
            <a:avLst/>
          </a:prstGeom>
        </p:spPr>
        <p:txBody>
          <a:bodyPr>
            <a:normAutofit lnSpcReduction="10000"/>
          </a:bodyPr>
          <a:lstStyle>
            <a:lvl1pPr marL="0" indent="0" defTabSz="457200">
              <a:spcBef>
                <a:spcPts val="0"/>
              </a:spcBef>
              <a:buClrTx/>
              <a:buSzTx/>
              <a:buNone/>
              <a:defRPr sz="3900">
                <a:latin typeface="Avenir Medium"/>
                <a:ea typeface="Avenir Medium"/>
                <a:cs typeface="Avenir Medium"/>
                <a:sym typeface="Avenir Medium"/>
              </a:defRPr>
            </a:lvl1pPr>
          </a:lstStyle>
          <a:p>
            <a:pPr lvl="0">
              <a:defRPr sz="1800">
                <a:solidFill>
                  <a:srgbClr val="000000"/>
                </a:solidFill>
              </a:defRPr>
            </a:pPr>
            <a:r>
              <a:rPr lang="en-US" sz="3900" dirty="0">
                <a:solidFill>
                  <a:srgbClr val="FFFFFF"/>
                </a:solidFill>
              </a:rPr>
              <a:t>Last year marked the third year in a row that the Academy Awards did not feature a host.  Wanda Sykes, Regina Hall, and Amy Schumer will host the 2022 Oscars in an attempt to give ratings a boost.</a:t>
            </a:r>
            <a:endParaRPr sz="3900" dirty="0">
              <a:solidFill>
                <a:srgbClr val="FFFFFF"/>
              </a:solidFill>
            </a:endParaRPr>
          </a:p>
        </p:txBody>
      </p:sp>
      <p:pic>
        <p:nvPicPr>
          <p:cNvPr id="1026" name="Picture 2" descr="Oscar Talk 2019 : Jacob Burns Film Center">
            <a:extLst>
              <a:ext uri="{FF2B5EF4-FFF2-40B4-BE49-F238E27FC236}">
                <a16:creationId xmlns:a16="http://schemas.microsoft.com/office/drawing/2014/main" id="{9D6F53B8-368E-F445-AEA0-224A793076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157" b="24537"/>
          <a:stretch/>
        </p:blipFill>
        <p:spPr bwMode="auto">
          <a:xfrm>
            <a:off x="0" y="5537200"/>
            <a:ext cx="13004800" cy="36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1891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52" name="Shape 52"/>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53" name="Shape 53"/>
          <p:cNvSpPr/>
          <p:nvPr/>
        </p:nvSpPr>
        <p:spPr>
          <a:xfrm>
            <a:off x="660399" y="2465784"/>
            <a:ext cx="5130551" cy="51014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l" defTabSz="425195">
              <a:defRPr sz="3627">
                <a:latin typeface="Avenir Medium"/>
                <a:ea typeface="Avenir Medium"/>
                <a:cs typeface="Avenir Medium"/>
                <a:sym typeface="Avenir Medium"/>
              </a:defRPr>
            </a:lvl1pPr>
          </a:lstStyle>
          <a:p>
            <a:pPr lvl="0">
              <a:defRPr sz="1800">
                <a:solidFill>
                  <a:srgbClr val="000000"/>
                </a:solidFill>
              </a:defRPr>
            </a:pPr>
            <a:r>
              <a:rPr sz="3627" dirty="0">
                <a:solidFill>
                  <a:srgbClr val="FFFFFF"/>
                </a:solidFill>
              </a:rPr>
              <a:t>ABC has televised every Oscars telecast since 1976, the network has a $75 million-a-year contract with the Motion Pictures Academy to air the awards show through </a:t>
            </a:r>
            <a:r>
              <a:rPr lang="en-US" sz="3627" dirty="0">
                <a:solidFill>
                  <a:srgbClr val="FFFFFF"/>
                </a:solidFill>
              </a:rPr>
              <a:t>2028.</a:t>
            </a:r>
            <a:endParaRPr sz="3627" dirty="0">
              <a:solidFill>
                <a:srgbClr val="FFFFFF"/>
              </a:solidFill>
            </a:endParaRPr>
          </a:p>
        </p:txBody>
      </p:sp>
      <p:sp>
        <p:nvSpPr>
          <p:cNvPr id="55" name="Shape 55"/>
          <p:cNvSpPr>
            <a:spLocks noGrp="1"/>
          </p:cNvSpPr>
          <p:nvPr>
            <p:ph type="title"/>
          </p:nvPr>
        </p:nvSpPr>
        <p:spPr>
          <a:xfrm>
            <a:off x="660400" y="609600"/>
            <a:ext cx="5334299" cy="1854200"/>
          </a:xfrm>
          <a:prstGeom prst="rect">
            <a:avLst/>
          </a:prstGeom>
        </p:spPr>
        <p:txBody>
          <a:bodyPr/>
          <a:lstStyle>
            <a:lvl1pPr defTabSz="292100">
              <a:defRPr sz="5000" b="1" spc="800">
                <a:solidFill>
                  <a:srgbClr val="FFF213"/>
                </a:solidFill>
                <a:latin typeface="Avenir Book"/>
                <a:ea typeface="Avenir Book"/>
                <a:cs typeface="Avenir Book"/>
                <a:sym typeface="Avenir Book"/>
              </a:defRPr>
            </a:lvl1pPr>
          </a:lstStyle>
          <a:p>
            <a:pPr lvl="0">
              <a:defRPr sz="1800" b="0" cap="none" spc="0">
                <a:solidFill>
                  <a:srgbClr val="000000"/>
                </a:solidFill>
              </a:defRPr>
            </a:pPr>
            <a:r>
              <a:rPr sz="5000" b="1" cap="all" spc="800">
                <a:solidFill>
                  <a:srgbClr val="FFF213"/>
                </a:solidFill>
              </a:rPr>
              <a:t>$75 million </a:t>
            </a:r>
          </a:p>
        </p:txBody>
      </p:sp>
      <p:pic>
        <p:nvPicPr>
          <p:cNvPr id="1028" name="Picture 4" descr="Related image">
            <a:extLst>
              <a:ext uri="{FF2B5EF4-FFF2-40B4-BE49-F238E27FC236}">
                <a16:creationId xmlns:a16="http://schemas.microsoft.com/office/drawing/2014/main" id="{BA2B1232-6B09-4BB4-97C8-76E548676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849" y="0"/>
            <a:ext cx="5553075" cy="975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ellen_oscar_2_p.jpg"/>
          <p:cNvPicPr/>
          <p:nvPr/>
        </p:nvPicPr>
        <p:blipFill>
          <a:blip r:embed="rId2"/>
          <a:srcRect t="47" b="47"/>
          <a:stretch>
            <a:fillRect/>
          </a:stretch>
        </p:blipFill>
        <p:spPr>
          <a:xfrm>
            <a:off x="6502400" y="0"/>
            <a:ext cx="6502400" cy="9753600"/>
          </a:xfrm>
          <a:prstGeom prst="rect">
            <a:avLst/>
          </a:prstGeom>
          <a:ln w="12700">
            <a:miter lim="400000"/>
          </a:ln>
        </p:spPr>
      </p:pic>
      <p:sp>
        <p:nvSpPr>
          <p:cNvPr id="40" name="Shape 40"/>
          <p:cNvSpPr>
            <a:spLocks noGrp="1"/>
          </p:cNvSpPr>
          <p:nvPr>
            <p:ph type="title"/>
          </p:nvPr>
        </p:nvSpPr>
        <p:spPr>
          <a:prstGeom prst="rect">
            <a:avLst/>
          </a:prstGeom>
        </p:spPr>
        <p:txBody>
          <a:bodyPr/>
          <a:lstStyle>
            <a:lvl1pPr defTabSz="327152">
              <a:defRPr sz="5600" b="1" spc="896">
                <a:solidFill>
                  <a:srgbClr val="FFF213"/>
                </a:solidFill>
                <a:latin typeface="Avenir Book"/>
                <a:ea typeface="Avenir Book"/>
                <a:cs typeface="Avenir Book"/>
                <a:sym typeface="Avenir Book"/>
              </a:defRPr>
            </a:lvl1pPr>
          </a:lstStyle>
          <a:p>
            <a:pPr lvl="0">
              <a:defRPr sz="1800" b="0" cap="none" spc="0">
                <a:solidFill>
                  <a:srgbClr val="000000"/>
                </a:solidFill>
              </a:defRPr>
            </a:pPr>
            <a:r>
              <a:rPr sz="5600" b="1" cap="all" spc="896">
                <a:solidFill>
                  <a:srgbClr val="FFF213"/>
                </a:solidFill>
              </a:rPr>
              <a:t>43,000,000</a:t>
            </a:r>
          </a:p>
        </p:txBody>
      </p:sp>
      <p:sp>
        <p:nvSpPr>
          <p:cNvPr id="41" name="Shape 41"/>
          <p:cNvSpPr>
            <a:spLocks noGrp="1"/>
          </p:cNvSpPr>
          <p:nvPr>
            <p:ph type="body" idx="1"/>
          </p:nvPr>
        </p:nvSpPr>
        <p:spPr>
          <a:xfrm>
            <a:off x="660400" y="2247900"/>
            <a:ext cx="5080000" cy="6057900"/>
          </a:xfrm>
          <a:prstGeom prst="rect">
            <a:avLst/>
          </a:prstGeom>
        </p:spPr>
        <p:txBody>
          <a:bodyPr/>
          <a:lstStyle>
            <a:lvl1pPr marL="0" indent="0" defTabSz="457200">
              <a:spcBef>
                <a:spcPts val="0"/>
              </a:spcBef>
              <a:buClrTx/>
              <a:buSzTx/>
              <a:buNone/>
              <a:defRPr sz="3900">
                <a:latin typeface="Avenir Medium"/>
                <a:ea typeface="Avenir Medium"/>
                <a:cs typeface="Avenir Medium"/>
                <a:sym typeface="Avenir Medium"/>
              </a:defRPr>
            </a:lvl1pPr>
          </a:lstStyle>
          <a:p>
            <a:pPr lvl="0">
              <a:defRPr sz="1800">
                <a:solidFill>
                  <a:srgbClr val="000000"/>
                </a:solidFill>
              </a:defRPr>
            </a:pPr>
            <a:r>
              <a:rPr sz="3900">
                <a:solidFill>
                  <a:srgbClr val="FFFFFF"/>
                </a:solidFill>
              </a:rPr>
              <a:t>In 2014, 43 million people tuned in to watch the broadcast of the Academy Awards show, hosted by Ellen DeGeneres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body" idx="1"/>
          </p:nvPr>
        </p:nvSpPr>
        <p:spPr>
          <a:xfrm>
            <a:off x="660400" y="495300"/>
            <a:ext cx="11684000" cy="1342182"/>
          </a:xfrm>
          <a:prstGeom prst="rect">
            <a:avLst/>
          </a:prstGeom>
        </p:spPr>
        <p:txBody>
          <a:bodyPr/>
          <a:lstStyle>
            <a:lvl1pPr defTabSz="420624">
              <a:defRPr sz="7200" b="1" spc="1152">
                <a:solidFill>
                  <a:srgbClr val="FFF213"/>
                </a:solidFill>
              </a:defRPr>
            </a:lvl1pPr>
          </a:lstStyle>
          <a:p>
            <a:pPr lvl="0">
              <a:defRPr sz="1800" b="0" cap="none" spc="0">
                <a:solidFill>
                  <a:srgbClr val="000000"/>
                </a:solidFill>
              </a:defRPr>
            </a:pPr>
            <a:r>
              <a:rPr sz="7200" b="1" cap="all" spc="1152">
                <a:solidFill>
                  <a:srgbClr val="FFF213"/>
                </a:solidFill>
              </a:rPr>
              <a:t>$1 billion</a:t>
            </a:r>
          </a:p>
        </p:txBody>
      </p:sp>
      <p:sp>
        <p:nvSpPr>
          <p:cNvPr id="64" name="Shape 64"/>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65" name="Shape 65"/>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66" name="Shape 66"/>
          <p:cNvSpPr/>
          <p:nvPr/>
        </p:nvSpPr>
        <p:spPr>
          <a:xfrm>
            <a:off x="685800" y="1841500"/>
            <a:ext cx="11023104" cy="29119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l" defTabSz="457200">
              <a:defRPr sz="3000">
                <a:latin typeface="Avenir Medium"/>
                <a:ea typeface="Avenir Medium"/>
                <a:cs typeface="Avenir Medium"/>
                <a:sym typeface="Avenir Medium"/>
              </a:defRPr>
            </a:lvl1pPr>
          </a:lstStyle>
          <a:p>
            <a:pPr lvl="0">
              <a:defRPr sz="1800">
                <a:solidFill>
                  <a:srgbClr val="000000"/>
                </a:solidFill>
              </a:defRPr>
            </a:pPr>
            <a:r>
              <a:rPr lang="en-US" sz="3000" dirty="0">
                <a:solidFill>
                  <a:srgbClr val="FFFFFF"/>
                </a:solidFill>
              </a:rPr>
              <a:t>That year</a:t>
            </a:r>
            <a:r>
              <a:rPr sz="3000" dirty="0">
                <a:solidFill>
                  <a:srgbClr val="FFFFFF"/>
                </a:solidFill>
              </a:rPr>
              <a:t>, </a:t>
            </a:r>
            <a:r>
              <a:rPr lang="en-US" sz="3000" dirty="0">
                <a:solidFill>
                  <a:srgbClr val="FFFFFF"/>
                </a:solidFill>
              </a:rPr>
              <a:t>Ellen’s </a:t>
            </a:r>
            <a:r>
              <a:rPr sz="3000" dirty="0">
                <a:solidFill>
                  <a:srgbClr val="FFFFFF"/>
                </a:solidFill>
              </a:rPr>
              <a:t>“impromptu” selfie (and subsequent tweet) provided a value of between $800 million and $1 billion in exposure for Samsung (the pic was taken on a Samsung Galaxy device and tweeted during the broadcast)</a:t>
            </a:r>
          </a:p>
        </p:txBody>
      </p:sp>
      <p:pic>
        <p:nvPicPr>
          <p:cNvPr id="67" name="Screen Shot 2015-02-19 at 2.49.31 PM.png"/>
          <p:cNvPicPr/>
          <p:nvPr/>
        </p:nvPicPr>
        <p:blipFill>
          <a:blip r:embed="rId2"/>
          <a:stretch>
            <a:fillRect/>
          </a:stretch>
        </p:blipFill>
        <p:spPr>
          <a:xfrm>
            <a:off x="5283200" y="4602145"/>
            <a:ext cx="5606148" cy="4649805"/>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lvl1pPr defTabSz="327152">
              <a:defRPr sz="5600" b="1" spc="896">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5600" b="1" cap="all" spc="896" dirty="0">
                <a:solidFill>
                  <a:srgbClr val="FFF213"/>
                </a:solidFill>
              </a:rPr>
              <a:t>23,600,000</a:t>
            </a:r>
            <a:endParaRPr sz="5600" b="1" cap="all" spc="896" dirty="0">
              <a:solidFill>
                <a:srgbClr val="FFF213"/>
              </a:solidFill>
            </a:endParaRPr>
          </a:p>
        </p:txBody>
      </p:sp>
      <p:sp>
        <p:nvSpPr>
          <p:cNvPr id="44" name="Shape 44"/>
          <p:cNvSpPr>
            <a:spLocks noGrp="1"/>
          </p:cNvSpPr>
          <p:nvPr>
            <p:ph type="body" idx="1"/>
          </p:nvPr>
        </p:nvSpPr>
        <p:spPr>
          <a:xfrm>
            <a:off x="660400" y="1840296"/>
            <a:ext cx="10880229" cy="3803353"/>
          </a:xfrm>
          <a:prstGeom prst="rect">
            <a:avLst/>
          </a:prstGeom>
        </p:spPr>
        <p:txBody>
          <a:bodyPr>
            <a:normAutofit/>
          </a:bodyPr>
          <a:lstStyle>
            <a:lvl1pPr marL="0" indent="0" defTabSz="457200">
              <a:spcBef>
                <a:spcPts val="0"/>
              </a:spcBef>
              <a:buClrTx/>
              <a:buSzTx/>
              <a:buNone/>
              <a:defRPr sz="3900">
                <a:latin typeface="Avenir Medium"/>
                <a:ea typeface="Avenir Medium"/>
                <a:cs typeface="Avenir Medium"/>
                <a:sym typeface="Avenir Medium"/>
              </a:defRPr>
            </a:lvl1pPr>
          </a:lstStyle>
          <a:p>
            <a:pPr lvl="0">
              <a:defRPr sz="1800">
                <a:solidFill>
                  <a:srgbClr val="000000"/>
                </a:solidFill>
              </a:defRPr>
            </a:pPr>
            <a:r>
              <a:rPr sz="3900" dirty="0">
                <a:solidFill>
                  <a:srgbClr val="FFFFFF"/>
                </a:solidFill>
              </a:rPr>
              <a:t>In 20</a:t>
            </a:r>
            <a:r>
              <a:rPr lang="en-US" sz="3900" dirty="0">
                <a:solidFill>
                  <a:srgbClr val="FFFFFF"/>
                </a:solidFill>
              </a:rPr>
              <a:t>19</a:t>
            </a:r>
            <a:r>
              <a:rPr sz="3900" dirty="0">
                <a:solidFill>
                  <a:srgbClr val="FFFFFF"/>
                </a:solidFill>
              </a:rPr>
              <a:t>, the Oscars telecast recorded its lowest rat</a:t>
            </a:r>
            <a:r>
              <a:rPr lang="en-US" sz="3900" dirty="0">
                <a:solidFill>
                  <a:srgbClr val="FFFFFF"/>
                </a:solidFill>
              </a:rPr>
              <a:t>ed broadcast all-time</a:t>
            </a:r>
            <a:r>
              <a:rPr sz="3900" dirty="0">
                <a:solidFill>
                  <a:srgbClr val="FFFFFF"/>
                </a:solidFill>
              </a:rPr>
              <a:t> when </a:t>
            </a:r>
            <a:r>
              <a:rPr lang="en-US" sz="3900" dirty="0">
                <a:solidFill>
                  <a:srgbClr val="FFFFFF"/>
                </a:solidFill>
              </a:rPr>
              <a:t>26.6</a:t>
            </a:r>
            <a:r>
              <a:rPr sz="3900" dirty="0">
                <a:solidFill>
                  <a:srgbClr val="FFFFFF"/>
                </a:solidFill>
              </a:rPr>
              <a:t> million viewers tuned in for the </a:t>
            </a:r>
            <a:r>
              <a:rPr lang="en-US" sz="3900" dirty="0">
                <a:solidFill>
                  <a:srgbClr val="FFFFFF"/>
                </a:solidFill>
              </a:rPr>
              <a:t>9</a:t>
            </a:r>
            <a:r>
              <a:rPr sz="3900" dirty="0">
                <a:solidFill>
                  <a:srgbClr val="FFFFFF"/>
                </a:solidFill>
              </a:rPr>
              <a:t>0th anniversary of the Academy Awards</a:t>
            </a:r>
            <a:r>
              <a:rPr lang="en-US" sz="3900" dirty="0">
                <a:solidFill>
                  <a:srgbClr val="FFFFFF"/>
                </a:solidFill>
              </a:rPr>
              <a:t>…until 2020 when just 36.6 million people watched the show (a 20% drop in viewership from the previous year)</a:t>
            </a:r>
            <a:endParaRPr sz="3900" dirty="0">
              <a:solidFill>
                <a:srgbClr val="FFFFFF"/>
              </a:solidFill>
            </a:endParaRPr>
          </a:p>
        </p:txBody>
      </p:sp>
      <p:pic>
        <p:nvPicPr>
          <p:cNvPr id="45" name="AcademyAwards-2008.jpg"/>
          <p:cNvPicPr/>
          <p:nvPr/>
        </p:nvPicPr>
        <p:blipFill>
          <a:blip r:embed="rId2"/>
          <a:stretch>
            <a:fillRect/>
          </a:stretch>
        </p:blipFill>
        <p:spPr>
          <a:xfrm>
            <a:off x="7197703" y="6140450"/>
            <a:ext cx="4886347" cy="275640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lvl1pPr defTabSz="327152">
              <a:defRPr sz="5600" b="1" spc="896">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5600" b="1" cap="all" spc="896" dirty="0">
                <a:solidFill>
                  <a:srgbClr val="FFF213"/>
                </a:solidFill>
              </a:rPr>
              <a:t>10,400,000</a:t>
            </a:r>
            <a:endParaRPr sz="5600" b="1" cap="all" spc="896" dirty="0">
              <a:solidFill>
                <a:srgbClr val="FFF213"/>
              </a:solidFill>
            </a:endParaRPr>
          </a:p>
        </p:txBody>
      </p:sp>
      <p:sp>
        <p:nvSpPr>
          <p:cNvPr id="44" name="Shape 44"/>
          <p:cNvSpPr>
            <a:spLocks noGrp="1"/>
          </p:cNvSpPr>
          <p:nvPr>
            <p:ph type="body" idx="1"/>
          </p:nvPr>
        </p:nvSpPr>
        <p:spPr>
          <a:xfrm>
            <a:off x="660400" y="1840296"/>
            <a:ext cx="10880229" cy="3803353"/>
          </a:xfrm>
          <a:prstGeom prst="rect">
            <a:avLst/>
          </a:prstGeom>
        </p:spPr>
        <p:txBody>
          <a:bodyPr>
            <a:normAutofit/>
          </a:bodyPr>
          <a:lstStyle>
            <a:lvl1pPr marL="0" indent="0" defTabSz="457200">
              <a:spcBef>
                <a:spcPts val="0"/>
              </a:spcBef>
              <a:buClrTx/>
              <a:buSzTx/>
              <a:buNone/>
              <a:defRPr sz="3900">
                <a:latin typeface="Avenir Medium"/>
                <a:ea typeface="Avenir Medium"/>
                <a:cs typeface="Avenir Medium"/>
                <a:sym typeface="Avenir Medium"/>
              </a:defRPr>
            </a:lvl1pPr>
          </a:lstStyle>
          <a:p>
            <a:pPr lvl="0">
              <a:defRPr sz="1800">
                <a:solidFill>
                  <a:srgbClr val="000000"/>
                </a:solidFill>
              </a:defRPr>
            </a:pPr>
            <a:r>
              <a:rPr lang="en-US" sz="3900" dirty="0">
                <a:solidFill>
                  <a:srgbClr val="FFFFFF"/>
                </a:solidFill>
              </a:rPr>
              <a:t>Just 10.4 million people tuned in to find out which film took home the best picture prize last year, a nearly 56% drop from the 23.6 million viewers that turned on their TVs for the program in 2020.</a:t>
            </a:r>
          </a:p>
        </p:txBody>
      </p:sp>
      <p:pic>
        <p:nvPicPr>
          <p:cNvPr id="45" name="AcademyAwards-2008.jpg"/>
          <p:cNvPicPr/>
          <p:nvPr/>
        </p:nvPicPr>
        <p:blipFill>
          <a:blip r:embed="rId2"/>
          <a:stretch>
            <a:fillRect/>
          </a:stretch>
        </p:blipFill>
        <p:spPr>
          <a:xfrm>
            <a:off x="7197703" y="6140450"/>
            <a:ext cx="4886347" cy="2756401"/>
          </a:xfrm>
          <a:prstGeom prst="rect">
            <a:avLst/>
          </a:prstGeom>
          <a:ln w="12700">
            <a:miter lim="400000"/>
          </a:ln>
        </p:spPr>
      </p:pic>
    </p:spTree>
    <p:extLst>
      <p:ext uri="{BB962C8B-B14F-4D97-AF65-F5344CB8AC3E}">
        <p14:creationId xmlns:p14="http://schemas.microsoft.com/office/powerpoint/2010/main" val="850057831"/>
      </p:ext>
    </p:extLst>
  </p:cSld>
  <p:clrMapOvr>
    <a:masterClrMapping/>
  </p:clrMapOvr>
  <p:transition spd="med"/>
</p:sld>
</file>

<file path=ppt/theme/theme1.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C6E"/>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C6E"/>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1229</TotalTime>
  <Words>1054</Words>
  <Application>Microsoft Macintosh PowerPoint</Application>
  <PresentationFormat>Custom</PresentationFormat>
  <Paragraphs>75</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Avenir Book</vt:lpstr>
      <vt:lpstr>Avenir Light</vt:lpstr>
      <vt:lpstr>Avenir Medium</vt:lpstr>
      <vt:lpstr>Calibri</vt:lpstr>
      <vt:lpstr>Helvetica</vt:lpstr>
      <vt:lpstr>Helvetica Neue</vt:lpstr>
      <vt:lpstr>New_Template1</vt:lpstr>
      <vt:lpstr>By the numbers</vt:lpstr>
      <vt:lpstr>5</vt:lpstr>
      <vt:lpstr>2</vt:lpstr>
      <vt:lpstr>3</vt:lpstr>
      <vt:lpstr>$75 million </vt:lpstr>
      <vt:lpstr>43,000,000</vt:lpstr>
      <vt:lpstr>PowerPoint Presentation</vt:lpstr>
      <vt:lpstr>23,600,000</vt:lpstr>
      <vt:lpstr>10,400,000</vt:lpstr>
      <vt:lpstr>55,000,000</vt:lpstr>
      <vt:lpstr>$15,000</vt:lpstr>
      <vt:lpstr>PowerPoint Presentation</vt:lpstr>
      <vt:lpstr>PowerPoint Presentation</vt:lpstr>
      <vt:lpstr>PowerPoint Presentation</vt:lpstr>
      <vt:lpstr>PowerPoint Presentation</vt:lpstr>
      <vt:lpstr>PowerPoint Presentation</vt:lpstr>
      <vt:lpstr>$115.3 million </vt:lpstr>
      <vt:lpstr>$2.2 million </vt:lpstr>
      <vt:lpstr>0</vt:lpstr>
      <vt:lpstr>$72,000 </vt:lpstr>
      <vt:lpstr>$9 million </vt:lpstr>
      <vt:lpstr>$43 million</vt:lpstr>
      <vt:lpstr>32%</vt:lpstr>
      <vt:lpstr>28.3%</vt:lpstr>
      <vt:lpstr>$10-20 million</vt:lpstr>
      <vt:lpstr>$130 million</vt:lpstr>
      <vt:lpstr>questions for class discussion</vt:lpstr>
      <vt:lpstr>1) Why do advertisers spend so much advertising during the academy awards  2) Why do you think the academy refuses to allow winners to sell their statue?  3) How do you think social media influences the way marketers approach award shows like the oscars?</vt:lpstr>
      <vt:lpstr>4) What kind of economic impact can winning an academy award have on a particular film?  5) What kind of economic impact can winning an academy award have on the career for individual winners (producers, directors, screenwriters, actors, actresses etc.)?  6) how do you think the idea of viewers throwing oscars parties might influence marketers of particular brands?</vt:lpstr>
      <vt:lpstr>7) How do major events like the Oscars impact the economy of the host city (los angeles in the case of the academy awards)?   8) do you think brands will approach advertising during the 2022 academy awards in the same way they might have pre-pandemic?  Why or why not?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the numbers</dc:title>
  <dc:creator>Chris Lindauer</dc:creator>
  <cp:lastModifiedBy>Chris Lindauer</cp:lastModifiedBy>
  <cp:revision>56</cp:revision>
  <dcterms:modified xsi:type="dcterms:W3CDTF">2022-03-23T22:20:59Z</dcterms:modified>
</cp:coreProperties>
</file>