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83" r:id="rId3"/>
    <p:sldMasterId id="214748368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e72b6e50d4_0_2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e72b6e50d4_0_2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e72b6e50d4_0_2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e72b6e50d4_0_2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e72b6e50d4_0_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e72b6e50d4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e72b6e50d4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e72b6e50d4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e72b6e50d4_0_2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e72b6e50d4_0_2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e67a63c372_0_6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e67a63c372_0_6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7f9262ee2f_0_24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7f9262ee2f_0_24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67a63c372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67a63c372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e72b6e50d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e72b6e50d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e72b6e50d4_0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e72b6e50d4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e72b6e50d4_0_1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e72b6e50d4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e72b6e50d4_0_1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e72b6e50d4_0_1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e72b6e50d4_0_1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e72b6e50d4_0_1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e72b6e50d4_0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e72b6e50d4_0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e72b6e50d4_0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e72b6e50d4_0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57150"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indent="0" lvl="0" marL="0" rtl="0" algn="l">
              <a:spcBef>
                <a:spcPts val="300"/>
              </a:spcBef>
              <a:spcAft>
                <a:spcPts val="0"/>
              </a:spcAft>
              <a:buNone/>
            </a:pPr>
            <a:r>
              <a:t/>
            </a: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57"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5.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154" name="Shape 154"/>
        <p:cNvGrpSpPr/>
        <p:nvPr/>
      </p:nvGrpSpPr>
      <p:grpSpPr>
        <a:xfrm>
          <a:off x="0" y="0"/>
          <a:ext cx="0" cy="0"/>
          <a:chOff x="0" y="0"/>
          <a:chExt cx="0" cy="0"/>
        </a:xfrm>
      </p:grpSpPr>
      <p:sp>
        <p:nvSpPr>
          <p:cNvPr id="155" name="Google Shape;155;p36"/>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p:txBody>
      </p:sp>
      <p:sp>
        <p:nvSpPr>
          <p:cNvPr id="156" name="Google Shape;156;p36"/>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5.xml"/><Relationship Id="rId3" Type="http://schemas.openxmlformats.org/officeDocument/2006/relationships/image" Target="../media/image10.png"/><Relationship Id="rId4"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8"/>
          <p:cNvSpPr txBox="1"/>
          <p:nvPr>
            <p:ph type="ctrTitle"/>
          </p:nvPr>
        </p:nvSpPr>
        <p:spPr>
          <a:xfrm>
            <a:off x="1940250" y="1903475"/>
            <a:ext cx="52635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REACHING CONSUMERS</a:t>
            </a:r>
            <a:endParaRPr>
              <a:latin typeface="Arial"/>
              <a:ea typeface="Arial"/>
              <a:cs typeface="Arial"/>
              <a:sym typeface="Arial"/>
            </a:endParaRPr>
          </a:p>
        </p:txBody>
      </p:sp>
      <p:sp>
        <p:nvSpPr>
          <p:cNvPr id="163" name="Google Shape;163;p38"/>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LESSON 2.8</a:t>
            </a:r>
            <a:endParaRPr b="0" sz="220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47"/>
          <p:cNvSpPr txBox="1"/>
          <p:nvPr>
            <p:ph type="ctrTitle"/>
          </p:nvPr>
        </p:nvSpPr>
        <p:spPr>
          <a:xfrm>
            <a:off x="526500" y="1026600"/>
            <a:ext cx="80910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2000"/>
              </a:spcAft>
              <a:buNone/>
            </a:pPr>
            <a:r>
              <a:rPr b="0" lang="en" sz="1800">
                <a:latin typeface="Arial"/>
                <a:ea typeface="Arial"/>
                <a:cs typeface="Arial"/>
                <a:sym typeface="Arial"/>
              </a:rPr>
              <a:t>Society as a whole has become less focused on group interaction and developed more specialized interests.  Individualism has slowly resulted in the deterioration of the popularity of team sports, a trend that became even more pronounced as a result of the pandemic when consumers were unable to participate in group sports and some public health experts advised spending more time outdoors.  Today, the fastest growing participation sports in America and internationally are individual sports.</a:t>
            </a:r>
            <a:endParaRPr b="0" sz="1800">
              <a:latin typeface="Arial"/>
              <a:ea typeface="Arial"/>
              <a:cs typeface="Arial"/>
              <a:sym typeface="Arial"/>
            </a:endParaRPr>
          </a:p>
        </p:txBody>
      </p:sp>
      <p:pic>
        <p:nvPicPr>
          <p:cNvPr id="246" name="Google Shape;246;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7" name="Google Shape;247;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48" name="Google Shape;248;p47"/>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Individualism</a:t>
            </a:r>
            <a:endParaRPr b="1" sz="3000">
              <a:solidFill>
                <a:schemeClr val="lt2"/>
              </a:solidFill>
              <a:latin typeface="Arial"/>
              <a:ea typeface="Arial"/>
              <a:cs typeface="Arial"/>
              <a:sym typeface="Arial"/>
            </a:endParaRPr>
          </a:p>
        </p:txBody>
      </p:sp>
      <p:cxnSp>
        <p:nvCxnSpPr>
          <p:cNvPr id="249" name="Google Shape;249;p47"/>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pic>
        <p:nvPicPr>
          <p:cNvPr id="254" name="Google Shape;254;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5" name="Google Shape;255;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56" name="Google Shape;256;p48"/>
          <p:cNvPicPr preferRelativeResize="0"/>
          <p:nvPr/>
        </p:nvPicPr>
        <p:blipFill>
          <a:blip r:embed="rId4">
            <a:alphaModFix/>
          </a:blip>
          <a:stretch>
            <a:fillRect/>
          </a:stretch>
        </p:blipFill>
        <p:spPr>
          <a:xfrm>
            <a:off x="1957050" y="235550"/>
            <a:ext cx="5229912" cy="43842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9"/>
          <p:cNvSpPr txBox="1"/>
          <p:nvPr>
            <p:ph type="ctrTitle"/>
          </p:nvPr>
        </p:nvSpPr>
        <p:spPr>
          <a:xfrm>
            <a:off x="809700" y="1110525"/>
            <a:ext cx="75246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2000"/>
              </a:spcAft>
              <a:buNone/>
            </a:pPr>
            <a:r>
              <a:rPr b="0" lang="en" sz="1800">
                <a:latin typeface="Arial"/>
                <a:ea typeface="Arial"/>
                <a:cs typeface="Arial"/>
                <a:sym typeface="Arial"/>
              </a:rPr>
              <a:t>The family dynamic has shifted in the last several decades.  Today, more than half of all U.S. families are divorced, single parent or diverse groups of unrelated people.   In addition, the added pressure of school schedules and extracurricular activities leaves families with less leisure time.  As a result, the decision-making process for sports and entertainment participation becomes more complicated.</a:t>
            </a:r>
            <a:endParaRPr b="0" sz="1800">
              <a:latin typeface="Arial"/>
              <a:ea typeface="Arial"/>
              <a:cs typeface="Arial"/>
              <a:sym typeface="Arial"/>
            </a:endParaRPr>
          </a:p>
        </p:txBody>
      </p:sp>
      <p:pic>
        <p:nvPicPr>
          <p:cNvPr id="262" name="Google Shape;262;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3" name="Google Shape;263;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64" name="Google Shape;264;p49"/>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Change in Family Structure/Behavior</a:t>
            </a:r>
            <a:endParaRPr b="1" sz="3000">
              <a:solidFill>
                <a:schemeClr val="lt2"/>
              </a:solidFill>
              <a:latin typeface="Arial"/>
              <a:ea typeface="Arial"/>
              <a:cs typeface="Arial"/>
              <a:sym typeface="Arial"/>
            </a:endParaRPr>
          </a:p>
        </p:txBody>
      </p:sp>
      <p:cxnSp>
        <p:nvCxnSpPr>
          <p:cNvPr id="265" name="Google Shape;265;p49"/>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p50"/>
          <p:cNvSpPr txBox="1"/>
          <p:nvPr>
            <p:ph type="ctrTitle"/>
          </p:nvPr>
        </p:nvSpPr>
        <p:spPr>
          <a:xfrm>
            <a:off x="249375" y="1003075"/>
            <a:ext cx="6280800" cy="1444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1800">
                <a:latin typeface="Arial"/>
                <a:ea typeface="Arial"/>
                <a:cs typeface="Arial"/>
                <a:sym typeface="Arial"/>
              </a:rPr>
              <a:t>The time demands Americans face today offer fewer hours for the consumption of sport in any capacity, be it as a spectator or participant.  It is not simply the activity itself that poses challenges for consumers. </a:t>
            </a:r>
            <a:endParaRPr b="0" sz="1800">
              <a:latin typeface="Arial"/>
              <a:ea typeface="Arial"/>
              <a:cs typeface="Arial"/>
              <a:sym typeface="Arial"/>
            </a:endParaRPr>
          </a:p>
          <a:p>
            <a:pPr indent="0" lvl="0" marL="0" rtl="0" algn="l">
              <a:spcBef>
                <a:spcPts val="2000"/>
              </a:spcBef>
              <a:spcAft>
                <a:spcPts val="2000"/>
              </a:spcAft>
              <a:buNone/>
            </a:pPr>
            <a:r>
              <a:t/>
            </a:r>
            <a:endParaRPr b="0" sz="1800">
              <a:latin typeface="Arial"/>
              <a:ea typeface="Arial"/>
              <a:cs typeface="Arial"/>
              <a:sym typeface="Arial"/>
            </a:endParaRPr>
          </a:p>
        </p:txBody>
      </p:sp>
      <p:pic>
        <p:nvPicPr>
          <p:cNvPr id="271" name="Google Shape;271;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2" name="Google Shape;272;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73" name="Google Shape;273;p50"/>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Time Pressure</a:t>
            </a:r>
            <a:endParaRPr b="1" sz="3000">
              <a:solidFill>
                <a:schemeClr val="lt2"/>
              </a:solidFill>
              <a:latin typeface="Arial"/>
              <a:ea typeface="Arial"/>
              <a:cs typeface="Arial"/>
              <a:sym typeface="Arial"/>
            </a:endParaRPr>
          </a:p>
        </p:txBody>
      </p:sp>
      <p:cxnSp>
        <p:nvCxnSpPr>
          <p:cNvPr id="274" name="Google Shape;274;p50"/>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pic>
        <p:nvPicPr>
          <p:cNvPr id="275" name="Google Shape;275;p50"/>
          <p:cNvPicPr preferRelativeResize="0"/>
          <p:nvPr/>
        </p:nvPicPr>
        <p:blipFill>
          <a:blip r:embed="rId4">
            <a:alphaModFix/>
          </a:blip>
          <a:stretch>
            <a:fillRect/>
          </a:stretch>
        </p:blipFill>
        <p:spPr>
          <a:xfrm>
            <a:off x="7163475" y="931366"/>
            <a:ext cx="1458599" cy="1516210"/>
          </a:xfrm>
          <a:prstGeom prst="rect">
            <a:avLst/>
          </a:prstGeom>
          <a:noFill/>
          <a:ln>
            <a:noFill/>
          </a:ln>
        </p:spPr>
      </p:pic>
      <p:sp>
        <p:nvSpPr>
          <p:cNvPr id="276" name="Google Shape;276;p50"/>
          <p:cNvSpPr txBox="1"/>
          <p:nvPr/>
        </p:nvSpPr>
        <p:spPr>
          <a:xfrm>
            <a:off x="249375" y="2603063"/>
            <a:ext cx="8372700" cy="184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2000"/>
              </a:spcAft>
              <a:buNone/>
            </a:pPr>
            <a:r>
              <a:rPr lang="en" sz="1800">
                <a:solidFill>
                  <a:schemeClr val="lt1"/>
                </a:solidFill>
              </a:rPr>
              <a:t>Consider the plight of a sports fan that purchased tickets to see a Dallas Mavericks game.  Tip-off is at 7:00 p.m. and the fan leaves work at 4:30 or 5:00 on a weeknight to meet a friend at a local restaurant for a pre-game dinner.  Given traffic and parking issues, that fan may not get home until 11:30 p.m.  That two or three-hour game has now eaten up nearly six hours of the consumer’s day.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51"/>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FAN ENGAGEMENT</a:t>
            </a:r>
            <a:endParaRPr b="1">
              <a:latin typeface="Arial"/>
              <a:ea typeface="Arial"/>
              <a:cs typeface="Arial"/>
              <a:sym typeface="Arial"/>
            </a:endParaRPr>
          </a:p>
        </p:txBody>
      </p:sp>
      <p:sp>
        <p:nvSpPr>
          <p:cNvPr id="282" name="Google Shape;282;p51"/>
          <p:cNvSpPr txBox="1"/>
          <p:nvPr>
            <p:ph idx="1" type="subTitle"/>
          </p:nvPr>
        </p:nvSpPr>
        <p:spPr>
          <a:xfrm>
            <a:off x="938500" y="1093575"/>
            <a:ext cx="71445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So how do we connect with the elusive fan?</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b="1" lang="en">
                <a:latin typeface="Arial"/>
                <a:ea typeface="Arial"/>
                <a:cs typeface="Arial"/>
                <a:sym typeface="Arial"/>
              </a:rPr>
              <a:t>Fan engagement </a:t>
            </a:r>
            <a:r>
              <a:rPr lang="en">
                <a:latin typeface="Arial"/>
                <a:ea typeface="Arial"/>
                <a:cs typeface="Arial"/>
                <a:sym typeface="Arial"/>
              </a:rPr>
              <a:t>is a long-term relationship management strategy focused on interactions between fan (consumer) and sports property which helps strengthen the connection between the two parties and bolster levels of brand loyalty.  To elevate levels of fandom, it is important for sports and entertainment business professionals to develop strategies that keep fans engaged. Sports teams develop fan engagement strategies to encourage fans to interact with the franchise.</a:t>
            </a:r>
            <a:endParaRPr>
              <a:latin typeface="Arial"/>
              <a:ea typeface="Arial"/>
              <a:cs typeface="Arial"/>
              <a:sym typeface="Arial"/>
            </a:endParaRPr>
          </a:p>
        </p:txBody>
      </p:sp>
      <p:cxnSp>
        <p:nvCxnSpPr>
          <p:cNvPr id="283" name="Google Shape;283;p51"/>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84" name="Google Shape;284;p5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85" name="Google Shape;285;p5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52"/>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FAN ENGAGEMENT</a:t>
            </a:r>
            <a:endParaRPr b="1">
              <a:latin typeface="Arial"/>
              <a:ea typeface="Arial"/>
              <a:cs typeface="Arial"/>
              <a:sym typeface="Arial"/>
            </a:endParaRPr>
          </a:p>
        </p:txBody>
      </p:sp>
      <p:sp>
        <p:nvSpPr>
          <p:cNvPr id="291" name="Google Shape;291;p52"/>
          <p:cNvSpPr txBox="1"/>
          <p:nvPr>
            <p:ph idx="1" type="subTitle"/>
          </p:nvPr>
        </p:nvSpPr>
        <p:spPr>
          <a:xfrm>
            <a:off x="938500" y="1190100"/>
            <a:ext cx="35016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Tools for increasing levels of fan engagement:</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Content marketing </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Social media marketing</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Digital marketing </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Interactive experiences</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Live streams, events etc.</a:t>
            </a:r>
            <a:endParaRPr>
              <a:latin typeface="Arial"/>
              <a:ea typeface="Arial"/>
              <a:cs typeface="Arial"/>
              <a:sym typeface="Arial"/>
            </a:endParaRPr>
          </a:p>
          <a:p>
            <a:pPr indent="-342900" lvl="0" marL="457200" rtl="0" algn="l">
              <a:spcBef>
                <a:spcPts val="0"/>
              </a:spcBef>
              <a:spcAft>
                <a:spcPts val="0"/>
              </a:spcAft>
              <a:buSzPts val="1800"/>
              <a:buFont typeface="Arial"/>
              <a:buChar char="●"/>
            </a:pPr>
            <a:r>
              <a:rPr lang="en">
                <a:latin typeface="Arial"/>
                <a:ea typeface="Arial"/>
                <a:cs typeface="Arial"/>
                <a:sym typeface="Arial"/>
              </a:rPr>
              <a:t>Behind-the-scenes access</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p:txBody>
      </p:sp>
      <p:cxnSp>
        <p:nvCxnSpPr>
          <p:cNvPr id="292" name="Google Shape;292;p52"/>
          <p:cNvCxnSpPr/>
          <p:nvPr/>
        </p:nvCxnSpPr>
        <p:spPr>
          <a:xfrm>
            <a:off x="1026200" y="414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293" name="Google Shape;293;p5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94" name="Google Shape;294;p5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95" name="Google Shape;295;p52"/>
          <p:cNvPicPr preferRelativeResize="0"/>
          <p:nvPr/>
        </p:nvPicPr>
        <p:blipFill>
          <a:blip r:embed="rId4">
            <a:alphaModFix/>
          </a:blip>
          <a:stretch>
            <a:fillRect/>
          </a:stretch>
        </p:blipFill>
        <p:spPr>
          <a:xfrm>
            <a:off x="5652650" y="1280963"/>
            <a:ext cx="2581575" cy="25815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pic>
        <p:nvPicPr>
          <p:cNvPr id="300" name="Google Shape;300;p53"/>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9"/>
          <p:cNvSpPr txBox="1"/>
          <p:nvPr>
            <p:ph type="ctrTitle"/>
          </p:nvPr>
        </p:nvSpPr>
        <p:spPr>
          <a:xfrm>
            <a:off x="314025" y="1026600"/>
            <a:ext cx="85899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800">
                <a:latin typeface="Arial"/>
                <a:ea typeface="Arial"/>
                <a:cs typeface="Arial"/>
                <a:sym typeface="Arial"/>
              </a:rPr>
              <a:t>A classic sports marketing book entitled “The Elusive Fan” was published to examine the volatility of the sports/entertainment marketplace and the challenges today’s sports business professionals face.  </a:t>
            </a:r>
            <a:endParaRPr b="0" sz="1800">
              <a:latin typeface="Arial"/>
              <a:ea typeface="Arial"/>
              <a:cs typeface="Arial"/>
              <a:sym typeface="Arial"/>
            </a:endParaRPr>
          </a:p>
          <a:p>
            <a:pPr indent="0" lvl="0" marL="0" rtl="0" algn="ctr">
              <a:spcBef>
                <a:spcPts val="2000"/>
              </a:spcBef>
              <a:spcAft>
                <a:spcPts val="0"/>
              </a:spcAft>
              <a:buNone/>
            </a:pPr>
            <a:r>
              <a:rPr b="0" lang="en" sz="1800">
                <a:latin typeface="Arial"/>
                <a:ea typeface="Arial"/>
                <a:cs typeface="Arial"/>
                <a:sym typeface="Arial"/>
              </a:rPr>
              <a:t>Reaching consumers in today’s crowded sports and entertainment environment has become more challenging than ever while competition for the entertainment dollar has never been higher.</a:t>
            </a:r>
            <a:endParaRPr b="0" sz="1800">
              <a:latin typeface="Arial"/>
              <a:ea typeface="Arial"/>
              <a:cs typeface="Arial"/>
              <a:sym typeface="Arial"/>
            </a:endParaRPr>
          </a:p>
          <a:p>
            <a:pPr indent="0" lvl="0" marL="0" rtl="0" algn="ctr">
              <a:spcBef>
                <a:spcPts val="2000"/>
              </a:spcBef>
              <a:spcAft>
                <a:spcPts val="2000"/>
              </a:spcAft>
              <a:buNone/>
            </a:pPr>
            <a:r>
              <a:rPr b="0" lang="en" sz="1800">
                <a:latin typeface="Arial"/>
                <a:ea typeface="Arial"/>
                <a:cs typeface="Arial"/>
                <a:sym typeface="Arial"/>
              </a:rPr>
              <a:t>The primary challenge for today’s sports/entertainment business professional is capturing consumer interest and building loyalty once that connection has been made.</a:t>
            </a:r>
            <a:endParaRPr b="0" sz="1800">
              <a:latin typeface="Arial"/>
              <a:ea typeface="Arial"/>
              <a:cs typeface="Arial"/>
              <a:sym typeface="Arial"/>
            </a:endParaRPr>
          </a:p>
        </p:txBody>
      </p:sp>
      <p:pic>
        <p:nvPicPr>
          <p:cNvPr id="172" name="Google Shape;172;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3" name="Google Shape;173;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174" name="Google Shape;174;p39"/>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The Elusive Fan</a:t>
            </a:r>
            <a:endParaRPr b="1" sz="3000">
              <a:solidFill>
                <a:schemeClr val="lt2"/>
              </a:solidFill>
              <a:latin typeface="Arial"/>
              <a:ea typeface="Arial"/>
              <a:cs typeface="Arial"/>
              <a:sym typeface="Arial"/>
            </a:endParaRPr>
          </a:p>
        </p:txBody>
      </p:sp>
      <p:cxnSp>
        <p:nvCxnSpPr>
          <p:cNvPr id="175" name="Google Shape;175;p39"/>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40"/>
          <p:cNvSpPr txBox="1"/>
          <p:nvPr>
            <p:ph type="title"/>
          </p:nvPr>
        </p:nvSpPr>
        <p:spPr>
          <a:xfrm>
            <a:off x="1639500" y="1625200"/>
            <a:ext cx="5865000" cy="111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a:latin typeface="Arial"/>
                <a:ea typeface="Arial"/>
                <a:cs typeface="Arial"/>
                <a:sym typeface="Arial"/>
              </a:rPr>
              <a:t>“20/80 Rule”</a:t>
            </a:r>
            <a:endParaRPr b="1">
              <a:latin typeface="Arial"/>
              <a:ea typeface="Arial"/>
              <a:cs typeface="Arial"/>
              <a:sym typeface="Arial"/>
            </a:endParaRPr>
          </a:p>
        </p:txBody>
      </p:sp>
      <p:sp>
        <p:nvSpPr>
          <p:cNvPr id="181" name="Google Shape;181;p40"/>
          <p:cNvSpPr txBox="1"/>
          <p:nvPr>
            <p:ph idx="1" type="body"/>
          </p:nvPr>
        </p:nvSpPr>
        <p:spPr>
          <a:xfrm>
            <a:off x="1639500" y="3020575"/>
            <a:ext cx="5865000" cy="5670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a:latin typeface="Arial"/>
                <a:ea typeface="Arial"/>
                <a:cs typeface="Arial"/>
                <a:sym typeface="Arial"/>
              </a:rPr>
              <a:t>Why is loyalty important?  Most marketers follow the widely accepted “20/80 rule”: 20% of customers account for 80% of company sales.</a:t>
            </a:r>
            <a:endParaRPr>
              <a:latin typeface="Arial"/>
              <a:ea typeface="Arial"/>
              <a:cs typeface="Arial"/>
              <a:sym typeface="Arial"/>
            </a:endParaRPr>
          </a:p>
        </p:txBody>
      </p:sp>
      <p:cxnSp>
        <p:nvCxnSpPr>
          <p:cNvPr id="182" name="Google Shape;182;p40"/>
          <p:cNvCxnSpPr/>
          <p:nvPr/>
        </p:nvCxnSpPr>
        <p:spPr>
          <a:xfrm>
            <a:off x="3190500" y="284502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83" name="Google Shape;183;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4" name="Google Shape;184;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41"/>
          <p:cNvSpPr txBox="1"/>
          <p:nvPr>
            <p:ph type="ctrTitle"/>
          </p:nvPr>
        </p:nvSpPr>
        <p:spPr>
          <a:xfrm>
            <a:off x="566250" y="1026600"/>
            <a:ext cx="80115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2000"/>
              </a:spcAft>
              <a:buNone/>
            </a:pPr>
            <a:r>
              <a:rPr b="0" lang="en" sz="1800">
                <a:latin typeface="Arial"/>
                <a:ea typeface="Arial"/>
                <a:cs typeface="Arial"/>
                <a:sym typeface="Arial"/>
              </a:rPr>
              <a:t>While many factors impact a consumer’s decision to participate in sports and entertainment, the primary influencers are money and time.  Other factors can include personal issues like spending time with family, camaraderie among friends and relaxation.  Innovation, enhancement of the overall fan (consumer) experience and careful market research become essential components of marketing plans and strategies.</a:t>
            </a:r>
            <a:endParaRPr b="0" sz="1800">
              <a:latin typeface="Arial"/>
              <a:ea typeface="Arial"/>
              <a:cs typeface="Arial"/>
              <a:sym typeface="Arial"/>
            </a:endParaRPr>
          </a:p>
        </p:txBody>
      </p:sp>
      <p:pic>
        <p:nvPicPr>
          <p:cNvPr id="190" name="Google Shape;190;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1" name="Google Shape;191;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192" name="Google Shape;192;p41"/>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The Elusive Fan</a:t>
            </a:r>
            <a:endParaRPr b="1" sz="3000">
              <a:solidFill>
                <a:schemeClr val="lt2"/>
              </a:solidFill>
              <a:latin typeface="Arial"/>
              <a:ea typeface="Arial"/>
              <a:cs typeface="Arial"/>
              <a:sym typeface="Arial"/>
            </a:endParaRPr>
          </a:p>
        </p:txBody>
      </p:sp>
      <p:cxnSp>
        <p:nvCxnSpPr>
          <p:cNvPr id="193" name="Google Shape;193;p41"/>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42"/>
          <p:cNvSpPr txBox="1"/>
          <p:nvPr>
            <p:ph type="ctrTitle"/>
          </p:nvPr>
        </p:nvSpPr>
        <p:spPr>
          <a:xfrm>
            <a:off x="314025" y="1026600"/>
            <a:ext cx="85899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1800">
                <a:latin typeface="Arial"/>
                <a:ea typeface="Arial"/>
                <a:cs typeface="Arial"/>
                <a:sym typeface="Arial"/>
              </a:rPr>
              <a:t>According to the book, an elusive fan is defined by seven major characteristics:  </a:t>
            </a:r>
            <a:endParaRPr b="0" sz="1800">
              <a:latin typeface="Arial"/>
              <a:ea typeface="Arial"/>
              <a:cs typeface="Arial"/>
              <a:sym typeface="Arial"/>
            </a:endParaRPr>
          </a:p>
          <a:p>
            <a:pPr indent="-342900" lvl="0" marL="457200" rtl="0" algn="l">
              <a:spcBef>
                <a:spcPts val="2000"/>
              </a:spcBef>
              <a:spcAft>
                <a:spcPts val="0"/>
              </a:spcAft>
              <a:buSzPts val="1800"/>
              <a:buFont typeface="Arial"/>
              <a:buAutoNum type="arabicPeriod"/>
            </a:pPr>
            <a:r>
              <a:rPr b="0" lang="en" sz="1800">
                <a:latin typeface="Arial"/>
                <a:ea typeface="Arial"/>
                <a:cs typeface="Arial"/>
                <a:sym typeface="Arial"/>
              </a:rPr>
              <a:t>Pressurized competitive environment</a:t>
            </a:r>
            <a:endParaRPr b="0" sz="1800">
              <a:latin typeface="Arial"/>
              <a:ea typeface="Arial"/>
              <a:cs typeface="Arial"/>
              <a:sym typeface="Arial"/>
            </a:endParaRPr>
          </a:p>
          <a:p>
            <a:pPr indent="-342900" lvl="0" marL="457200" rtl="0" algn="l">
              <a:spcBef>
                <a:spcPts val="0"/>
              </a:spcBef>
              <a:spcAft>
                <a:spcPts val="0"/>
              </a:spcAft>
              <a:buSzPts val="1800"/>
              <a:buFont typeface="Arial"/>
              <a:buAutoNum type="arabicPeriod"/>
            </a:pPr>
            <a:r>
              <a:rPr b="0" lang="en" sz="1800">
                <a:latin typeface="Arial"/>
                <a:ea typeface="Arial"/>
                <a:cs typeface="Arial"/>
                <a:sym typeface="Arial"/>
              </a:rPr>
              <a:t>Higher fan expectations</a:t>
            </a:r>
            <a:endParaRPr b="0" sz="1800">
              <a:latin typeface="Arial"/>
              <a:ea typeface="Arial"/>
              <a:cs typeface="Arial"/>
              <a:sym typeface="Arial"/>
            </a:endParaRPr>
          </a:p>
          <a:p>
            <a:pPr indent="-342900" lvl="0" marL="457200" rtl="0" algn="l">
              <a:spcBef>
                <a:spcPts val="0"/>
              </a:spcBef>
              <a:spcAft>
                <a:spcPts val="0"/>
              </a:spcAft>
              <a:buSzPts val="1800"/>
              <a:buFont typeface="Arial"/>
              <a:buAutoNum type="arabicPeriod"/>
            </a:pPr>
            <a:r>
              <a:rPr b="0" lang="en" sz="1800">
                <a:latin typeface="Arial"/>
                <a:ea typeface="Arial"/>
                <a:cs typeface="Arial"/>
                <a:sym typeface="Arial"/>
              </a:rPr>
              <a:t>Paradox of commercialism</a:t>
            </a:r>
            <a:endParaRPr b="0" sz="1800">
              <a:latin typeface="Arial"/>
              <a:ea typeface="Arial"/>
              <a:cs typeface="Arial"/>
              <a:sym typeface="Arial"/>
            </a:endParaRPr>
          </a:p>
          <a:p>
            <a:pPr indent="-342900" lvl="0" marL="457200" rtl="0" algn="l">
              <a:spcBef>
                <a:spcPts val="0"/>
              </a:spcBef>
              <a:spcAft>
                <a:spcPts val="0"/>
              </a:spcAft>
              <a:buSzPts val="1800"/>
              <a:buFont typeface="Arial"/>
              <a:buAutoNum type="arabicPeriod"/>
            </a:pPr>
            <a:r>
              <a:rPr b="0" lang="en" sz="1800">
                <a:latin typeface="Arial"/>
                <a:ea typeface="Arial"/>
                <a:cs typeface="Arial"/>
                <a:sym typeface="Arial"/>
              </a:rPr>
              <a:t>New technology</a:t>
            </a:r>
            <a:endParaRPr b="0" sz="1800">
              <a:latin typeface="Arial"/>
              <a:ea typeface="Arial"/>
              <a:cs typeface="Arial"/>
              <a:sym typeface="Arial"/>
            </a:endParaRPr>
          </a:p>
          <a:p>
            <a:pPr indent="-342900" lvl="0" marL="457200" rtl="0" algn="l">
              <a:spcBef>
                <a:spcPts val="0"/>
              </a:spcBef>
              <a:spcAft>
                <a:spcPts val="0"/>
              </a:spcAft>
              <a:buSzPts val="1800"/>
              <a:buFont typeface="Arial"/>
              <a:buAutoNum type="arabicPeriod"/>
            </a:pPr>
            <a:r>
              <a:rPr b="0" lang="en" sz="1800">
                <a:latin typeface="Arial"/>
                <a:ea typeface="Arial"/>
                <a:cs typeface="Arial"/>
                <a:sym typeface="Arial"/>
              </a:rPr>
              <a:t>Individualism</a:t>
            </a:r>
            <a:endParaRPr b="0" sz="1800">
              <a:latin typeface="Arial"/>
              <a:ea typeface="Arial"/>
              <a:cs typeface="Arial"/>
              <a:sym typeface="Arial"/>
            </a:endParaRPr>
          </a:p>
          <a:p>
            <a:pPr indent="-342900" lvl="0" marL="457200" rtl="0" algn="l">
              <a:spcBef>
                <a:spcPts val="0"/>
              </a:spcBef>
              <a:spcAft>
                <a:spcPts val="0"/>
              </a:spcAft>
              <a:buSzPts val="1800"/>
              <a:buFont typeface="Arial"/>
              <a:buAutoNum type="arabicPeriod"/>
            </a:pPr>
            <a:r>
              <a:rPr b="0" lang="en" sz="1800">
                <a:latin typeface="Arial"/>
                <a:ea typeface="Arial"/>
                <a:cs typeface="Arial"/>
                <a:sym typeface="Arial"/>
              </a:rPr>
              <a:t>Change in family structure/behavior</a:t>
            </a:r>
            <a:endParaRPr b="0" sz="1800">
              <a:latin typeface="Arial"/>
              <a:ea typeface="Arial"/>
              <a:cs typeface="Arial"/>
              <a:sym typeface="Arial"/>
            </a:endParaRPr>
          </a:p>
          <a:p>
            <a:pPr indent="-342900" lvl="0" marL="457200" rtl="0" algn="l">
              <a:spcBef>
                <a:spcPts val="0"/>
              </a:spcBef>
              <a:spcAft>
                <a:spcPts val="0"/>
              </a:spcAft>
              <a:buSzPts val="1800"/>
              <a:buFont typeface="Arial"/>
              <a:buAutoNum type="arabicPeriod"/>
            </a:pPr>
            <a:r>
              <a:rPr b="0" lang="en" sz="1800">
                <a:latin typeface="Arial"/>
                <a:ea typeface="Arial"/>
                <a:cs typeface="Arial"/>
                <a:sym typeface="Arial"/>
              </a:rPr>
              <a:t>Time pressure</a:t>
            </a:r>
            <a:endParaRPr b="0" sz="1800">
              <a:latin typeface="Arial"/>
              <a:ea typeface="Arial"/>
              <a:cs typeface="Arial"/>
              <a:sym typeface="Arial"/>
            </a:endParaRPr>
          </a:p>
        </p:txBody>
      </p:sp>
      <p:pic>
        <p:nvPicPr>
          <p:cNvPr id="199" name="Google Shape;199;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0" name="Google Shape;200;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01" name="Google Shape;201;p42"/>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The Elusive Fan</a:t>
            </a:r>
            <a:endParaRPr b="1" sz="3000">
              <a:solidFill>
                <a:schemeClr val="lt2"/>
              </a:solidFill>
              <a:latin typeface="Arial"/>
              <a:ea typeface="Arial"/>
              <a:cs typeface="Arial"/>
              <a:sym typeface="Arial"/>
            </a:endParaRPr>
          </a:p>
        </p:txBody>
      </p:sp>
      <p:cxnSp>
        <p:nvCxnSpPr>
          <p:cNvPr id="202" name="Google Shape;202;p42"/>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pic>
        <p:nvPicPr>
          <p:cNvPr id="203" name="Google Shape;203;p42"/>
          <p:cNvPicPr preferRelativeResize="0"/>
          <p:nvPr/>
        </p:nvPicPr>
        <p:blipFill>
          <a:blip r:embed="rId4">
            <a:alphaModFix/>
          </a:blip>
          <a:stretch>
            <a:fillRect/>
          </a:stretch>
        </p:blipFill>
        <p:spPr>
          <a:xfrm>
            <a:off x="6040254" y="1854174"/>
            <a:ext cx="2042800" cy="19467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43"/>
          <p:cNvSpPr txBox="1"/>
          <p:nvPr>
            <p:ph type="ctrTitle"/>
          </p:nvPr>
        </p:nvSpPr>
        <p:spPr>
          <a:xfrm>
            <a:off x="314025" y="1026600"/>
            <a:ext cx="85899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800">
                <a:latin typeface="Arial"/>
                <a:ea typeface="Arial"/>
                <a:cs typeface="Arial"/>
                <a:sym typeface="Arial"/>
              </a:rPr>
              <a:t>As we previously examined, the sports marketplace is extremely crowded.  With new sports being introduced every year and emerging sports gaining popularity, the industry is experiencing a pressurized competitive environment. </a:t>
            </a:r>
            <a:endParaRPr b="0" sz="1800">
              <a:latin typeface="Arial"/>
              <a:ea typeface="Arial"/>
              <a:cs typeface="Arial"/>
              <a:sym typeface="Arial"/>
            </a:endParaRPr>
          </a:p>
          <a:p>
            <a:pPr indent="0" lvl="0" marL="0" rtl="0" algn="ctr">
              <a:spcBef>
                <a:spcPts val="2000"/>
              </a:spcBef>
              <a:spcAft>
                <a:spcPts val="0"/>
              </a:spcAft>
              <a:buNone/>
            </a:pPr>
            <a:r>
              <a:rPr b="0" lang="en" sz="1800">
                <a:latin typeface="Arial"/>
                <a:ea typeface="Arial"/>
                <a:cs typeface="Arial"/>
                <a:sym typeface="Arial"/>
              </a:rPr>
              <a:t>For example, paintball, while not a direct competitor of the NHL, poses an indirect threat as the sport gains popularity and has the potential to attract new sports fans. All the while, the NHL must also compete for the attention of fans on television and maintain a grassroots presence by continuing to develop interest in the sport of hockey at the youth level.  </a:t>
            </a:r>
            <a:endParaRPr b="0" sz="1800">
              <a:latin typeface="Arial"/>
              <a:ea typeface="Arial"/>
              <a:cs typeface="Arial"/>
              <a:sym typeface="Arial"/>
            </a:endParaRPr>
          </a:p>
          <a:p>
            <a:pPr indent="0" lvl="0" marL="0" rtl="0" algn="ctr">
              <a:spcBef>
                <a:spcPts val="2000"/>
              </a:spcBef>
              <a:spcAft>
                <a:spcPts val="0"/>
              </a:spcAft>
              <a:buNone/>
            </a:pPr>
            <a:r>
              <a:t/>
            </a:r>
            <a:endParaRPr b="0" sz="1800">
              <a:latin typeface="Arial"/>
              <a:ea typeface="Arial"/>
              <a:cs typeface="Arial"/>
              <a:sym typeface="Arial"/>
            </a:endParaRPr>
          </a:p>
          <a:p>
            <a:pPr indent="0" lvl="0" marL="0" rtl="0" algn="ctr">
              <a:spcBef>
                <a:spcPts val="2000"/>
              </a:spcBef>
              <a:spcAft>
                <a:spcPts val="2000"/>
              </a:spcAft>
              <a:buNone/>
            </a:pPr>
            <a:r>
              <a:t/>
            </a:r>
            <a:endParaRPr b="0" sz="1800">
              <a:latin typeface="Arial"/>
              <a:ea typeface="Arial"/>
              <a:cs typeface="Arial"/>
              <a:sym typeface="Arial"/>
            </a:endParaRPr>
          </a:p>
        </p:txBody>
      </p:sp>
      <p:pic>
        <p:nvPicPr>
          <p:cNvPr id="209" name="Google Shape;209;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11" name="Google Shape;211;p43"/>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Pressurized Competitive Environment</a:t>
            </a:r>
            <a:endParaRPr b="1" sz="3000">
              <a:solidFill>
                <a:schemeClr val="lt2"/>
              </a:solidFill>
              <a:latin typeface="Arial"/>
              <a:ea typeface="Arial"/>
              <a:cs typeface="Arial"/>
              <a:sym typeface="Arial"/>
            </a:endParaRPr>
          </a:p>
        </p:txBody>
      </p:sp>
      <p:cxnSp>
        <p:nvCxnSpPr>
          <p:cNvPr id="212" name="Google Shape;212;p43"/>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44"/>
          <p:cNvSpPr txBox="1"/>
          <p:nvPr>
            <p:ph type="ctrTitle"/>
          </p:nvPr>
        </p:nvSpPr>
        <p:spPr>
          <a:xfrm>
            <a:off x="526450" y="1289850"/>
            <a:ext cx="49878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2000"/>
              </a:spcAft>
              <a:buNone/>
            </a:pPr>
            <a:r>
              <a:rPr b="0" lang="en" sz="1800">
                <a:latin typeface="Arial"/>
                <a:ea typeface="Arial"/>
                <a:cs typeface="Arial"/>
                <a:sym typeface="Arial"/>
              </a:rPr>
              <a:t>Fans demand a higher consumer experience than ever before with more menu options, newer facilities and advances in broadcast technologies.  Fans also demand more access to athletes and entertainers as well as “behind-the-scenes” experiences.</a:t>
            </a:r>
            <a:endParaRPr b="0" sz="1800">
              <a:latin typeface="Arial"/>
              <a:ea typeface="Arial"/>
              <a:cs typeface="Arial"/>
              <a:sym typeface="Arial"/>
            </a:endParaRPr>
          </a:p>
        </p:txBody>
      </p:sp>
      <p:pic>
        <p:nvPicPr>
          <p:cNvPr id="218" name="Google Shape;21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20" name="Google Shape;220;p44"/>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Higher Fan Expectations</a:t>
            </a:r>
            <a:endParaRPr b="1" sz="3000">
              <a:solidFill>
                <a:schemeClr val="lt2"/>
              </a:solidFill>
              <a:latin typeface="Arial"/>
              <a:ea typeface="Arial"/>
              <a:cs typeface="Arial"/>
              <a:sym typeface="Arial"/>
            </a:endParaRPr>
          </a:p>
        </p:txBody>
      </p:sp>
      <p:cxnSp>
        <p:nvCxnSpPr>
          <p:cNvPr id="221" name="Google Shape;221;p44"/>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pic>
        <p:nvPicPr>
          <p:cNvPr id="222" name="Google Shape;222;p44"/>
          <p:cNvPicPr preferRelativeResize="0"/>
          <p:nvPr/>
        </p:nvPicPr>
        <p:blipFill>
          <a:blip r:embed="rId4">
            <a:alphaModFix/>
          </a:blip>
          <a:stretch>
            <a:fillRect/>
          </a:stretch>
        </p:blipFill>
        <p:spPr>
          <a:xfrm>
            <a:off x="5810870" y="1239049"/>
            <a:ext cx="2694600" cy="2372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45"/>
          <p:cNvSpPr txBox="1"/>
          <p:nvPr>
            <p:ph type="ctrTitle"/>
          </p:nvPr>
        </p:nvSpPr>
        <p:spPr>
          <a:xfrm>
            <a:off x="314025" y="1026600"/>
            <a:ext cx="85899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800">
                <a:latin typeface="Arial"/>
                <a:ea typeface="Arial"/>
                <a:cs typeface="Arial"/>
                <a:sym typeface="Arial"/>
              </a:rPr>
              <a:t>A conflict between business and game exists as the business of sports grows while fans still crave the spirit of competition and integrity of the game.  Fans can be turned off to a product when they feel they are seeing too much advertising and that their favorite sports team or league is becoming too commercialized.  </a:t>
            </a:r>
            <a:endParaRPr b="0" sz="1800">
              <a:latin typeface="Arial"/>
              <a:ea typeface="Arial"/>
              <a:cs typeface="Arial"/>
              <a:sym typeface="Arial"/>
            </a:endParaRPr>
          </a:p>
          <a:p>
            <a:pPr indent="0" lvl="0" marL="0" rtl="0" algn="ctr">
              <a:spcBef>
                <a:spcPts val="2000"/>
              </a:spcBef>
              <a:spcAft>
                <a:spcPts val="2000"/>
              </a:spcAft>
              <a:buNone/>
            </a:pPr>
            <a:r>
              <a:rPr b="0" lang="en" sz="1800">
                <a:latin typeface="Arial"/>
                <a:ea typeface="Arial"/>
                <a:cs typeface="Arial"/>
                <a:sym typeface="Arial"/>
              </a:rPr>
              <a:t>Meanwhile, for teams or leagues to offer fans the best product possible, they must invest in athletes, meaning they need to generate more revenue as player salaries continue to escalate.  Sports teams, leagues and events operate as businesses with a goal of generating a profit which can lead to a paradox of commercialism. </a:t>
            </a:r>
            <a:endParaRPr b="0" sz="1800">
              <a:latin typeface="Arial"/>
              <a:ea typeface="Arial"/>
              <a:cs typeface="Arial"/>
              <a:sym typeface="Arial"/>
            </a:endParaRPr>
          </a:p>
        </p:txBody>
      </p:sp>
      <p:pic>
        <p:nvPicPr>
          <p:cNvPr id="228" name="Google Shape;22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9" name="Google Shape;229;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30" name="Google Shape;230;p45"/>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Paradox of Commercialism</a:t>
            </a:r>
            <a:endParaRPr b="1" sz="3000">
              <a:solidFill>
                <a:schemeClr val="lt2"/>
              </a:solidFill>
              <a:latin typeface="Arial"/>
              <a:ea typeface="Arial"/>
              <a:cs typeface="Arial"/>
              <a:sym typeface="Arial"/>
            </a:endParaRPr>
          </a:p>
        </p:txBody>
      </p:sp>
      <p:cxnSp>
        <p:nvCxnSpPr>
          <p:cNvPr id="231" name="Google Shape;231;p45"/>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46"/>
          <p:cNvSpPr txBox="1"/>
          <p:nvPr>
            <p:ph type="ctrTitle"/>
          </p:nvPr>
        </p:nvSpPr>
        <p:spPr>
          <a:xfrm>
            <a:off x="752700" y="966125"/>
            <a:ext cx="7638600" cy="256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0" lang="en" sz="1800">
                <a:latin typeface="Arial"/>
                <a:ea typeface="Arial"/>
                <a:cs typeface="Arial"/>
                <a:sym typeface="Arial"/>
              </a:rPr>
              <a:t>Never before have consumers had so much information or access to sports and entertainment products at their fingertips with the proliferation of media channels.  The fan experience is being consistently upgraded as a direct result of new technologies and advances in social media as consumers can absorb the sports experience from almost anywhere.  </a:t>
            </a:r>
            <a:endParaRPr b="0" sz="1800">
              <a:latin typeface="Arial"/>
              <a:ea typeface="Arial"/>
              <a:cs typeface="Arial"/>
              <a:sym typeface="Arial"/>
            </a:endParaRPr>
          </a:p>
          <a:p>
            <a:pPr indent="0" lvl="0" marL="0" rtl="0" algn="ctr">
              <a:spcBef>
                <a:spcPts val="2000"/>
              </a:spcBef>
              <a:spcAft>
                <a:spcPts val="0"/>
              </a:spcAft>
              <a:buNone/>
            </a:pPr>
            <a:r>
              <a:rPr b="0" lang="en" sz="1800">
                <a:latin typeface="Arial"/>
                <a:ea typeface="Arial"/>
                <a:cs typeface="Arial"/>
                <a:sym typeface="Arial"/>
              </a:rPr>
              <a:t>Whether they're using smartphones, laptops or tablets, sports fans are active sharers who use game time for both watching and connecting on second screens.  Shorter attention spans and multi-tasking consumers create new challenges for sports and entertainment business professionals.</a:t>
            </a:r>
            <a:endParaRPr b="0" sz="1800">
              <a:latin typeface="Arial"/>
              <a:ea typeface="Arial"/>
              <a:cs typeface="Arial"/>
              <a:sym typeface="Arial"/>
            </a:endParaRPr>
          </a:p>
          <a:p>
            <a:pPr indent="0" lvl="0" marL="0" rtl="0" algn="ctr">
              <a:spcBef>
                <a:spcPts val="2000"/>
              </a:spcBef>
              <a:spcAft>
                <a:spcPts val="0"/>
              </a:spcAft>
              <a:buNone/>
            </a:pPr>
            <a:r>
              <a:t/>
            </a:r>
            <a:endParaRPr b="0" sz="1800">
              <a:latin typeface="Arial"/>
              <a:ea typeface="Arial"/>
              <a:cs typeface="Arial"/>
              <a:sym typeface="Arial"/>
            </a:endParaRPr>
          </a:p>
          <a:p>
            <a:pPr indent="0" lvl="0" marL="0" rtl="0" algn="ctr">
              <a:spcBef>
                <a:spcPts val="2000"/>
              </a:spcBef>
              <a:spcAft>
                <a:spcPts val="2000"/>
              </a:spcAft>
              <a:buNone/>
            </a:pPr>
            <a:r>
              <a:t/>
            </a:r>
            <a:endParaRPr b="0" sz="1800">
              <a:latin typeface="Arial"/>
              <a:ea typeface="Arial"/>
              <a:cs typeface="Arial"/>
              <a:sym typeface="Arial"/>
            </a:endParaRPr>
          </a:p>
        </p:txBody>
      </p:sp>
      <p:pic>
        <p:nvPicPr>
          <p:cNvPr id="237" name="Google Shape;237;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8" name="Google Shape;238;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39" name="Google Shape;239;p46"/>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100">
                <a:solidFill>
                  <a:schemeClr val="lt2"/>
                </a:solidFill>
                <a:latin typeface="Arial"/>
                <a:ea typeface="Arial"/>
                <a:cs typeface="Arial"/>
                <a:sym typeface="Arial"/>
              </a:rPr>
              <a:t>New Technology</a:t>
            </a:r>
            <a:endParaRPr b="1" sz="3000">
              <a:solidFill>
                <a:schemeClr val="lt2"/>
              </a:solidFill>
              <a:latin typeface="Arial"/>
              <a:ea typeface="Arial"/>
              <a:cs typeface="Arial"/>
              <a:sym typeface="Arial"/>
            </a:endParaRPr>
          </a:p>
        </p:txBody>
      </p:sp>
      <p:cxnSp>
        <p:nvCxnSpPr>
          <p:cNvPr id="240" name="Google Shape;240;p46"/>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