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ro" pitchFamily="2" charset="77"/>
      <p:regular r:id="rId18"/>
    </p:embeddedFont>
    <p:embeddedFont>
      <p:font typeface="Hero Bold" pitchFamily="2" charset="77"/>
      <p:regular r:id="rId19"/>
      <p:bold r:id="rId20"/>
    </p:embeddedFont>
    <p:embeddedFont>
      <p:font typeface="Nunito Sans Extra Light Bold" pitchFamily="2" charset="77"/>
      <p:regular r:id="rId21"/>
    </p:embeddedFont>
    <p:embeddedFont>
      <p:font typeface="Nunito Sans Regular Bold" pitchFamily="2" charset="77"/>
      <p:regular r:id="rId22"/>
      <p:bold r:id="rId23"/>
    </p:embeddedFont>
    <p:embeddedFont>
      <p:font typeface="Nunito Sans Regular Bold Italics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13" d="100"/>
          <a:sy n="113" d="100"/>
        </p:scale>
        <p:origin x="1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svg"/><Relationship Id="rId7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517" y="939033"/>
            <a:ext cx="4736881" cy="4545070"/>
            <a:chOff x="0" y="0"/>
            <a:chExt cx="6315842" cy="6060094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6315842" cy="4713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509"/>
                </a:lnSpc>
              </a:pPr>
              <a:r>
                <a:rPr lang="en-US" sz="6792">
                  <a:solidFill>
                    <a:srgbClr val="F8F8F8"/>
                  </a:solidFill>
                  <a:latin typeface="Hero Bold"/>
                </a:rPr>
                <a:t>Top 10</a:t>
              </a:r>
            </a:p>
            <a:p>
              <a:pPr algn="just">
                <a:lnSpc>
                  <a:spcPts val="9509"/>
                </a:lnSpc>
              </a:pPr>
              <a:r>
                <a:rPr lang="en-US" sz="6792">
                  <a:solidFill>
                    <a:srgbClr val="F8F8F8"/>
                  </a:solidFill>
                  <a:latin typeface="Hero Bold"/>
                </a:rPr>
                <a:t>Film</a:t>
              </a:r>
            </a:p>
            <a:p>
              <a:pPr algn="just">
                <a:lnSpc>
                  <a:spcPts val="9509"/>
                </a:lnSpc>
                <a:spcBef>
                  <a:spcPct val="0"/>
                </a:spcBef>
              </a:pPr>
              <a:r>
                <a:rPr lang="en-US" sz="6792">
                  <a:solidFill>
                    <a:srgbClr val="F8F8F8"/>
                  </a:solidFill>
                  <a:latin typeface="Hero Bold"/>
                </a:rPr>
                <a:t>Franchises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5132608"/>
              <a:ext cx="5168086" cy="927486"/>
              <a:chOff x="0" y="0"/>
              <a:chExt cx="1066447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66447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0664471" h="1913890">
                    <a:moveTo>
                      <a:pt x="10540011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540011" y="0"/>
                    </a:lnTo>
                    <a:cubicBezTo>
                      <a:pt x="10608590" y="0"/>
                      <a:pt x="10664471" y="55880"/>
                      <a:pt x="10664471" y="124460"/>
                    </a:cubicBezTo>
                    <a:lnTo>
                      <a:pt x="10664471" y="1789430"/>
                    </a:lnTo>
                    <a:cubicBezTo>
                      <a:pt x="10664471" y="1858010"/>
                      <a:pt x="10608590" y="1913890"/>
                      <a:pt x="10540011" y="1913890"/>
                    </a:cubicBezTo>
                    <a:close/>
                  </a:path>
                </a:pathLst>
              </a:custGeom>
              <a:solidFill>
                <a:srgbClr val="521887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08145" y="5446654"/>
              <a:ext cx="4351795" cy="36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58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84" y="6948878"/>
            <a:ext cx="241833" cy="255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47120" y="-399416"/>
            <a:ext cx="3613539" cy="3744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21376" y="5155808"/>
            <a:ext cx="2439282" cy="28952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2198" y="3480880"/>
            <a:ext cx="2319763" cy="38343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018768" y="2471960"/>
            <a:ext cx="1843430" cy="2926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11915">
            <a:off x="7665501" y="731520"/>
            <a:ext cx="1539372" cy="16732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9480" y="4808463"/>
            <a:ext cx="375344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8F8"/>
                </a:solidFill>
                <a:latin typeface="Hero Bold"/>
              </a:rPr>
              <a:t>Highest-Grossing Film Franchises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8F8"/>
                </a:solidFill>
                <a:latin typeface="Hero Bold"/>
              </a:rPr>
              <a:t>at the box office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6872" y="6977234"/>
            <a:ext cx="2256086" cy="18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F8F8F8"/>
                </a:solidFill>
                <a:latin typeface="Nunito Sans Extra Light Bold"/>
              </a:rPr>
              <a:t>www.sportscareerconsulting.com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465" y="3809043"/>
            <a:ext cx="3074054" cy="30740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52363" y="5053566"/>
            <a:ext cx="635907" cy="14660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07509" y="870958"/>
            <a:ext cx="1125614" cy="13360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91514" y="3146425"/>
            <a:ext cx="757605" cy="98710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$5,651,148,668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DC EXTENDED UNIVERSE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9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$627,905,408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Aquaman 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($1,148,485,886)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9384" y="2930109"/>
            <a:ext cx="3709939" cy="370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22793" y="3110239"/>
            <a:ext cx="1308750" cy="11222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7590" y="1063046"/>
            <a:ext cx="1578834" cy="1008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04887" y="5044702"/>
            <a:ext cx="930859" cy="14630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406260" y="1024946"/>
            <a:ext cx="2386635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$4,998,557,380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JURASSIC PARK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6424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5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$999,711,476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Jurassic World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 ($1,671,713,208)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6872" y="243545"/>
            <a:ext cx="8696006" cy="695615"/>
            <a:chOff x="0" y="0"/>
            <a:chExt cx="2392589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25893" cy="1913890"/>
            </a:xfrm>
            <a:custGeom>
              <a:avLst/>
              <a:gdLst/>
              <a:ahLst/>
              <a:cxnLst/>
              <a:rect l="l" t="t" r="r" b="b"/>
              <a:pathLst>
                <a:path w="23925893" h="1913890">
                  <a:moveTo>
                    <a:pt x="2380143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01434" y="0"/>
                  </a:lnTo>
                  <a:cubicBezTo>
                    <a:pt x="23870014" y="0"/>
                    <a:pt x="23925893" y="55880"/>
                    <a:pt x="23925893" y="124460"/>
                  </a:cubicBezTo>
                  <a:lnTo>
                    <a:pt x="23925893" y="1789430"/>
                  </a:lnTo>
                  <a:cubicBezTo>
                    <a:pt x="23925893" y="1858010"/>
                    <a:pt x="23870014" y="1913890"/>
                    <a:pt x="23801434" y="1913890"/>
                  </a:cubicBezTo>
                  <a:close/>
                </a:path>
              </a:pathLst>
            </a:custGeom>
            <a:solidFill>
              <a:srgbClr val="52188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84" y="6948878"/>
            <a:ext cx="241833" cy="2550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66791" y="4800600"/>
            <a:ext cx="2534007" cy="30077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6872" y="6977234"/>
            <a:ext cx="2256086" cy="18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F8F8F8"/>
                </a:solidFill>
                <a:latin typeface="Nunito Sans Extra Light Bold"/>
              </a:rPr>
              <a:t>www.sportscareerconsulting.com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12209" y="292585"/>
            <a:ext cx="4529182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8F8F8"/>
                </a:solidFill>
                <a:latin typeface="Nunito Sans Regular Bold"/>
              </a:rPr>
              <a:t>Student Activity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6872" y="1120055"/>
            <a:ext cx="8696006" cy="393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Select a film from one of the previous slides and imagine the franchise will soon release another movie 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Create a list of five potential tie-ins with the film  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Explain how those tie-ins might benefit the brand as well as boost box office sales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Identify two different brands that might benefit from product placement in the film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Explain how the brand will benefit from the placement </a:t>
            </a:r>
          </a:p>
          <a:p>
            <a:pPr algn="ctr">
              <a:lnSpc>
                <a:spcPts val="3450"/>
              </a:lnSpc>
              <a:spcBef>
                <a:spcPct val="0"/>
              </a:spcBef>
            </a:pPr>
            <a:endParaRPr lang="en-US" sz="2464" dirty="0">
              <a:solidFill>
                <a:srgbClr val="F8F8F8"/>
              </a:solidFill>
              <a:latin typeface="Nunito Sans Regula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C542D-9EC9-8948-939E-580E740ED372}"/>
              </a:ext>
            </a:extLst>
          </p:cNvPr>
          <p:cNvSpPr txBox="1"/>
          <p:nvPr/>
        </p:nvSpPr>
        <p:spPr>
          <a:xfrm>
            <a:off x="528797" y="4682063"/>
            <a:ext cx="6481603" cy="2675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Define ”brand”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Describe how branding helps to establish a successful film franchise and how it leads to increase in box office sales and merchandising opportunities</a:t>
            </a:r>
          </a:p>
          <a:p>
            <a:pPr algn="ctr">
              <a:lnSpc>
                <a:spcPts val="3450"/>
              </a:lnSpc>
              <a:spcBef>
                <a:spcPct val="0"/>
              </a:spcBef>
            </a:pPr>
            <a:endParaRPr lang="en-US" sz="2464" dirty="0">
              <a:solidFill>
                <a:srgbClr val="F8F8F8"/>
              </a:solidFill>
              <a:latin typeface="Nunito Sans Regula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5312" y="3127414"/>
            <a:ext cx="4733339" cy="43665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3570" y="1099188"/>
            <a:ext cx="880680" cy="8795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31625" y="3213063"/>
            <a:ext cx="604571" cy="889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1625" y="5310667"/>
            <a:ext cx="677382" cy="9311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$22,851,512,201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Hero"/>
              </a:rPr>
              <a:t>MARVEL</a:t>
            </a:r>
          </a:p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Hero"/>
              </a:rPr>
              <a:t>CINEMATIC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UNIVERSE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24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$952,146,342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Avengers: Endgame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 ($2,797,501,328)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685" y="3482418"/>
            <a:ext cx="3832782" cy="38327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18090" y="1099188"/>
            <a:ext cx="904452" cy="8795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0526" y="3253953"/>
            <a:ext cx="879580" cy="8795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90269" y="5398809"/>
            <a:ext cx="760095" cy="8261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$10,315,843,646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Hero"/>
              </a:rPr>
              <a:t>STAR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WARS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12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$859,653,637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The Force Awakens 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($2,068,223,624)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40409" y="1099188"/>
            <a:ext cx="787002" cy="920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45409" y="5214949"/>
            <a:ext cx="977003" cy="1143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56704" y="3035168"/>
            <a:ext cx="754413" cy="12460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$9,245,413,281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5741" y="1108186"/>
            <a:ext cx="4276194" cy="227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Hero"/>
              </a:rPr>
              <a:t>WIZARDING WORLD (HARRY POTTER)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10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$924,541,328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5105880"/>
            <a:ext cx="2982948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Harry Potter and the Deathly Hallows – Part 2 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($1,342,025,430)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6391" y="3181667"/>
            <a:ext cx="2620381" cy="4159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603" y="1312868"/>
            <a:ext cx="1413186" cy="452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29603" y="3164046"/>
            <a:ext cx="987107" cy="9871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74314" y="5076789"/>
            <a:ext cx="697684" cy="13988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28041" y="1024946"/>
            <a:ext cx="2264855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$7,058,801,723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Hero"/>
              </a:rPr>
              <a:t>JAMES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BOND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29749" y="3143567"/>
            <a:ext cx="2901444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26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$271,492,374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439255"/>
            <a:ext cx="2982948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Skyfall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 ($1,108,561,013)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12" y="4102137"/>
            <a:ext cx="4314963" cy="15354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4510" y="1229733"/>
            <a:ext cx="1327096" cy="625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44311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$6,485,668,949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1117711"/>
            <a:ext cx="3165947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THE FAST AND THE FURIOUS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02079" y="2976880"/>
            <a:ext cx="2686882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10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$648,566,895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44311" y="5272567"/>
            <a:ext cx="2686882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Furious 7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($1,516,045,911)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8065"/>
          <a:stretch>
            <a:fillRect/>
          </a:stretch>
        </p:blipFill>
        <p:spPr>
          <a:xfrm>
            <a:off x="4782772" y="1113507"/>
            <a:ext cx="975087" cy="865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23946" r="22823"/>
          <a:stretch>
            <a:fillRect/>
          </a:stretch>
        </p:blipFill>
        <p:spPr>
          <a:xfrm>
            <a:off x="300453" y="2285234"/>
            <a:ext cx="3498118" cy="369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42825" y="2930109"/>
            <a:ext cx="1454982" cy="1454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29786" y="5346070"/>
            <a:ext cx="881060" cy="8810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$6,083,343,812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X-MEN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13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$467,949,524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Deadpool 2 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($785,046,920)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5053" y="2850142"/>
            <a:ext cx="4736372" cy="4540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10340" y="1135349"/>
            <a:ext cx="919953" cy="807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42916" y="3111402"/>
            <a:ext cx="854800" cy="10923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2574" y="5437716"/>
            <a:ext cx="1035483" cy="8248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 $6,072,549,025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BATMAN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16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$379,534,314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8245" y="5272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The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Dark Knight Rises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 ($1,084,939,099)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1149" y="731520"/>
            <a:ext cx="4400931" cy="1614916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1149" y="2850142"/>
            <a:ext cx="4400931" cy="1614916"/>
            <a:chOff x="0" y="0"/>
            <a:chExt cx="17828143" cy="654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1149" y="4968764"/>
            <a:ext cx="4400931" cy="1614916"/>
            <a:chOff x="0" y="0"/>
            <a:chExt cx="17828143" cy="6542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48510" y="5420347"/>
            <a:ext cx="1063527" cy="73250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69282" y="1026008"/>
            <a:ext cx="941564" cy="9203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48510" y="3014390"/>
            <a:ext cx="783108" cy="12864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676336" y="2462640"/>
            <a:ext cx="5012247" cy="50122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48245" y="1191633"/>
            <a:ext cx="28446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$5,953,077,710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077" y="1290416"/>
            <a:ext cx="409783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Hero"/>
              </a:rPr>
              <a:t>MIDDLE EARTH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8245" y="3143567"/>
            <a:ext cx="298294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Total number of films:  7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Per film average: $850,439,673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70294" y="5105880"/>
            <a:ext cx="2760899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Nunito Sans Regular Bold"/>
              </a:rPr>
              <a:t>Highest-grossing film:   </a:t>
            </a:r>
            <a:r>
              <a:rPr lang="en-US" sz="1899">
                <a:solidFill>
                  <a:srgbClr val="000000"/>
                </a:solidFill>
                <a:latin typeface="Nunito Sans Regular Bold Italics"/>
              </a:rPr>
              <a:t>Lord of the Rings: The Return of the King </a:t>
            </a:r>
            <a:r>
              <a:rPr lang="en-US" sz="1899">
                <a:solidFill>
                  <a:srgbClr val="000000"/>
                </a:solidFill>
                <a:latin typeface="Nunito Sans Regular Bold"/>
              </a:rPr>
              <a:t>($1,146,030,912)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5711" y="7023973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>
                <a:solidFill>
                  <a:srgbClr val="000000"/>
                </a:solidFill>
                <a:latin typeface="Hero"/>
              </a:rPr>
              <a:t>WIKIPEDIA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Macintosh PowerPoint</Application>
  <PresentationFormat>Custom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Hero Bold</vt:lpstr>
      <vt:lpstr>Nunito Sans Extra Light Bold</vt:lpstr>
      <vt:lpstr>Nunito Sans Regular Bold Italics</vt:lpstr>
      <vt:lpstr>Calibri</vt:lpstr>
      <vt:lpstr>Arial</vt:lpstr>
      <vt:lpstr>Nunito Sans Regular Bold</vt:lpstr>
      <vt:lpstr>Hero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Film Franchises</dc:title>
  <cp:lastModifiedBy>Chris Lindauer</cp:lastModifiedBy>
  <cp:revision>2</cp:revision>
  <dcterms:created xsi:type="dcterms:W3CDTF">2006-08-16T00:00:00Z</dcterms:created>
  <dcterms:modified xsi:type="dcterms:W3CDTF">2021-08-03T02:07:27Z</dcterms:modified>
  <dc:identifier>DAEkwhIqj_I</dc:identifier>
</cp:coreProperties>
</file>