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Aloja" charset="1" panose="02000500000000000000"/>
      <p:regular r:id="rId10"/>
    </p:embeddedFont>
    <p:embeddedFont>
      <p:font typeface="Muli Bold" charset="1" panose="00000800000000000000"/>
      <p:regular r:id="rId11"/>
    </p:embeddedFont>
    <p:embeddedFont>
      <p:font typeface="Muli Bold Bold" charset="1" panose="00000900000000000000"/>
      <p:regular r:id="rId12"/>
    </p:embeddedFont>
    <p:embeddedFont>
      <p:font typeface="Muli Bold Italics" charset="1" panose="00000800000000000000"/>
      <p:regular r:id="rId13"/>
    </p:embeddedFont>
    <p:embeddedFont>
      <p:font typeface="Muli Bold Bold Italics" charset="1" panose="00000900000000000000"/>
      <p:regular r:id="rId14"/>
    </p:embeddedFont>
    <p:embeddedFont>
      <p:font typeface="Muli Regular" charset="1" panose="00000500000000000000"/>
      <p:regular r:id="rId15"/>
    </p:embeddedFont>
    <p:embeddedFont>
      <p:font typeface="Muli Regular Bold" charset="1" panose="00000700000000000000"/>
      <p:regular r:id="rId16"/>
    </p:embeddedFont>
    <p:embeddedFont>
      <p:font typeface="Muli Regular Italics" charset="1" panose="00000500000000000000"/>
      <p:regular r:id="rId17"/>
    </p:embeddedFont>
    <p:embeddedFont>
      <p:font typeface="Muli Regular Bold Italics" charset="1" panose="000007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22" Target="slides/slide4.xml" Type="http://schemas.openxmlformats.org/officeDocument/2006/relationships/slide"/><Relationship Id="rId23" Target="slides/slide5.xml" Type="http://schemas.openxmlformats.org/officeDocument/2006/relationships/slide"/><Relationship Id="rId24" Target="slides/slide6.xml" Type="http://schemas.openxmlformats.org/officeDocument/2006/relationships/slide"/><Relationship Id="rId25" Target="slides/slide7.xml" Type="http://schemas.openxmlformats.org/officeDocument/2006/relationships/slide"/><Relationship Id="rId26" Target="slides/slide8.xml" Type="http://schemas.openxmlformats.org/officeDocument/2006/relationships/slide"/><Relationship Id="rId27" Target="slides/slide9.xml" Type="http://schemas.openxmlformats.org/officeDocument/2006/relationships/slide"/><Relationship Id="rId28" Target="slides/slide10.xml" Type="http://schemas.openxmlformats.org/officeDocument/2006/relationships/slide"/><Relationship Id="rId29" Target="slides/slide11.xml" Type="http://schemas.openxmlformats.org/officeDocument/2006/relationships/slide"/><Relationship Id="rId3" Target="viewProps.xml" Type="http://schemas.openxmlformats.org/officeDocument/2006/relationships/viewProps"/><Relationship Id="rId30" Target="slides/slide12.xml" Type="http://schemas.openxmlformats.org/officeDocument/2006/relationships/slide"/><Relationship Id="rId31" Target="slides/slide13.xml" Type="http://schemas.openxmlformats.org/officeDocument/2006/relationships/slide"/><Relationship Id="rId32" Target="slides/slide14.xml" Type="http://schemas.openxmlformats.org/officeDocument/2006/relationships/slide"/><Relationship Id="rId33" Target="slides/slide15.xml" Type="http://schemas.openxmlformats.org/officeDocument/2006/relationships/slide"/><Relationship Id="rId34" Target="slides/slide16.xml" Type="http://schemas.openxmlformats.org/officeDocument/2006/relationships/slide"/><Relationship Id="rId35" Target="slides/slide17.xml" Type="http://schemas.openxmlformats.org/officeDocument/2006/relationships/slide"/><Relationship Id="rId36" Target="slides/slide18.xml" Type="http://schemas.openxmlformats.org/officeDocument/2006/relationships/slide"/><Relationship Id="rId37" Target="slides/slide19.xml" Type="http://schemas.openxmlformats.org/officeDocument/2006/relationships/slide"/><Relationship Id="rId38" Target="slides/slide20.xml" Type="http://schemas.openxmlformats.org/officeDocument/2006/relationships/slide"/><Relationship Id="rId39" Target="slides/slide21.xml" Type="http://schemas.openxmlformats.org/officeDocument/2006/relationships/slide"/><Relationship Id="rId4" Target="theme/theme1.xml" Type="http://schemas.openxmlformats.org/officeDocument/2006/relationships/theme"/><Relationship Id="rId40" Target="slides/slide22.xml" Type="http://schemas.openxmlformats.org/officeDocument/2006/relationships/slide"/><Relationship Id="rId41" Target="slides/slide23.xml" Type="http://schemas.openxmlformats.org/officeDocument/2006/relationships/slide"/><Relationship Id="rId42" Target="slides/slide24.xml" Type="http://schemas.openxmlformats.org/officeDocument/2006/relationships/slide"/><Relationship Id="rId43" Target="slides/slide25.xml" Type="http://schemas.openxmlformats.org/officeDocument/2006/relationships/slide"/><Relationship Id="rId44" Target="slides/slide26.xml" Type="http://schemas.openxmlformats.org/officeDocument/2006/relationships/slide"/><Relationship Id="rId45" Target="slides/slide27.xml" Type="http://schemas.openxmlformats.org/officeDocument/2006/relationships/slide"/><Relationship Id="rId46" Target="slides/slide28.xml" Type="http://schemas.openxmlformats.org/officeDocument/2006/relationships/slide"/><Relationship Id="rId47" Target="slides/slide29.xml" Type="http://schemas.openxmlformats.org/officeDocument/2006/relationships/slide"/><Relationship Id="rId48" Target="slides/slide30.xml" Type="http://schemas.openxmlformats.org/officeDocument/2006/relationships/slide"/><Relationship Id="rId49" Target="slides/slide31.xml" Type="http://schemas.openxmlformats.org/officeDocument/2006/relationships/slide"/><Relationship Id="rId5" Target="tableStyles.xml" Type="http://schemas.openxmlformats.org/officeDocument/2006/relationships/tableStyles"/><Relationship Id="rId50" Target="slides/slide32.xml" Type="http://schemas.openxmlformats.org/officeDocument/2006/relationships/slide"/><Relationship Id="rId51" Target="slides/slide33.xml" Type="http://schemas.openxmlformats.org/officeDocument/2006/relationships/slide"/><Relationship Id="rId52" Target="slides/slide34.xml" Type="http://schemas.openxmlformats.org/officeDocument/2006/relationships/slide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711372" y="1028700"/>
            <a:ext cx="9235435" cy="8229600"/>
            <a:chOff x="0" y="0"/>
            <a:chExt cx="12313913" cy="10972800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8816962" cy="8816962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EFF9FD"/>
              </a:solidFill>
            </p:spPr>
          </p:sp>
        </p:grpSp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2">
              <a:alphaModFix amt="51000"/>
            </a:blip>
            <a:srcRect l="0" t="0" r="0" b="0"/>
            <a:stretch>
              <a:fillRect/>
            </a:stretch>
          </p:blipFill>
          <p:spPr>
            <a:xfrm flipH="false" flipV="false" rot="0">
              <a:off x="4270524" y="8181074"/>
              <a:ext cx="8043389" cy="2791726"/>
            </a:xfrm>
            <a:prstGeom prst="rect">
              <a:avLst/>
            </a:prstGeom>
          </p:spPr>
        </p:pic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892211" y="624687"/>
              <a:ext cx="9699122" cy="10024933"/>
            </a:xfrm>
            <a:prstGeom prst="rect">
              <a:avLst/>
            </a:prstGeom>
          </p:spPr>
        </p:pic>
      </p:grp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028700" y="9426562"/>
            <a:ext cx="515841" cy="543978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028700" y="1028700"/>
            <a:ext cx="6337347" cy="4041324"/>
            <a:chOff x="0" y="0"/>
            <a:chExt cx="8449797" cy="5388433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1314908"/>
              <a:ext cx="8449797" cy="4073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2000"/>
                </a:lnSpc>
              </a:pPr>
              <a:r>
                <a:rPr lang="en-US" sz="10000">
                  <a:solidFill>
                    <a:srgbClr val="F36825"/>
                  </a:solidFill>
                  <a:latin typeface="Muli Bold Bold"/>
                </a:rPr>
                <a:t>Hidden</a:t>
              </a:r>
              <a:r>
                <a:rPr lang="en-US" sz="10000">
                  <a:solidFill>
                    <a:srgbClr val="0E2C4B"/>
                  </a:solidFill>
                  <a:latin typeface="Muli Bold Bold"/>
                </a:rPr>
                <a:t> Logos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6684345" cy="6885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>
                  <a:solidFill>
                    <a:srgbClr val="0E2C4B"/>
                  </a:solidFill>
                  <a:latin typeface="Muli Bold Bold"/>
                </a:rPr>
                <a:t>A BRANDING LESSON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028700" y="5693487"/>
            <a:ext cx="6589514" cy="371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76"/>
              </a:lnSpc>
              <a:spcBef>
                <a:spcPct val="0"/>
              </a:spcBef>
            </a:pPr>
            <a:r>
              <a:rPr lang="en-US" sz="2480">
                <a:solidFill>
                  <a:srgbClr val="000000"/>
                </a:solidFill>
                <a:latin typeface="Muli Bold Bold"/>
              </a:rPr>
              <a:t>BUSINESS OF SPORTS &amp; ENTERTAINMENT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745295" y="9527101"/>
            <a:ext cx="4357539" cy="333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16"/>
              </a:lnSpc>
              <a:spcBef>
                <a:spcPct val="0"/>
              </a:spcBef>
            </a:pPr>
            <a:r>
              <a:rPr lang="en-US" sz="2180">
                <a:solidFill>
                  <a:srgbClr val="000000"/>
                </a:solidFill>
                <a:latin typeface="Muli Regular Bold"/>
              </a:rPr>
              <a:t>www.sportscareerconsulting.com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08523"/>
            <a:chOff x="0" y="0"/>
            <a:chExt cx="7290539" cy="37446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697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70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Minnesota Twins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697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621740" y="2880275"/>
            <a:ext cx="11003541" cy="5804407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#9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08523"/>
            <a:chOff x="0" y="0"/>
            <a:chExt cx="7290539" cy="37446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697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70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Tostitos Fiesta Bowl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697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834283" y="2432961"/>
            <a:ext cx="10250926" cy="6227438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#10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1960798"/>
            <a:chOff x="0" y="0"/>
            <a:chExt cx="7290539" cy="26143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16394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11398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Tour de France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18394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#11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351990" y="1715260"/>
            <a:ext cx="7543040" cy="75430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657225"/>
            <a:ext cx="5467904" cy="3656248"/>
            <a:chOff x="0" y="0"/>
            <a:chExt cx="7290539" cy="48749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9000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3400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University of Arkansas Pine Bluff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41000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057071" y="2279382"/>
            <a:ext cx="7805350" cy="6433316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330" y="657225"/>
            <a:ext cx="2662833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#12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657225"/>
            <a:ext cx="5467904" cy="3656248"/>
            <a:chOff x="0" y="0"/>
            <a:chExt cx="7290539" cy="48749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9000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3400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Washington State University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41000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51603" y="4967230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#13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962760" y="2209238"/>
            <a:ext cx="9993973" cy="67129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08523"/>
            <a:chOff x="0" y="0"/>
            <a:chExt cx="7290539" cy="37446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697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70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Portland Timbers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697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7266566" y="2432961"/>
            <a:ext cx="9386361" cy="6304849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#14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08523"/>
            <a:chOff x="0" y="0"/>
            <a:chExt cx="7290539" cy="37446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697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70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Houston Rockets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697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#15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9350703" y="2080536"/>
            <a:ext cx="5545614" cy="73525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93634" y="1553144"/>
            <a:ext cx="7893438" cy="7033760"/>
            <a:chOff x="0" y="0"/>
            <a:chExt cx="10524584" cy="937834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7535773" cy="7535773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EFF9FD"/>
              </a:solidFill>
            </p:spPr>
          </p:sp>
        </p:grpSp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2">
              <a:alphaModFix amt="51000"/>
            </a:blip>
            <a:srcRect l="0" t="0" r="0" b="0"/>
            <a:stretch>
              <a:fillRect/>
            </a:stretch>
          </p:blipFill>
          <p:spPr>
            <a:xfrm flipH="false" flipV="false" rot="0">
              <a:off x="3649976" y="6992285"/>
              <a:ext cx="6874607" cy="2386062"/>
            </a:xfrm>
            <a:prstGeom prst="rect">
              <a:avLst/>
            </a:prstGeom>
          </p:spPr>
        </p:pic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762565" y="533914"/>
              <a:ext cx="8289747" cy="8568214"/>
            </a:xfrm>
            <a:prstGeom prst="rect">
              <a:avLst/>
            </a:prstGeom>
          </p:spPr>
        </p:pic>
      </p:grpSp>
      <p:pic>
        <p:nvPicPr>
          <p:cNvPr name="Picture 7" id="7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028700" y="9426562"/>
            <a:ext cx="515841" cy="543978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028700" y="461141"/>
            <a:ext cx="6337347" cy="4041324"/>
            <a:chOff x="0" y="0"/>
            <a:chExt cx="8449797" cy="5388433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1314908"/>
              <a:ext cx="8449797" cy="4073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2000"/>
                </a:lnSpc>
              </a:pPr>
              <a:r>
                <a:rPr lang="en-US" sz="10000">
                  <a:solidFill>
                    <a:srgbClr val="F36825"/>
                  </a:solidFill>
                  <a:latin typeface="Muli Bold Bold"/>
                </a:rPr>
                <a:t>Hidden</a:t>
              </a:r>
              <a:r>
                <a:rPr lang="en-US" sz="10000">
                  <a:solidFill>
                    <a:srgbClr val="0E2C4B"/>
                  </a:solidFill>
                  <a:latin typeface="Muli Bold Bold"/>
                </a:rPr>
                <a:t> Logos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6684345" cy="6885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>
                  <a:solidFill>
                    <a:srgbClr val="0E2C4B"/>
                  </a:solidFill>
                  <a:latin typeface="Muli Bold Bold"/>
                </a:rPr>
                <a:t>A BRANDING LESSON</a:t>
              </a:r>
            </a:p>
          </p:txBody>
        </p:sp>
      </p:grpSp>
      <p:sp>
        <p:nvSpPr>
          <p:cNvPr name="TextBox 11" id="11"/>
          <p:cNvSpPr txBox="true"/>
          <p:nvPr/>
        </p:nvSpPr>
        <p:spPr>
          <a:xfrm rot="-594707">
            <a:off x="777554" y="5065000"/>
            <a:ext cx="8184580" cy="2838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36"/>
              </a:lnSpc>
              <a:spcBef>
                <a:spcPct val="0"/>
              </a:spcBef>
            </a:pPr>
            <a:r>
              <a:rPr lang="en-US" sz="8780">
                <a:solidFill>
                  <a:srgbClr val="000000"/>
                </a:solidFill>
                <a:latin typeface="Aloja Bold"/>
              </a:rPr>
              <a:t>HOW MANY DID YOU FIND?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745295" y="9527101"/>
            <a:ext cx="4357539" cy="333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16"/>
              </a:lnSpc>
              <a:spcBef>
                <a:spcPct val="0"/>
              </a:spcBef>
            </a:pPr>
            <a:r>
              <a:rPr lang="en-US" sz="2180">
                <a:solidFill>
                  <a:srgbClr val="000000"/>
                </a:solidFill>
                <a:latin typeface="Muli Regular Bold"/>
              </a:rPr>
              <a:t>www.sportscareerconsulting.com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Washington Capitals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THE U.S. CAPITAL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660193" y="1168835"/>
            <a:ext cx="10599107" cy="794933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704661"/>
            <a:ext cx="4423689" cy="377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Hidden in the Capitals logo is...an image depicting the United States Capital! </a:t>
            </a:r>
          </a:p>
        </p:txBody>
      </p:sp>
      <p:grpSp>
        <p:nvGrpSpPr>
          <p:cNvPr name="Group 11" id="11"/>
          <p:cNvGrpSpPr>
            <a:grpSpLocks noChangeAspect="true"/>
          </p:cNvGrpSpPr>
          <p:nvPr/>
        </p:nvGrpSpPr>
        <p:grpSpPr>
          <a:xfrm rot="0">
            <a:off x="10016367" y="6163752"/>
            <a:ext cx="3886760" cy="3886760"/>
            <a:chOff x="0" y="0"/>
            <a:chExt cx="6355080" cy="6355080"/>
          </a:xfrm>
        </p:grpSpPr>
        <p:sp>
          <p:nvSpPr>
            <p:cNvPr name="Freeform 12" id="1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1616"/>
            </a:solidFill>
          </p:spPr>
        </p:sp>
      </p:grpSp>
      <p:sp>
        <p:nvSpPr>
          <p:cNvPr name="AutoShape 13" id="13"/>
          <p:cNvSpPr/>
          <p:nvPr/>
        </p:nvSpPr>
        <p:spPr>
          <a:xfrm rot="-296324">
            <a:off x="6917093" y="9041500"/>
            <a:ext cx="2941554" cy="0"/>
          </a:xfrm>
          <a:prstGeom prst="line">
            <a:avLst/>
          </a:prstGeom>
          <a:ln cap="rnd" w="95250">
            <a:solidFill>
              <a:srgbClr val="FF1616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TextBox 14" id="14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Dallas Mavericks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THE LETTER "M"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107172" y="1661552"/>
            <a:ext cx="8032675" cy="8353983"/>
          </a:xfrm>
          <a:prstGeom prst="rect">
            <a:avLst/>
          </a:prstGeom>
        </p:spPr>
      </p:pic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11264674" y="2677958"/>
            <a:ext cx="1717672" cy="1717672"/>
            <a:chOff x="0" y="0"/>
            <a:chExt cx="6355080" cy="6355080"/>
          </a:xfrm>
        </p:grpSpPr>
        <p:sp>
          <p:nvSpPr>
            <p:cNvPr name="Freeform 11" id="1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1616"/>
            </a:solidFill>
          </p:spPr>
        </p:sp>
      </p:grpSp>
      <p:sp>
        <p:nvSpPr>
          <p:cNvPr name="AutoShape 12" id="12"/>
          <p:cNvSpPr/>
          <p:nvPr/>
        </p:nvSpPr>
        <p:spPr>
          <a:xfrm rot="1800000">
            <a:off x="7330698" y="1759136"/>
            <a:ext cx="4198457" cy="0"/>
          </a:xfrm>
          <a:prstGeom prst="line">
            <a:avLst/>
          </a:prstGeom>
          <a:ln cap="rnd" w="123825">
            <a:solidFill>
              <a:srgbClr val="FF1616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TextBox 13" id="13"/>
          <p:cNvSpPr txBox="true"/>
          <p:nvPr/>
        </p:nvSpPr>
        <p:spPr>
          <a:xfrm rot="0">
            <a:off x="451603" y="4704661"/>
            <a:ext cx="4423689" cy="2519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Hidden in the Mavs logo is the letter "M" (as in Mavericks)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788395" y="657225"/>
            <a:ext cx="2342704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#2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3002930"/>
            <a:chOff x="0" y="0"/>
            <a:chExt cx="7290539" cy="400390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28980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51980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Washington Capitals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28965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660193" y="1168835"/>
            <a:ext cx="10599107" cy="794933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Minnesota Wild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THE WILDERNESS 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594880" y="2521728"/>
            <a:ext cx="11057261" cy="7141148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704661"/>
            <a:ext cx="4423689" cy="4408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The outline is a bear’s head, a line of pine trees dots the middle of the logo, and the bear's mouth is a running river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#3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Minnesota Wild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THE WILDERNESS 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594880" y="2521728"/>
            <a:ext cx="11057261" cy="7141148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17700"/>
            <a:ext cx="4423689" cy="4410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59"/>
              </a:lnSpc>
            </a:pPr>
            <a:r>
              <a:rPr lang="en-US" sz="3632">
                <a:solidFill>
                  <a:srgbClr val="000000"/>
                </a:solidFill>
                <a:latin typeface="Muli Bold"/>
              </a:rPr>
              <a:t>The eye represents the North Star, a tribute to the Minnesota North Stars, the previous NHL  franchise in Minnesota before relocating to Dallas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900361" y="657225"/>
            <a:ext cx="6118771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#3 (CONTINUED)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Philadelphia Eagles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THE LETTER "E"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7320795" y="3264322"/>
            <a:ext cx="9316838" cy="6246163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704661"/>
            <a:ext cx="4444710" cy="3149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The letter "E" (as in Eagles) appears in the neck feathers of the Eagles logo </a:t>
            </a:r>
          </a:p>
        </p:txBody>
      </p:sp>
      <p:grpSp>
        <p:nvGrpSpPr>
          <p:cNvPr name="Group 11" id="11"/>
          <p:cNvGrpSpPr>
            <a:grpSpLocks noChangeAspect="true"/>
          </p:cNvGrpSpPr>
          <p:nvPr/>
        </p:nvGrpSpPr>
        <p:grpSpPr>
          <a:xfrm rot="0">
            <a:off x="10463457" y="2521728"/>
            <a:ext cx="6462769" cy="6462769"/>
            <a:chOff x="0" y="0"/>
            <a:chExt cx="6355080" cy="6355080"/>
          </a:xfrm>
        </p:grpSpPr>
        <p:sp>
          <p:nvSpPr>
            <p:cNvPr name="Freeform 12" id="1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1616"/>
            </a:solidFill>
          </p:spPr>
        </p:sp>
      </p:grpSp>
      <p:sp>
        <p:nvSpPr>
          <p:cNvPr name="TextBox 13" id="13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#4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27573"/>
            <a:chOff x="0" y="0"/>
            <a:chExt cx="7290539" cy="37700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951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95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Arizona Diamondbacks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951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LETTERS "D" &amp; "B"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51603" y="4550425"/>
            <a:ext cx="5039152" cy="4408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The head of the snake on the Diamondbacks secondary logo was designed in the shape of the letter "D" and "B"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9742020" y="1737310"/>
            <a:ext cx="5045282" cy="7972230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#5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08523"/>
            <a:chOff x="0" y="0"/>
            <a:chExt cx="7290539" cy="37446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697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70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Milwaukee Brewers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697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Letters "M" &amp; "B"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23786" t="0" r="26067" b="0"/>
          <a:stretch>
            <a:fillRect/>
          </a:stretch>
        </p:blipFill>
        <p:spPr>
          <a:xfrm flipH="false" flipV="false" rot="0">
            <a:off x="8568829" y="2000843"/>
            <a:ext cx="6781835" cy="7607339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275333" y="4250057"/>
            <a:ext cx="4818270" cy="5638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The fingers of the glove form an "M" (Milwaukee) and the webbing/pocket form a "B" (Brewers)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#6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46623"/>
            <a:chOff x="0" y="0"/>
            <a:chExt cx="7290539" cy="37954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8205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3114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Tostitos Fiesta Bowl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0205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A BOWL OF SALSA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313439" y="3875323"/>
            <a:ext cx="5744232" cy="62982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</a:p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While Tostitos no longer has the naming rights to the Fiesta Bowl, the two "T's" in its old logo were</a:t>
            </a:r>
            <a:r>
              <a:rPr lang="en-US" sz="2479">
                <a:solidFill>
                  <a:srgbClr val="000000"/>
                </a:solidFill>
                <a:latin typeface="Arimo"/>
              </a:rPr>
              <a:t> sharing a bowl of salsa made by the dot on the letter "i"</a:t>
            </a:r>
          </a:p>
          <a:p>
            <a:pPr algn="ctr">
              <a:lnSpc>
                <a:spcPts val="4959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#7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103137" y="2208170"/>
            <a:ext cx="7713220" cy="6800489"/>
          </a:xfrm>
          <a:prstGeom prst="rect">
            <a:avLst/>
          </a:prstGeom>
        </p:spPr>
      </p:pic>
      <p:grpSp>
        <p:nvGrpSpPr>
          <p:cNvPr name="Group 12" id="12"/>
          <p:cNvGrpSpPr>
            <a:grpSpLocks noChangeAspect="true"/>
          </p:cNvGrpSpPr>
          <p:nvPr/>
        </p:nvGrpSpPr>
        <p:grpSpPr>
          <a:xfrm rot="0">
            <a:off x="11152174" y="4704661"/>
            <a:ext cx="2528155" cy="2528155"/>
            <a:chOff x="0" y="0"/>
            <a:chExt cx="6355080" cy="6355080"/>
          </a:xfrm>
        </p:grpSpPr>
        <p:sp>
          <p:nvSpPr>
            <p:cNvPr name="Freeform 13" id="13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E1CFF"/>
            </a:solidFill>
          </p:spPr>
        </p:sp>
      </p:grpSp>
      <p:sp>
        <p:nvSpPr>
          <p:cNvPr name="AutoShape 14" id="14"/>
          <p:cNvSpPr/>
          <p:nvPr/>
        </p:nvSpPr>
        <p:spPr>
          <a:xfrm rot="7391634">
            <a:off x="12575270" y="3237937"/>
            <a:ext cx="3871670" cy="0"/>
          </a:xfrm>
          <a:prstGeom prst="line">
            <a:avLst/>
          </a:prstGeom>
          <a:ln cap="rnd" w="123825">
            <a:solidFill>
              <a:srgbClr val="0E1CFF"/>
            </a:solidFill>
            <a:prstDash val="solid"/>
            <a:headEnd type="none" len="sm" w="sm"/>
            <a:tailEnd type="triangle" len="med" w="lg"/>
          </a:ln>
        </p:spPr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455823"/>
            <a:ext cx="5467904" cy="3713398"/>
            <a:chOff x="0" y="0"/>
            <a:chExt cx="7290539" cy="49511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9762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34671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George Washington University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4166731"/>
              <a:ext cx="4949385" cy="4413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616"/>
                </a:lnSpc>
              </a:pPr>
              <a:r>
                <a:rPr lang="en-US" sz="2180">
                  <a:solidFill>
                    <a:srgbClr val="FFFFFF"/>
                  </a:solidFill>
                  <a:latin typeface="Muli Regular Bold"/>
                </a:rPr>
                <a:t>WASHINGTON MONUMENT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7180895" y="2312522"/>
            <a:ext cx="9885231" cy="6790629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275333" y="4694348"/>
            <a:ext cx="5138392" cy="4408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 A silhouette in the shape of the Washington Monument is placed in the middle of the "W" </a:t>
            </a:r>
            <a:r>
              <a:rPr lang="en-US" sz="4132">
                <a:solidFill>
                  <a:srgbClr val="000000"/>
                </a:solidFill>
                <a:latin typeface="Muli Bold"/>
              </a:rPr>
              <a:t>(for Washington)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#8</a:t>
            </a:r>
          </a:p>
        </p:txBody>
      </p:sp>
      <p:sp>
        <p:nvSpPr>
          <p:cNvPr name="AutoShape 12" id="12"/>
          <p:cNvSpPr/>
          <p:nvPr/>
        </p:nvSpPr>
        <p:spPr>
          <a:xfrm rot="-3349689">
            <a:off x="10833622" y="8886400"/>
            <a:ext cx="1795259" cy="0"/>
          </a:xfrm>
          <a:prstGeom prst="line">
            <a:avLst/>
          </a:prstGeom>
          <a:ln cap="rnd" w="123825">
            <a:solidFill>
              <a:srgbClr val="FF1616"/>
            </a:solidFill>
            <a:prstDash val="solid"/>
            <a:headEnd type="none" len="sm" w="sm"/>
            <a:tailEnd type="triangle" len="med" w="lg"/>
          </a:ln>
        </p:spPr>
      </p:sp>
      <p:grpSp>
        <p:nvGrpSpPr>
          <p:cNvPr name="Group 13" id="13"/>
          <p:cNvGrpSpPr>
            <a:grpSpLocks noChangeAspect="true"/>
          </p:cNvGrpSpPr>
          <p:nvPr/>
        </p:nvGrpSpPr>
        <p:grpSpPr>
          <a:xfrm rot="0">
            <a:off x="11554290" y="5479639"/>
            <a:ext cx="2838220" cy="2838220"/>
            <a:chOff x="0" y="0"/>
            <a:chExt cx="6355080" cy="6355080"/>
          </a:xfrm>
        </p:grpSpPr>
        <p:sp>
          <p:nvSpPr>
            <p:cNvPr name="Freeform 14" id="1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1616"/>
            </a:solidFill>
          </p:spPr>
        </p:sp>
      </p:grp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46623"/>
            <a:chOff x="0" y="0"/>
            <a:chExt cx="7290539" cy="37954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8205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3114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Minnesota Twins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0205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"WIN"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621740" y="2452011"/>
            <a:ext cx="11003541" cy="5804407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704661"/>
            <a:ext cx="4741785" cy="377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The line under the  Twins logo starts at the "w" and stops at the "n", underlining the word "WIN"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#9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1979848"/>
            <a:chOff x="0" y="0"/>
            <a:chExt cx="7290539" cy="26397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16648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1155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Hofstra Pride</a:t>
              </a: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18648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TWO LIONS 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834283" y="2452011"/>
            <a:ext cx="10250926" cy="6227438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3676243"/>
            <a:ext cx="4565515" cy="377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 A group of lions is known as a pride, so Hofstra included two lions in the "Pride" logo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#10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682305" y="3676243"/>
            <a:ext cx="189264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F36825"/>
                </a:solidFill>
                <a:latin typeface="Muli Bold Bold"/>
              </a:rPr>
              <a:t>Lion #2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778094" y="1704299"/>
            <a:ext cx="1892052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F36825"/>
                </a:solidFill>
                <a:latin typeface="Muli Bold Bold"/>
              </a:rPr>
              <a:t>Lion #1</a:t>
            </a:r>
          </a:p>
        </p:txBody>
      </p:sp>
      <p:sp>
        <p:nvSpPr>
          <p:cNvPr name="AutoShape 14" id="14"/>
          <p:cNvSpPr/>
          <p:nvPr/>
        </p:nvSpPr>
        <p:spPr>
          <a:xfrm rot="746189">
            <a:off x="8851405" y="4296315"/>
            <a:ext cx="2046465" cy="0"/>
          </a:xfrm>
          <a:prstGeom prst="line">
            <a:avLst/>
          </a:prstGeom>
          <a:ln cap="rnd" w="123825">
            <a:solidFill>
              <a:srgbClr val="F36825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15" id="15"/>
          <p:cNvSpPr/>
          <p:nvPr/>
        </p:nvSpPr>
        <p:spPr>
          <a:xfrm rot="8298314">
            <a:off x="15664882" y="2796207"/>
            <a:ext cx="1202451" cy="0"/>
          </a:xfrm>
          <a:prstGeom prst="line">
            <a:avLst/>
          </a:prstGeom>
          <a:ln cap="rnd" w="123825">
            <a:solidFill>
              <a:srgbClr val="F36825"/>
            </a:solidFill>
            <a:prstDash val="solid"/>
            <a:headEnd type="none" len="sm" w="sm"/>
            <a:tailEnd type="triangle" len="med" w="lg"/>
          </a:ln>
        </p:spPr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1979848"/>
            <a:chOff x="0" y="0"/>
            <a:chExt cx="7290539" cy="26397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16648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11557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Tour de France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18648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HIDDEN CYCLIST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351990" y="1715260"/>
            <a:ext cx="7543040" cy="754304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3499973"/>
            <a:ext cx="4565515" cy="6181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79"/>
              </a:lnSpc>
            </a:pPr>
            <a:r>
              <a:rPr lang="en-US" sz="3732">
                <a:solidFill>
                  <a:srgbClr val="000000"/>
                </a:solidFill>
                <a:latin typeface="Muli Bold"/>
              </a:rPr>
              <a:t>The letter "R" in “Tour” forms  the shape of a cyclist riding a bike (the back wheel is the "O" in “Tour” and the front wheel is the yellow dot, representing the yellow jersey worn by the race leader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#11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Dallas Mavericks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205149" y="1702016"/>
            <a:ext cx="7836723" cy="8150192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395" y="657225"/>
            <a:ext cx="2342704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#2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236488"/>
            <a:ext cx="5467904" cy="3713398"/>
            <a:chOff x="0" y="0"/>
            <a:chExt cx="7290539" cy="49511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9762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34671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University of Arkansas Pine Bluff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41762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"UAPB"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057071" y="2093187"/>
            <a:ext cx="7805350" cy="6433316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13525"/>
            <a:ext cx="4565515" cy="44088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 The letters "UAPB" form  the mane of the University of Arkansas Pine Bluff's golden lion logo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330" y="657225"/>
            <a:ext cx="2662833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#12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657225"/>
            <a:ext cx="5467904" cy="3713398"/>
            <a:chOff x="0" y="0"/>
            <a:chExt cx="7290539" cy="49511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9762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34671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Washington State University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41762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"WSU"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962760" y="2209238"/>
            <a:ext cx="9993973" cy="6712985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742098"/>
            <a:ext cx="4565515" cy="377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The entire Washington State Cougar logo is made up of the letters "WSU"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46623"/>
            <a:chOff x="0" y="0"/>
            <a:chExt cx="7290539" cy="37954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8205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3114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Portland Timbers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0205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LETTER "T"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51603" y="4359289"/>
            <a:ext cx="4631616" cy="2519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The axe in the middle of the Timbers logo is in the shape of a "T"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#14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7266566" y="2432961"/>
            <a:ext cx="9386361" cy="630484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657225"/>
            <a:ext cx="5467904" cy="2846623"/>
            <a:chOff x="0" y="0"/>
            <a:chExt cx="7290539" cy="37954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8205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3114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840"/>
                </a:lnSpc>
              </a:pPr>
              <a:r>
                <a:rPr lang="en-US" sz="5700">
                  <a:solidFill>
                    <a:srgbClr val="0E2C4B"/>
                  </a:solidFill>
                  <a:latin typeface="Muli Bold Bold"/>
                </a:rPr>
                <a:t>Houston Rockets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0205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ROCKET LAUNCH 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9350703" y="2080536"/>
            <a:ext cx="5545614" cy="7352560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293188"/>
            <a:ext cx="4389245" cy="37789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4132">
                <a:solidFill>
                  <a:srgbClr val="000000"/>
                </a:solidFill>
                <a:latin typeface="Muli Bold"/>
              </a:rPr>
              <a:t> The "R" in the  Rockets logo is modeled as a rocket ship sitting on a rocket stand.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628628" y="657225"/>
            <a:ext cx="2662238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#15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536287" y="113421"/>
            <a:ext cx="8184580" cy="2838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36"/>
              </a:lnSpc>
              <a:spcBef>
                <a:spcPct val="0"/>
              </a:spcBef>
            </a:pPr>
            <a:r>
              <a:rPr lang="en-US" sz="8780">
                <a:solidFill>
                  <a:srgbClr val="000000"/>
                </a:solidFill>
                <a:latin typeface="Aloja Bold"/>
              </a:rPr>
              <a:t>DISCUSSION QUESTIONS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3641993"/>
            <a:ext cx="15472003" cy="5753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199"/>
              </a:lnSpc>
            </a:pPr>
            <a:r>
              <a:rPr lang="en-US" sz="3499">
                <a:solidFill>
                  <a:srgbClr val="000000"/>
                </a:solidFill>
                <a:latin typeface="Muli Regular"/>
              </a:rPr>
              <a:t>1) What is branding? </a:t>
            </a:r>
          </a:p>
          <a:p>
            <a:pPr>
              <a:lnSpc>
                <a:spcPts val="4199"/>
              </a:lnSpc>
            </a:pPr>
          </a:p>
          <a:p>
            <a:pPr>
              <a:lnSpc>
                <a:spcPts val="4199"/>
              </a:lnSpc>
            </a:pPr>
            <a:r>
              <a:rPr lang="en-US" sz="3499">
                <a:solidFill>
                  <a:srgbClr val="000000"/>
                </a:solidFill>
                <a:latin typeface="Muli Regular"/>
              </a:rPr>
              <a:t>2) Why is branding important to a sports team?</a:t>
            </a:r>
          </a:p>
          <a:p>
            <a:pPr>
              <a:lnSpc>
                <a:spcPts val="4199"/>
              </a:lnSpc>
            </a:pPr>
          </a:p>
          <a:p>
            <a:pPr>
              <a:lnSpc>
                <a:spcPts val="4199"/>
              </a:lnSpc>
            </a:pPr>
            <a:r>
              <a:rPr lang="en-US" sz="3499">
                <a:solidFill>
                  <a:srgbClr val="000000"/>
                </a:solidFill>
                <a:latin typeface="Muli Regular"/>
              </a:rPr>
              <a:t>3) How do logos help teams from a brand-building perspective?</a:t>
            </a:r>
          </a:p>
          <a:p>
            <a:pPr>
              <a:lnSpc>
                <a:spcPts val="4199"/>
              </a:lnSpc>
            </a:pPr>
          </a:p>
          <a:p>
            <a:pPr>
              <a:lnSpc>
                <a:spcPts val="4199"/>
              </a:lnSpc>
            </a:pPr>
            <a:r>
              <a:rPr lang="en-US" sz="3499">
                <a:solidFill>
                  <a:srgbClr val="000000"/>
                </a:solidFill>
                <a:latin typeface="Muli Regular"/>
              </a:rPr>
              <a:t>4) Why do you think the designers who created the logos featured in this presentation incorporated a "hidden" element within the design? </a:t>
            </a:r>
          </a:p>
          <a:p>
            <a:pPr>
              <a:lnSpc>
                <a:spcPts val="4199"/>
              </a:lnSpc>
            </a:pPr>
          </a:p>
          <a:p>
            <a:pPr>
              <a:lnSpc>
                <a:spcPts val="4199"/>
              </a:lnSpc>
              <a:spcBef>
                <a:spcPct val="0"/>
              </a:spcBef>
            </a:pPr>
            <a:r>
              <a:rPr lang="en-US" sz="3499">
                <a:solidFill>
                  <a:srgbClr val="000000"/>
                </a:solidFill>
                <a:latin typeface="Muli Regular"/>
              </a:rPr>
              <a:t>5) If you were to create an alternate logo for your school, what type of hidden element could you incorporate into the design? 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69380" y="359709"/>
            <a:ext cx="8474620" cy="2517324"/>
            <a:chOff x="0" y="0"/>
            <a:chExt cx="11299493" cy="3356433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1314908"/>
              <a:ext cx="11299493" cy="2041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12000"/>
                </a:lnSpc>
              </a:pPr>
              <a:r>
                <a:rPr lang="en-US" sz="10000">
                  <a:solidFill>
                    <a:srgbClr val="F36825"/>
                  </a:solidFill>
                  <a:latin typeface="Muli Bold Bold"/>
                </a:rPr>
                <a:t>Hidden</a:t>
              </a:r>
              <a:r>
                <a:rPr lang="en-US" sz="10000">
                  <a:solidFill>
                    <a:srgbClr val="0E2C4B"/>
                  </a:solidFill>
                  <a:latin typeface="Muli Bold Bold"/>
                </a:rPr>
                <a:t> Logos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-47625"/>
              <a:ext cx="8938643" cy="68855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480"/>
                </a:lnSpc>
              </a:pPr>
              <a:r>
                <a:rPr lang="en-US" sz="3200">
                  <a:solidFill>
                    <a:srgbClr val="0E2C4B"/>
                  </a:solidFill>
                  <a:latin typeface="Muli Bold Bold"/>
                </a:rPr>
                <a:t>A BRANDING LESSON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Minnesota Wild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594880" y="2521728"/>
            <a:ext cx="11057261" cy="7141148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986056"/>
            <a:chOff x="0" y="0"/>
            <a:chExt cx="7290539" cy="3981408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006482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0"/>
              <a:ext cx="7290539" cy="249731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440"/>
                </a:lnSpc>
              </a:pPr>
              <a:r>
                <a:rPr lang="en-US" sz="6200">
                  <a:solidFill>
                    <a:srgbClr val="0E2C4B"/>
                  </a:solidFill>
                  <a:latin typeface="Muli Bold Bold"/>
                </a:rPr>
                <a:t>Philadelphia Eagles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3206467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629078" y="2262636"/>
            <a:ext cx="10988865" cy="7367118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#4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27573"/>
            <a:chOff x="0" y="0"/>
            <a:chExt cx="7290539" cy="37700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951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955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Arizona Diamondbacks 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951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9570686" y="1774128"/>
            <a:ext cx="5105648" cy="8067615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#5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08523"/>
            <a:chOff x="0" y="0"/>
            <a:chExt cx="7290539" cy="37446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697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70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Milwaukee Brewers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697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23786" t="0" r="26067" b="0"/>
          <a:stretch>
            <a:fillRect/>
          </a:stretch>
        </p:blipFill>
        <p:spPr>
          <a:xfrm flipH="false" flipV="false" rot="0">
            <a:off x="8568829" y="2000843"/>
            <a:ext cx="6781835" cy="7607339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#6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1028700"/>
            <a:ext cx="5467904" cy="2808523"/>
            <a:chOff x="0" y="0"/>
            <a:chExt cx="7290539" cy="37446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27697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2270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Tostitos Fiesta Bowl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29697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8103137" y="2208170"/>
            <a:ext cx="7713220" cy="6800489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451603" y="4536495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#7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3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288692" y="236488"/>
            <a:ext cx="11669636" cy="9814023"/>
            <a:chOff x="0" y="0"/>
            <a:chExt cx="9335708" cy="7851218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9335708" cy="7851218"/>
            </a:xfrm>
            <a:custGeom>
              <a:avLst/>
              <a:gdLst/>
              <a:ahLst/>
              <a:cxnLst/>
              <a:rect r="r" b="b" t="t" l="l"/>
              <a:pathLst>
                <a:path h="7851218" w="9335708">
                  <a:moveTo>
                    <a:pt x="9211249" y="7851218"/>
                  </a:moveTo>
                  <a:lnTo>
                    <a:pt x="124460" y="7851218"/>
                  </a:lnTo>
                  <a:cubicBezTo>
                    <a:pt x="55880" y="7851218"/>
                    <a:pt x="0" y="7795338"/>
                    <a:pt x="0" y="77267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211249" y="0"/>
                  </a:lnTo>
                  <a:cubicBezTo>
                    <a:pt x="9279828" y="0"/>
                    <a:pt x="9335708" y="55880"/>
                    <a:pt x="9335708" y="124460"/>
                  </a:cubicBezTo>
                  <a:lnTo>
                    <a:pt x="9335708" y="7726759"/>
                  </a:lnTo>
                  <a:cubicBezTo>
                    <a:pt x="9335708" y="7795339"/>
                    <a:pt x="9279828" y="7851218"/>
                    <a:pt x="9211249" y="78512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51603" y="657225"/>
            <a:ext cx="5467904" cy="3656248"/>
            <a:chOff x="0" y="0"/>
            <a:chExt cx="7290539" cy="4874997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3900071"/>
              <a:ext cx="5936875" cy="974926"/>
              <a:chOff x="0" y="0"/>
              <a:chExt cx="4021547" cy="660400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4021548" cy="660400"/>
              </a:xfrm>
              <a:custGeom>
                <a:avLst/>
                <a:gdLst/>
                <a:ahLst/>
                <a:cxnLst/>
                <a:rect r="r" b="b" t="t" l="l"/>
                <a:pathLst>
                  <a:path h="660400" w="4021548">
                    <a:moveTo>
                      <a:pt x="3897087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3897088" y="0"/>
                    </a:lnTo>
                    <a:cubicBezTo>
                      <a:pt x="3965668" y="0"/>
                      <a:pt x="4021548" y="55880"/>
                      <a:pt x="4021548" y="124460"/>
                    </a:cubicBezTo>
                    <a:lnTo>
                      <a:pt x="4021548" y="535940"/>
                    </a:lnTo>
                    <a:cubicBezTo>
                      <a:pt x="4021548" y="604520"/>
                      <a:pt x="3965668" y="660400"/>
                      <a:pt x="3897088" y="660400"/>
                    </a:cubicBezTo>
                    <a:close/>
                  </a:path>
                </a:pathLst>
              </a:custGeom>
              <a:solidFill>
                <a:srgbClr val="F36825"/>
              </a:solidFill>
            </p:spPr>
          </p:sp>
        </p:grpSp>
        <p:sp>
          <p:nvSpPr>
            <p:cNvPr name="TextBox 7" id="7"/>
            <p:cNvSpPr txBox="true"/>
            <p:nvPr/>
          </p:nvSpPr>
          <p:spPr>
            <a:xfrm rot="0">
              <a:off x="0" y="-9525"/>
              <a:ext cx="7290539" cy="34004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720"/>
                </a:lnSpc>
              </a:pPr>
              <a:r>
                <a:rPr lang="en-US" sz="5600">
                  <a:solidFill>
                    <a:srgbClr val="0E2C4B"/>
                  </a:solidFill>
                  <a:latin typeface="Muli Bold Bold"/>
                </a:rPr>
                <a:t>George Washington University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614035" y="4100056"/>
              <a:ext cx="4949385" cy="49496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976"/>
                </a:lnSpc>
              </a:pPr>
              <a:r>
                <a:rPr lang="en-US" sz="2480">
                  <a:solidFill>
                    <a:srgbClr val="FFFFFF"/>
                  </a:solidFill>
                  <a:latin typeface="Muli Regular Bold"/>
                </a:rPr>
                <a:t>WHERE IS IT?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51603" y="4844968"/>
            <a:ext cx="4465730" cy="2819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59"/>
              </a:lnSpc>
            </a:pPr>
            <a:r>
              <a:rPr lang="en-US" sz="4632">
                <a:solidFill>
                  <a:srgbClr val="000000"/>
                </a:solidFill>
                <a:latin typeface="Muli Bold"/>
              </a:rPr>
              <a:t>Can you find the hidden logo, message or meaning?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788618" y="657225"/>
            <a:ext cx="2342257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16"/>
              </a:lnSpc>
              <a:spcBef>
                <a:spcPct val="0"/>
              </a:spcBef>
            </a:pPr>
            <a:r>
              <a:rPr lang="en-US" sz="4180">
                <a:solidFill>
                  <a:srgbClr val="000000"/>
                </a:solidFill>
                <a:latin typeface="Muli Bold Bold"/>
              </a:rPr>
              <a:t>LOGO #8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7180895" y="2312522"/>
            <a:ext cx="9885231" cy="679062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DAEe8oY4L0c</dc:identifier>
  <dcterms:modified xsi:type="dcterms:W3CDTF">2011-08-01T06:04:30Z</dcterms:modified>
  <cp:revision>1</cp:revision>
  <dc:title>Hidden Logos PPT Branding Discussion</dc:title>
</cp:coreProperties>
</file>