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Norwester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2663" y="368631"/>
            <a:ext cx="8545860" cy="522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9"/>
              </a:lnSpc>
            </a:pPr>
            <a:r>
              <a:rPr lang="en-US" sz="14999">
                <a:solidFill>
                  <a:srgbClr val="000000"/>
                </a:solidFill>
                <a:latin typeface="Norwester"/>
              </a:rPr>
              <a:t>Game Day</a:t>
            </a:r>
          </a:p>
          <a:p>
            <a:pPr algn="ctr">
              <a:lnSpc>
                <a:spcPts val="20999"/>
              </a:lnSpc>
            </a:pPr>
            <a:r>
              <a:rPr lang="en-US" sz="14999">
                <a:solidFill>
                  <a:srgbClr val="000000"/>
                </a:solidFill>
                <a:latin typeface="Norwester"/>
              </a:rPr>
              <a:t>Traditions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230064"/>
            <a:ext cx="4662663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625337" y="6172200"/>
            <a:ext cx="4662663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4921" y="7538381"/>
            <a:ext cx="9898813" cy="34398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08" b="398"/>
          <a:stretch>
            <a:fillRect/>
          </a:stretch>
        </p:blipFill>
        <p:spPr>
          <a:xfrm>
            <a:off x="0" y="-1462226"/>
            <a:ext cx="18288000" cy="77416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94888" y="6184153"/>
            <a:ext cx="18877775" cy="0"/>
          </a:xfrm>
          <a:prstGeom prst="line">
            <a:avLst/>
          </a:prstGeom>
          <a:ln w="1905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92572" y="5135224"/>
            <a:ext cx="3102857" cy="22883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46410" y="7410537"/>
            <a:ext cx="14595181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Norwester"/>
              </a:rPr>
              <a:t>COLORADO UNIVERSITY FOOTBALL </a:t>
            </a:r>
          </a:p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Norwester"/>
              </a:rPr>
              <a:t>"RALPHIE'S RUN"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F8F8F8"/>
                </a:solidFill>
                <a:latin typeface="Norwester Bold"/>
              </a:rPr>
              <a:t>www.sportscareerconsulting.com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4" b="984"/>
          <a:stretch>
            <a:fillRect/>
          </a:stretch>
        </p:blipFill>
        <p:spPr>
          <a:xfrm>
            <a:off x="0" y="0"/>
            <a:ext cx="8976275" cy="58786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987" b="2837"/>
          <a:stretch>
            <a:fillRect/>
          </a:stretch>
        </p:blipFill>
        <p:spPr>
          <a:xfrm>
            <a:off x="8976275" y="0"/>
            <a:ext cx="9311725" cy="587862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294888" y="5823469"/>
            <a:ext cx="18877775" cy="0"/>
          </a:xfrm>
          <a:prstGeom prst="line">
            <a:avLst/>
          </a:prstGeom>
          <a:ln w="190500" cap="rnd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77140" y="4755285"/>
            <a:ext cx="2398271" cy="22783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14597" y="7181850"/>
            <a:ext cx="14595181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Norwester"/>
              </a:rPr>
              <a:t>UNIVERSITY OF WISCONSIN FOOTBALL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Norwester"/>
              </a:rPr>
              <a:t>"JUMP AROUND"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FF1616"/>
                </a:solidFill>
                <a:latin typeface="Norwester Bold"/>
              </a:rPr>
              <a:t>www.sportscareerconsulting.com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6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603" b="11603"/>
          <a:stretch>
            <a:fillRect/>
          </a:stretch>
        </p:blipFill>
        <p:spPr>
          <a:xfrm>
            <a:off x="0" y="-1462226"/>
            <a:ext cx="18288000" cy="77416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94888" y="6184153"/>
            <a:ext cx="18877775" cy="0"/>
          </a:xfrm>
          <a:prstGeom prst="line">
            <a:avLst/>
          </a:prstGeom>
          <a:ln w="1905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85486" y="4979075"/>
            <a:ext cx="2117029" cy="24101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46410" y="7410537"/>
            <a:ext cx="14595181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Norwester"/>
              </a:rPr>
              <a:t>Taylor University Basketball</a:t>
            </a:r>
          </a:p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Norwester"/>
              </a:rPr>
              <a:t>"SILENT NIGHT GAME"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F8F8F8"/>
                </a:solidFill>
                <a:latin typeface="Norwester Bold"/>
              </a:rPr>
              <a:t>www.sportscareerconsulting.com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382" b="29079"/>
          <a:stretch>
            <a:fillRect/>
          </a:stretch>
        </p:blipFill>
        <p:spPr>
          <a:xfrm>
            <a:off x="0" y="-1462226"/>
            <a:ext cx="18288000" cy="77416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94888" y="6184153"/>
            <a:ext cx="18877775" cy="0"/>
          </a:xfrm>
          <a:prstGeom prst="line">
            <a:avLst/>
          </a:prstGeom>
          <a:ln w="1905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46410" y="7410537"/>
            <a:ext cx="14595181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Norwester"/>
              </a:rPr>
              <a:t>UNIVERSITY OF IOWA FOOTBALL</a:t>
            </a:r>
          </a:p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Norwester"/>
              </a:rPr>
              <a:t>"HAWKEYE WAVE"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Norwester Bold"/>
              </a:rPr>
              <a:t>www.sportscareerconsulting.com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19184" y="5208219"/>
            <a:ext cx="3049633" cy="21423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11143" y="368631"/>
            <a:ext cx="9048899" cy="522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9"/>
              </a:lnSpc>
            </a:pPr>
            <a:r>
              <a:rPr lang="en-US" sz="14999">
                <a:solidFill>
                  <a:srgbClr val="000000"/>
                </a:solidFill>
                <a:latin typeface="Norwester"/>
              </a:rPr>
              <a:t>Discussion </a:t>
            </a:r>
          </a:p>
          <a:p>
            <a:pPr algn="ctr">
              <a:lnSpc>
                <a:spcPts val="20999"/>
              </a:lnSpc>
            </a:pPr>
            <a:r>
              <a:rPr lang="en-US" sz="14999">
                <a:solidFill>
                  <a:srgbClr val="000000"/>
                </a:solidFill>
                <a:latin typeface="Norwester"/>
              </a:rPr>
              <a:t>Questions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230064"/>
            <a:ext cx="4662663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625337" y="6172200"/>
            <a:ext cx="4662663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4921" y="7538381"/>
            <a:ext cx="9898813" cy="34398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48226" y="4648772"/>
            <a:ext cx="9747849" cy="579997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1766" y="418147"/>
            <a:ext cx="7805626" cy="108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000000"/>
                </a:solidFill>
                <a:latin typeface="Norwester"/>
              </a:rPr>
              <a:t>GAME DAY TRADITIONS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2994" y="2222027"/>
            <a:ext cx="13016042" cy="562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rwester"/>
              </a:rPr>
              <a:t>1) What are game day traditions?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Norwester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rwester"/>
              </a:rPr>
              <a:t>2) How do you think game day traditions impact game attractiveness? 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Norwester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rwester"/>
              </a:rPr>
              <a:t>3) How many of the traditions from this presentation are you familiar with? 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000000"/>
              </a:solidFill>
              <a:latin typeface="Norwes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48226" y="4648772"/>
            <a:ext cx="9747849" cy="579997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1766" y="418147"/>
            <a:ext cx="7805626" cy="108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000000"/>
                </a:solidFill>
                <a:latin typeface="Norwester"/>
              </a:rPr>
              <a:t>GAME DAY TRADITIONS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2994" y="2222027"/>
            <a:ext cx="13016042" cy="63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rwester"/>
              </a:rPr>
              <a:t>4) Can you think of any other traditions in sports or entertainment not discussed in this presentation or in your textbook? 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Norwester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rwester"/>
              </a:rPr>
              <a:t>5) Does your school have any game day traditions?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Norwester"/>
            </a:endParaRPr>
          </a:p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rwester"/>
              </a:rPr>
              <a:t>6) Could you create a new game tradition for a sporting event at your school?  How might that impact the fan experience?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0287000" cy="10287000"/>
            <a:chOff x="0" y="0"/>
            <a:chExt cx="9906000" cy="990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24800" cy="9906000"/>
            </a:xfrm>
            <a:custGeom>
              <a:avLst/>
              <a:gdLst/>
              <a:ahLst/>
              <a:cxnLst/>
              <a:rect l="l" t="t" r="r" b="b"/>
              <a:pathLst>
                <a:path w="4953000" h="4953000">
                  <a:moveTo>
                    <a:pt x="0" y="0"/>
                  </a:moveTo>
                  <a:lnTo>
                    <a:pt x="4953000" y="0"/>
                  </a:lnTo>
                  <a:lnTo>
                    <a:pt x="4953000" y="4953000"/>
                  </a:lnTo>
                  <a:lnTo>
                    <a:pt x="0" y="4953000"/>
                  </a:lnTo>
                  <a:close/>
                </a:path>
              </a:pathLst>
            </a:custGeom>
            <a:blipFill>
              <a:blip r:embed="rId2"/>
              <a:stretch>
                <a:fillRect l="-12488" r="37511" b="5000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4953000" y="0"/>
              <a:ext cx="4953000" cy="4953000"/>
            </a:xfrm>
            <a:custGeom>
              <a:avLst/>
              <a:gdLst/>
              <a:ahLst/>
              <a:cxnLst/>
              <a:rect l="l" t="t" r="r" b="b"/>
              <a:pathLst>
                <a:path w="4953000" h="4953000">
                  <a:moveTo>
                    <a:pt x="0" y="0"/>
                  </a:moveTo>
                  <a:lnTo>
                    <a:pt x="4953000" y="0"/>
                  </a:lnTo>
                  <a:lnTo>
                    <a:pt x="4953000" y="4953000"/>
                  </a:lnTo>
                  <a:lnTo>
                    <a:pt x="0" y="49530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953000"/>
              <a:ext cx="4953000" cy="4953000"/>
            </a:xfrm>
            <a:custGeom>
              <a:avLst/>
              <a:gdLst/>
              <a:ahLst/>
              <a:cxnLst/>
              <a:rect l="l" t="t" r="r" b="b"/>
              <a:pathLst>
                <a:path w="4953000" h="4953000">
                  <a:moveTo>
                    <a:pt x="0" y="0"/>
                  </a:moveTo>
                  <a:lnTo>
                    <a:pt x="4953000" y="0"/>
                  </a:lnTo>
                  <a:lnTo>
                    <a:pt x="4953000" y="4953000"/>
                  </a:lnTo>
                  <a:lnTo>
                    <a:pt x="0" y="49530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981200" y="0"/>
              <a:ext cx="7924800" cy="9906000"/>
            </a:xfrm>
            <a:custGeom>
              <a:avLst/>
              <a:gdLst/>
              <a:ahLst/>
              <a:cxnLst/>
              <a:rect l="l" t="t" r="r" b="b"/>
              <a:pathLst>
                <a:path w="4953000" h="4953000">
                  <a:moveTo>
                    <a:pt x="0" y="0"/>
                  </a:moveTo>
                  <a:lnTo>
                    <a:pt x="4953000" y="0"/>
                  </a:lnTo>
                  <a:lnTo>
                    <a:pt x="4953000" y="4953000"/>
                  </a:lnTo>
                  <a:lnTo>
                    <a:pt x="0" y="4953000"/>
                  </a:lnTo>
                  <a:close/>
                </a:path>
              </a:pathLst>
            </a:custGeom>
            <a:blipFill>
              <a:blip r:embed="rId3"/>
              <a:stretch>
                <a:fillRect l="37500" t="50000" r="-1250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2876" b="82469"/>
          <a:stretch>
            <a:fillRect/>
          </a:stretch>
        </p:blipFill>
        <p:spPr>
          <a:xfrm>
            <a:off x="13397820" y="1028700"/>
            <a:ext cx="1606485" cy="3478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2876" b="82469"/>
          <a:stretch>
            <a:fillRect/>
          </a:stretch>
        </p:blipFill>
        <p:spPr>
          <a:xfrm>
            <a:off x="13397820" y="8910402"/>
            <a:ext cx="1606485" cy="3478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5728927"/>
            <a:ext cx="318897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29258" y="488256"/>
            <a:ext cx="2504884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68420" y="5174842"/>
            <a:ext cx="6270203" cy="51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3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1310905" y="2034767"/>
            <a:ext cx="5780314" cy="63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rwester"/>
              </a:rPr>
              <a:t>Game attractiveness refers to the customer’s perception of the event. It is a situational factor that varies from game to game or event to event. Game attractiveness can be influenced by a variety of factors.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76" b="82469"/>
          <a:stretch>
            <a:fillRect/>
          </a:stretch>
        </p:blipFill>
        <p:spPr>
          <a:xfrm>
            <a:off x="5025221" y="7637676"/>
            <a:ext cx="2540424" cy="5501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18890" y="250352"/>
            <a:ext cx="550474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1669" y="7467291"/>
            <a:ext cx="2981452" cy="29814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48226" y="4648772"/>
            <a:ext cx="9747849" cy="57999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4471" y="757635"/>
            <a:ext cx="7805626" cy="108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000000"/>
                </a:solidFill>
                <a:latin typeface="Norwester"/>
              </a:rPr>
              <a:t>GAME ATTRACTIVENESS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2994" y="2212502"/>
            <a:ext cx="9069958" cy="422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rwester"/>
              </a:rPr>
              <a:t>Game attractiveness </a:t>
            </a:r>
            <a:r>
              <a:rPr lang="en-US" sz="4000">
                <a:solidFill>
                  <a:srgbClr val="000000"/>
                </a:solidFill>
                <a:latin typeface="Norwester"/>
              </a:rPr>
              <a:t>is a situational factor that varies from game to game and week to week. There are a number of variables that impact game attractiveness, one of which is the existence of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2640" y="5478418"/>
            <a:ext cx="5105587" cy="1410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  <a:spcBef>
                <a:spcPct val="0"/>
              </a:spcBef>
            </a:pPr>
            <a:r>
              <a:rPr lang="en-US" sz="8199">
                <a:solidFill>
                  <a:srgbClr val="000000"/>
                </a:solidFill>
                <a:latin typeface="Norwester"/>
              </a:rPr>
              <a:t>traditions.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84" b="24559"/>
          <a:stretch>
            <a:fillRect/>
          </a:stretch>
        </p:blipFill>
        <p:spPr>
          <a:xfrm>
            <a:off x="0" y="-1462226"/>
            <a:ext cx="18288000" cy="77416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94888" y="6184153"/>
            <a:ext cx="18877775" cy="0"/>
          </a:xfrm>
          <a:prstGeom prst="line">
            <a:avLst/>
          </a:prstGeom>
          <a:ln w="190500" cap="rnd">
            <a:solidFill>
              <a:srgbClr val="FFFCF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86217" y="4596356"/>
            <a:ext cx="3515567" cy="26103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46410" y="7410537"/>
            <a:ext cx="14595181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FFFCFB"/>
                </a:solidFill>
                <a:latin typeface="Norwester"/>
              </a:rPr>
              <a:t>DETROIT RED WINGS</a:t>
            </a:r>
          </a:p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FFFCFB"/>
                </a:solidFill>
                <a:latin typeface="Norwester"/>
              </a:rPr>
              <a:t>"Legend of the Octopus"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2F2E2F"/>
                </a:solidFill>
                <a:latin typeface="Norwester Bold"/>
              </a:rPr>
              <a:t>www.sportscareerconsulting.com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92" r="2092"/>
          <a:stretch>
            <a:fillRect/>
          </a:stretch>
        </p:blipFill>
        <p:spPr>
          <a:xfrm>
            <a:off x="0" y="0"/>
            <a:ext cx="8976275" cy="58786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351" r="5351"/>
          <a:stretch>
            <a:fillRect/>
          </a:stretch>
        </p:blipFill>
        <p:spPr>
          <a:xfrm>
            <a:off x="8976275" y="0"/>
            <a:ext cx="9311725" cy="587862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294888" y="5823469"/>
            <a:ext cx="18877775" cy="0"/>
          </a:xfrm>
          <a:prstGeom prst="line">
            <a:avLst/>
          </a:prstGeom>
          <a:ln w="190500" cap="rnd">
            <a:solidFill>
              <a:srgbClr val="FADB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69807" y="4160643"/>
            <a:ext cx="6012936" cy="30866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78685" y="7314371"/>
            <a:ext cx="14595181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FFFCFB"/>
                </a:solidFill>
                <a:latin typeface="Norwester"/>
              </a:rPr>
              <a:t>INDIANAPOLIS MOTOR SPEEDWAY</a:t>
            </a:r>
          </a:p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FFFCFB"/>
                </a:solidFill>
                <a:latin typeface="Norwester"/>
              </a:rPr>
              <a:t>”KISSING THE BRICKS"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F8F8F8"/>
                </a:solidFill>
                <a:latin typeface="Norwester Bold"/>
              </a:rPr>
              <a:t>www.sportscareerconsulting.com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054" r="7054"/>
          <a:stretch>
            <a:fillRect/>
          </a:stretch>
        </p:blipFill>
        <p:spPr>
          <a:xfrm>
            <a:off x="0" y="0"/>
            <a:ext cx="8976275" cy="58786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619" b="2619"/>
          <a:stretch>
            <a:fillRect/>
          </a:stretch>
        </p:blipFill>
        <p:spPr>
          <a:xfrm>
            <a:off x="8976275" y="0"/>
            <a:ext cx="9311725" cy="587862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294888" y="5791385"/>
            <a:ext cx="18877775" cy="0"/>
          </a:xfrm>
          <a:prstGeom prst="line">
            <a:avLst/>
          </a:prstGeom>
          <a:ln w="190500" cap="rnd">
            <a:solidFill>
              <a:srgbClr val="FFE01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55649" y="4792749"/>
            <a:ext cx="3041252" cy="20129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78685" y="6916551"/>
            <a:ext cx="14595181" cy="215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CFB"/>
                </a:solidFill>
                <a:latin typeface="Norwester"/>
              </a:rPr>
              <a:t>GREEN BAY PACKERS</a:t>
            </a:r>
          </a:p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FFFCFB"/>
                </a:solidFill>
                <a:latin typeface="Norwester"/>
              </a:rPr>
              <a:t>"LAMBEAU LEAP"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F8F8F8"/>
                </a:solidFill>
                <a:latin typeface="Norwester Bold"/>
              </a:rPr>
              <a:t>www.sportscareerconsulting.com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868" b="11868"/>
          <a:stretch>
            <a:fillRect/>
          </a:stretch>
        </p:blipFill>
        <p:spPr>
          <a:xfrm>
            <a:off x="0" y="0"/>
            <a:ext cx="8976275" cy="58786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450" r="5450"/>
          <a:stretch>
            <a:fillRect/>
          </a:stretch>
        </p:blipFill>
        <p:spPr>
          <a:xfrm>
            <a:off x="8976275" y="0"/>
            <a:ext cx="9311725" cy="587862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294888" y="5807427"/>
            <a:ext cx="18877775" cy="0"/>
          </a:xfrm>
          <a:prstGeom prst="line">
            <a:avLst/>
          </a:prstGeom>
          <a:ln w="1905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84578" y="5878622"/>
            <a:ext cx="3383394" cy="21231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78685" y="7287338"/>
            <a:ext cx="14595181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endParaRPr/>
          </a:p>
          <a:p>
            <a:pPr algn="ctr">
              <a:lnSpc>
                <a:spcPts val="10500"/>
              </a:lnSpc>
            </a:pPr>
            <a:r>
              <a:rPr lang="en-US" sz="4999">
                <a:solidFill>
                  <a:srgbClr val="000000"/>
                </a:solidFill>
                <a:latin typeface="Norwester"/>
              </a:rPr>
              <a:t>KENTUCKY DERBY HATS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Norwester Bold"/>
              </a:rPr>
              <a:t>www.sportscareerconsulting.com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826" r="11826"/>
          <a:stretch>
            <a:fillRect/>
          </a:stretch>
        </p:blipFill>
        <p:spPr>
          <a:xfrm>
            <a:off x="0" y="0"/>
            <a:ext cx="8976275" cy="58786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735" r="2735"/>
          <a:stretch>
            <a:fillRect/>
          </a:stretch>
        </p:blipFill>
        <p:spPr>
          <a:xfrm>
            <a:off x="8976275" y="0"/>
            <a:ext cx="9311725" cy="587862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294888" y="5839511"/>
            <a:ext cx="18877775" cy="0"/>
          </a:xfrm>
          <a:prstGeom prst="line">
            <a:avLst/>
          </a:prstGeom>
          <a:ln w="190500" cap="rnd">
            <a:solidFill>
              <a:srgbClr val="231F2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01769" y="4424708"/>
            <a:ext cx="2749012" cy="2749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96622" y="7295185"/>
            <a:ext cx="14595181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Norwester"/>
              </a:rPr>
              <a:t>PITTSBURGH STEELERS</a:t>
            </a:r>
          </a:p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Norwester"/>
              </a:rPr>
              <a:t>"TERRIBLE TOWELS"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Norwester Bold"/>
              </a:rPr>
              <a:t>www.sportscareerconsulting.com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110" t="25413" r="3507" b="16596"/>
          <a:stretch>
            <a:fillRect/>
          </a:stretch>
        </p:blipFill>
        <p:spPr>
          <a:xfrm>
            <a:off x="0" y="-1462226"/>
            <a:ext cx="18288000" cy="77416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94888" y="6184153"/>
            <a:ext cx="18877775" cy="0"/>
          </a:xfrm>
          <a:prstGeom prst="line">
            <a:avLst/>
          </a:prstGeom>
          <a:ln w="1905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94111" y="5272938"/>
            <a:ext cx="2899777" cy="201292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46410" y="7410537"/>
            <a:ext cx="14595181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CFB"/>
                </a:solidFill>
                <a:latin typeface="Norwester"/>
              </a:rPr>
              <a:t>PENN STATE FOOTBALL </a:t>
            </a:r>
          </a:p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CFB"/>
                </a:solidFill>
                <a:latin typeface="Norwester"/>
              </a:rPr>
              <a:t>"WHITE OUT"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0705" y="9892594"/>
            <a:ext cx="2310557" cy="20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F8F8F8"/>
                </a:solidFill>
                <a:latin typeface="Norwester Bold"/>
              </a:rPr>
              <a:t>www.sportscareerconsulting.com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480" y="9844052"/>
            <a:ext cx="316246" cy="3334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304</Words>
  <Application>Microsoft Macintosh PowerPoint</Application>
  <PresentationFormat>Custom</PresentationFormat>
  <Paragraphs>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Norwester Bold</vt:lpstr>
      <vt:lpstr>Arial</vt:lpstr>
      <vt:lpstr>Norwester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Traditions in Sports</dc:title>
  <cp:lastModifiedBy>Chris Lindauer</cp:lastModifiedBy>
  <cp:revision>2</cp:revision>
  <dcterms:created xsi:type="dcterms:W3CDTF">2006-08-16T00:00:00Z</dcterms:created>
  <dcterms:modified xsi:type="dcterms:W3CDTF">2021-08-17T04:35:41Z</dcterms:modified>
  <dc:identifier>DAEmihK--Z8</dc:identifier>
</cp:coreProperties>
</file>